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handoutMasterIdLst>
    <p:handoutMasterId r:id="rId84"/>
  </p:handoutMasterIdLst>
  <p:sldIdLst>
    <p:sldId id="409" r:id="rId2"/>
    <p:sldId id="428" r:id="rId3"/>
    <p:sldId id="438" r:id="rId4"/>
    <p:sldId id="443" r:id="rId5"/>
    <p:sldId id="442" r:id="rId6"/>
    <p:sldId id="436" r:id="rId7"/>
    <p:sldId id="282" r:id="rId8"/>
    <p:sldId id="381" r:id="rId9"/>
    <p:sldId id="382" r:id="rId10"/>
    <p:sldId id="383" r:id="rId11"/>
    <p:sldId id="439" r:id="rId12"/>
    <p:sldId id="440" r:id="rId13"/>
    <p:sldId id="441" r:id="rId14"/>
    <p:sldId id="411" r:id="rId15"/>
    <p:sldId id="374" r:id="rId16"/>
    <p:sldId id="375" r:id="rId17"/>
    <p:sldId id="429" r:id="rId18"/>
    <p:sldId id="435" r:id="rId19"/>
    <p:sldId id="394" r:id="rId20"/>
    <p:sldId id="306" r:id="rId21"/>
    <p:sldId id="395" r:id="rId22"/>
    <p:sldId id="300" r:id="rId23"/>
    <p:sldId id="396" r:id="rId24"/>
    <p:sldId id="308" r:id="rId25"/>
    <p:sldId id="397" r:id="rId26"/>
    <p:sldId id="301" r:id="rId27"/>
    <p:sldId id="347" r:id="rId28"/>
    <p:sldId id="398" r:id="rId29"/>
    <p:sldId id="297" r:id="rId30"/>
    <p:sldId id="399" r:id="rId31"/>
    <p:sldId id="302" r:id="rId32"/>
    <p:sldId id="400" r:id="rId33"/>
    <p:sldId id="298" r:id="rId34"/>
    <p:sldId id="401" r:id="rId35"/>
    <p:sldId id="303" r:id="rId36"/>
    <p:sldId id="402" r:id="rId37"/>
    <p:sldId id="304" r:id="rId38"/>
    <p:sldId id="403" r:id="rId39"/>
    <p:sldId id="305" r:id="rId40"/>
    <p:sldId id="404" r:id="rId41"/>
    <p:sldId id="346" r:id="rId42"/>
    <p:sldId id="405" r:id="rId43"/>
    <p:sldId id="309" r:id="rId44"/>
    <p:sldId id="406" r:id="rId45"/>
    <p:sldId id="310" r:id="rId46"/>
    <p:sldId id="407" r:id="rId47"/>
    <p:sldId id="311" r:id="rId48"/>
    <p:sldId id="408" r:id="rId49"/>
    <p:sldId id="426" r:id="rId50"/>
    <p:sldId id="431" r:id="rId51"/>
    <p:sldId id="329" r:id="rId52"/>
    <p:sldId id="393" r:id="rId53"/>
    <p:sldId id="330" r:id="rId54"/>
    <p:sldId id="392" r:id="rId55"/>
    <p:sldId id="331" r:id="rId56"/>
    <p:sldId id="391" r:id="rId57"/>
    <p:sldId id="430" r:id="rId58"/>
    <p:sldId id="373" r:id="rId59"/>
    <p:sldId id="412" r:id="rId60"/>
    <p:sldId id="413" r:id="rId61"/>
    <p:sldId id="414" r:id="rId62"/>
    <p:sldId id="415" r:id="rId63"/>
    <p:sldId id="417" r:id="rId64"/>
    <p:sldId id="416" r:id="rId65"/>
    <p:sldId id="418" r:id="rId66"/>
    <p:sldId id="432" r:id="rId67"/>
    <p:sldId id="427" r:id="rId68"/>
    <p:sldId id="445" r:id="rId69"/>
    <p:sldId id="420" r:id="rId70"/>
    <p:sldId id="421" r:id="rId71"/>
    <p:sldId id="422" r:id="rId72"/>
    <p:sldId id="423" r:id="rId73"/>
    <p:sldId id="424" r:id="rId74"/>
    <p:sldId id="433" r:id="rId75"/>
    <p:sldId id="334" r:id="rId76"/>
    <p:sldId id="385" r:id="rId77"/>
    <p:sldId id="444" r:id="rId78"/>
    <p:sldId id="446" r:id="rId79"/>
    <p:sldId id="434" r:id="rId80"/>
    <p:sldId id="378" r:id="rId81"/>
    <p:sldId id="437" r:id="rId82"/>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EL1pGtdcVguZw9YpDXBtw==" hashData="luLl1zMpIiyXGahPR5RFfRsNKbvSuiR6VE07FLoPXwu44d0ciHTu0YkTNdWUuN9cxVE/WTmyuJsa9Os12ArrGQ=="/>
  <p:extLst>
    <p:ext uri="{EFAFB233-063F-42B5-8137-9DF3F51BA10A}">
      <p15:sldGuideLst xmlns:p15="http://schemas.microsoft.com/office/powerpoint/2012/main">
        <p15:guide id="1" orient="horz" pos="4319">
          <p15:clr>
            <a:srgbClr val="A4A3A4"/>
          </p15:clr>
        </p15:guide>
        <p15:guide id="2" pos="2018" userDrawn="1">
          <p15:clr>
            <a:srgbClr val="A4A3A4"/>
          </p15:clr>
        </p15:guide>
        <p15:guide id="3" pos="5443" userDrawn="1">
          <p15:clr>
            <a:srgbClr val="A4A3A4"/>
          </p15:clr>
        </p15:guide>
        <p15:guide id="4" orient="horz" pos="940" userDrawn="1">
          <p15:clr>
            <a:srgbClr val="A4A3A4"/>
          </p15:clr>
        </p15:guide>
        <p15:guide id="5" pos="36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262"/>
    <a:srgbClr val="004F8D"/>
    <a:srgbClr val="008B51"/>
    <a:srgbClr val="6B7CFF"/>
    <a:srgbClr val="FFFFFF"/>
    <a:srgbClr val="0037FF"/>
    <a:srgbClr val="0037FE"/>
    <a:srgbClr val="003798"/>
    <a:srgbClr val="2262E0"/>
    <a:srgbClr val="472F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15" autoAdjust="0"/>
    <p:restoredTop sz="94507" autoAdjust="0"/>
  </p:normalViewPr>
  <p:slideViewPr>
    <p:cSldViewPr snapToGrid="0" snapToObjects="1">
      <p:cViewPr varScale="1">
        <p:scale>
          <a:sx n="139" d="100"/>
          <a:sy n="139" d="100"/>
        </p:scale>
        <p:origin x="176" y="336"/>
      </p:cViewPr>
      <p:guideLst>
        <p:guide orient="horz" pos="4319"/>
        <p:guide pos="2018"/>
        <p:guide pos="5443"/>
        <p:guide orient="horz" pos="940"/>
        <p:guide pos="36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840"/>
    </p:cViewPr>
  </p:sorterViewPr>
  <p:notesViewPr>
    <p:cSldViewPr snapToGrid="0" snapToObjects="1" showGuides="1">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y Flach" userId="8e9cfd30fa93fec0" providerId="LiveId" clId="{F5CC7A40-8535-6B4A-ADCD-C152FB0A7952}"/>
    <pc:docChg chg="undo modSld">
      <pc:chgData name="Ricky Flach" userId="8e9cfd30fa93fec0" providerId="LiveId" clId="{F5CC7A40-8535-6B4A-ADCD-C152FB0A7952}" dt="2019-04-17T05:51:45.554" v="8" actId="20577"/>
      <pc:docMkLst>
        <pc:docMk/>
      </pc:docMkLst>
      <pc:sldChg chg="modSp">
        <pc:chgData name="Ricky Flach" userId="8e9cfd30fa93fec0" providerId="LiveId" clId="{F5CC7A40-8535-6B4A-ADCD-C152FB0A7952}" dt="2019-04-17T05:51:45.554" v="8" actId="20577"/>
        <pc:sldMkLst>
          <pc:docMk/>
          <pc:sldMk cId="4183751344" sldId="378"/>
        </pc:sldMkLst>
        <pc:spChg chg="mod">
          <ac:chgData name="Ricky Flach" userId="8e9cfd30fa93fec0" providerId="LiveId" clId="{F5CC7A40-8535-6B4A-ADCD-C152FB0A7952}" dt="2019-04-17T05:51:45.554" v="8" actId="20577"/>
          <ac:spMkLst>
            <pc:docMk/>
            <pc:sldMk cId="4183751344" sldId="378"/>
            <ac:spMk id="16" creationId="{E3B43371-69B6-DF4F-9D2C-8C2A6CAF3CD7}"/>
          </ac:spMkLst>
        </pc:spChg>
      </pc:sldChg>
    </pc:docChg>
  </pc:docChgLst>
  <pc:docChgLst>
    <pc:chgData name="Ricky Flach" userId="8e9cfd30fa93fec0" providerId="LiveId" clId="{0CAA6006-0B17-2A43-B6C1-8F231C2255B2}"/>
    <pc:docChg chg="custSel modSld">
      <pc:chgData name="Ricky Flach" userId="8e9cfd30fa93fec0" providerId="LiveId" clId="{0CAA6006-0B17-2A43-B6C1-8F231C2255B2}" dt="2021-10-21T14:43:34.293" v="10" actId="478"/>
      <pc:docMkLst>
        <pc:docMk/>
      </pc:docMkLst>
      <pc:sldChg chg="delSp modSp">
        <pc:chgData name="Ricky Flach" userId="8e9cfd30fa93fec0" providerId="LiveId" clId="{0CAA6006-0B17-2A43-B6C1-8F231C2255B2}" dt="2021-10-21T14:43:22.673" v="8" actId="1076"/>
        <pc:sldMkLst>
          <pc:docMk/>
          <pc:sldMk cId="691907036" sldId="409"/>
        </pc:sldMkLst>
        <pc:spChg chg="del">
          <ac:chgData name="Ricky Flach" userId="8e9cfd30fa93fec0" providerId="LiveId" clId="{0CAA6006-0B17-2A43-B6C1-8F231C2255B2}" dt="2021-10-21T14:39:50.986" v="0" actId="478"/>
          <ac:spMkLst>
            <pc:docMk/>
            <pc:sldMk cId="691907036" sldId="409"/>
            <ac:spMk id="9" creationId="{065FE9F2-6345-DA4D-9070-F2C90F30D691}"/>
          </ac:spMkLst>
        </pc:spChg>
        <pc:picChg chg="mod">
          <ac:chgData name="Ricky Flach" userId="8e9cfd30fa93fec0" providerId="LiveId" clId="{0CAA6006-0B17-2A43-B6C1-8F231C2255B2}" dt="2021-10-21T14:43:22.673" v="8" actId="1076"/>
          <ac:picMkLst>
            <pc:docMk/>
            <pc:sldMk cId="691907036" sldId="409"/>
            <ac:picMk id="6" creationId="{2BF18291-625D-754B-BB31-7DBB1237AC6E}"/>
          </ac:picMkLst>
        </pc:picChg>
      </pc:sldChg>
      <pc:sldChg chg="addSp delSp modSp">
        <pc:chgData name="Ricky Flach" userId="8e9cfd30fa93fec0" providerId="LiveId" clId="{0CAA6006-0B17-2A43-B6C1-8F231C2255B2}" dt="2021-10-21T14:43:34.293" v="10" actId="478"/>
        <pc:sldMkLst>
          <pc:docMk/>
          <pc:sldMk cId="3230067433" sldId="437"/>
        </pc:sldMkLst>
        <pc:spChg chg="del">
          <ac:chgData name="Ricky Flach" userId="8e9cfd30fa93fec0" providerId="LiveId" clId="{0CAA6006-0B17-2A43-B6C1-8F231C2255B2}" dt="2021-10-21T14:41:04.561" v="5" actId="478"/>
          <ac:spMkLst>
            <pc:docMk/>
            <pc:sldMk cId="3230067433" sldId="437"/>
            <ac:spMk id="22" creationId="{72E4B743-1902-1949-A478-F6741666242D}"/>
          </ac:spMkLst>
        </pc:spChg>
        <pc:picChg chg="del mod">
          <ac:chgData name="Ricky Flach" userId="8e9cfd30fa93fec0" providerId="LiveId" clId="{0CAA6006-0B17-2A43-B6C1-8F231C2255B2}" dt="2021-10-21T14:43:34.293" v="10" actId="478"/>
          <ac:picMkLst>
            <pc:docMk/>
            <pc:sldMk cId="3230067433" sldId="437"/>
            <ac:picMk id="19" creationId="{E0E04F2E-B743-0341-8891-5DC98D4A973E}"/>
          </ac:picMkLst>
        </pc:picChg>
        <pc:picChg chg="add mod">
          <ac:chgData name="Ricky Flach" userId="8e9cfd30fa93fec0" providerId="LiveId" clId="{0CAA6006-0B17-2A43-B6C1-8F231C2255B2}" dt="2021-10-21T14:43:31.845" v="9"/>
          <ac:picMkLst>
            <pc:docMk/>
            <pc:sldMk cId="3230067433" sldId="437"/>
            <ac:picMk id="21" creationId="{17EE72AA-AD90-B841-9D6D-DCFB1984449B}"/>
          </ac:picMkLst>
        </pc:picChg>
        <pc:picChg chg="add del mod">
          <ac:chgData name="Ricky Flach" userId="8e9cfd30fa93fec0" providerId="LiveId" clId="{0CAA6006-0B17-2A43-B6C1-8F231C2255B2}" dt="2021-10-21T14:40:39.384" v="3"/>
          <ac:picMkLst>
            <pc:docMk/>
            <pc:sldMk cId="3230067433" sldId="437"/>
            <ac:picMk id="21" creationId="{8741B9B8-EB14-1946-8403-B94349882AB6}"/>
          </ac:picMkLst>
        </pc:picChg>
      </pc:sldChg>
    </pc:docChg>
  </pc:docChgLst>
  <pc:docChgLst>
    <pc:chgData name="Ricky Flach" userId="8e9cfd30fa93fec0" providerId="LiveId" clId="{75BB9F22-FEFB-844A-ABB3-F07922E0168D}"/>
    <pc:docChg chg="undo custSel modSld">
      <pc:chgData name="Ricky Flach" userId="8e9cfd30fa93fec0" providerId="LiveId" clId="{75BB9F22-FEFB-844A-ABB3-F07922E0168D}" dt="2019-03-05T11:15:26.906" v="92"/>
      <pc:docMkLst>
        <pc:docMk/>
      </pc:docMkLst>
      <pc:sldChg chg="modSp">
        <pc:chgData name="Ricky Flach" userId="8e9cfd30fa93fec0" providerId="LiveId" clId="{75BB9F22-FEFB-844A-ABB3-F07922E0168D}" dt="2019-03-05T11:08:39.064" v="34" actId="20577"/>
        <pc:sldMkLst>
          <pc:docMk/>
          <pc:sldMk cId="4183751344" sldId="378"/>
        </pc:sldMkLst>
        <pc:spChg chg="mod">
          <ac:chgData name="Ricky Flach" userId="8e9cfd30fa93fec0" providerId="LiveId" clId="{75BB9F22-FEFB-844A-ABB3-F07922E0168D}" dt="2019-03-05T11:08:39.064" v="34" actId="20577"/>
          <ac:spMkLst>
            <pc:docMk/>
            <pc:sldMk cId="4183751344" sldId="378"/>
            <ac:spMk id="16" creationId="{E3B43371-69B6-DF4F-9D2C-8C2A6CAF3CD7}"/>
          </ac:spMkLst>
        </pc:spChg>
      </pc:sldChg>
      <pc:sldChg chg="modSp">
        <pc:chgData name="Ricky Flach" userId="8e9cfd30fa93fec0" providerId="LiveId" clId="{75BB9F22-FEFB-844A-ABB3-F07922E0168D}" dt="2019-03-05T11:15:03.018" v="90" actId="114"/>
        <pc:sldMkLst>
          <pc:docMk/>
          <pc:sldMk cId="691907036" sldId="409"/>
        </pc:sldMkLst>
        <pc:spChg chg="mod">
          <ac:chgData name="Ricky Flach" userId="8e9cfd30fa93fec0" providerId="LiveId" clId="{75BB9F22-FEFB-844A-ABB3-F07922E0168D}" dt="2019-03-05T11:15:03.018" v="90" actId="114"/>
          <ac:spMkLst>
            <pc:docMk/>
            <pc:sldMk cId="691907036" sldId="409"/>
            <ac:spMk id="9" creationId="{065FE9F2-6345-DA4D-9070-F2C90F30D691}"/>
          </ac:spMkLst>
        </pc:spChg>
      </pc:sldChg>
      <pc:sldChg chg="addSp delSp modSp">
        <pc:chgData name="Ricky Flach" userId="8e9cfd30fa93fec0" providerId="LiveId" clId="{75BB9F22-FEFB-844A-ABB3-F07922E0168D}" dt="2019-03-05T11:15:26.906" v="92"/>
        <pc:sldMkLst>
          <pc:docMk/>
          <pc:sldMk cId="3230067433" sldId="437"/>
        </pc:sldMkLst>
        <pc:spChg chg="add del mod">
          <ac:chgData name="Ricky Flach" userId="8e9cfd30fa93fec0" providerId="LiveId" clId="{75BB9F22-FEFB-844A-ABB3-F07922E0168D}" dt="2019-03-05T11:12:36.898" v="44" actId="478"/>
          <ac:spMkLst>
            <pc:docMk/>
            <pc:sldMk cId="3230067433" sldId="437"/>
            <ac:spMk id="7" creationId="{D9151689-BA65-3A4F-9693-2AD4249DFCEB}"/>
          </ac:spMkLst>
        </pc:spChg>
        <pc:spChg chg="del">
          <ac:chgData name="Ricky Flach" userId="8e9cfd30fa93fec0" providerId="LiveId" clId="{75BB9F22-FEFB-844A-ABB3-F07922E0168D}" dt="2019-03-05T11:15:25.503" v="91" actId="478"/>
          <ac:spMkLst>
            <pc:docMk/>
            <pc:sldMk cId="3230067433" sldId="437"/>
            <ac:spMk id="10" creationId="{9BB4C570-247D-664C-AB81-D7C0648D8780}"/>
          </ac:spMkLst>
        </pc:spChg>
        <pc:spChg chg="add">
          <ac:chgData name="Ricky Flach" userId="8e9cfd30fa93fec0" providerId="LiveId" clId="{75BB9F22-FEFB-844A-ABB3-F07922E0168D}" dt="2019-03-05T11:15:26.906" v="92"/>
          <ac:spMkLst>
            <pc:docMk/>
            <pc:sldMk cId="3230067433" sldId="437"/>
            <ac:spMk id="22" creationId="{72E4B743-1902-1949-A478-F6741666242D}"/>
          </ac:spMkLst>
        </pc:spChg>
        <pc:picChg chg="del">
          <ac:chgData name="Ricky Flach" userId="8e9cfd30fa93fec0" providerId="LiveId" clId="{75BB9F22-FEFB-844A-ABB3-F07922E0168D}" dt="2019-03-05T11:12:39.244" v="45" actId="478"/>
          <ac:picMkLst>
            <pc:docMk/>
            <pc:sldMk cId="3230067433" sldId="437"/>
            <ac:picMk id="2" creationId="{1DF236BC-5BF9-8F4D-9B9B-132F3A50A63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ED230A-29CB-A74A-B984-2EDC2A2C1858}" type="datetime1">
              <a:rPr lang="de-DE" smtClean="0"/>
              <a:t>24.06.25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1A72A8-261F-7249-91EF-E60E8E98A902}" type="slidenum">
              <a:rPr lang="de-DE" smtClean="0"/>
              <a:t>‹Nr.›</a:t>
            </a:fld>
            <a:endParaRPr lang="de-DE"/>
          </a:p>
        </p:txBody>
      </p:sp>
    </p:spTree>
    <p:extLst>
      <p:ext uri="{BB962C8B-B14F-4D97-AF65-F5344CB8AC3E}">
        <p14:creationId xmlns:p14="http://schemas.microsoft.com/office/powerpoint/2010/main" val="3229295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4B2D09-EBFF-8D4C-A482-25477A0A305C}" type="datetime1">
              <a:rPr lang="de-DE" smtClean="0"/>
              <a:t>24.06.25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2F42E9-66AA-5142-917A-14D507792462}" type="slidenum">
              <a:rPr lang="de-DE" smtClean="0"/>
              <a:t>‹Nr.›</a:t>
            </a:fld>
            <a:endParaRPr lang="de-DE"/>
          </a:p>
        </p:txBody>
      </p:sp>
    </p:spTree>
    <p:extLst>
      <p:ext uri="{BB962C8B-B14F-4D97-AF65-F5344CB8AC3E}">
        <p14:creationId xmlns:p14="http://schemas.microsoft.com/office/powerpoint/2010/main" val="4114173442"/>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58183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24890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5957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900425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3934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91959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24890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24890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08216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681601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0333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17730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214442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214442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223851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223851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645149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645149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79668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79668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79668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0623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05492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06232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555569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555569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82800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82800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825543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825543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91840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91840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06680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95541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066809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223851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223851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471600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471600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195290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19529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74839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74839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4068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38836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120686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3643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3643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616308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616308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969563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9695631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06958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248908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3954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9212175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328498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6578754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789087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343575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862288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729934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611282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464174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146788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83684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248908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372402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375461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4880448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6484151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295571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7895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97895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1641671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17011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35185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248908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800486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02158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924890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a:t>Mastertitelformat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a:xfrm>
            <a:off x="4440803" y="4802982"/>
            <a:ext cx="2020373" cy="273844"/>
          </a:xfrm>
          <a:prstGeom prst="rect">
            <a:avLst/>
          </a:prstGeom>
        </p:spPr>
        <p:txBody>
          <a:bodyPr/>
          <a:lstStyle/>
          <a:p>
            <a:r>
              <a:rPr lang="de-DE"/>
              <a:t>2018</a:t>
            </a:r>
          </a:p>
        </p:txBody>
      </p:sp>
      <p:sp>
        <p:nvSpPr>
          <p:cNvPr id="5" name="Fußzeilenplatzhalter 4"/>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6" name="Foliennummernplatzhalter 5"/>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153425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440803" y="4802982"/>
            <a:ext cx="2020373" cy="273844"/>
          </a:xfrm>
          <a:prstGeom prst="rect">
            <a:avLst/>
          </a:prstGeom>
        </p:spPr>
        <p:txBody>
          <a:bodyPr/>
          <a:lstStyle/>
          <a:p>
            <a:r>
              <a:rPr lang="de-DE"/>
              <a:t>2018</a:t>
            </a:r>
          </a:p>
        </p:txBody>
      </p:sp>
      <p:sp>
        <p:nvSpPr>
          <p:cNvPr id="5" name="Fußzeilenplatzhalter 4"/>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6" name="Foliennummernplatzhalter 5"/>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1722005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4440803" y="4802982"/>
            <a:ext cx="2020373" cy="273844"/>
          </a:xfrm>
          <a:prstGeom prst="rect">
            <a:avLst/>
          </a:prstGeom>
        </p:spPr>
        <p:txBody>
          <a:bodyPr/>
          <a:lstStyle/>
          <a:p>
            <a:r>
              <a:rPr lang="de-DE"/>
              <a:t>2018</a:t>
            </a:r>
          </a:p>
        </p:txBody>
      </p:sp>
      <p:sp>
        <p:nvSpPr>
          <p:cNvPr id="5" name="Fußzeilenplatzhalter 4"/>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6" name="Foliennummernplatzhalter 5"/>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3528512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087D5C6B-9FD8-ED45-AB47-3C5520AE5026}"/>
              </a:ext>
            </a:extLst>
          </p:cNvPr>
          <p:cNvSpPr/>
          <p:nvPr userDrawn="1"/>
        </p:nvSpPr>
        <p:spPr>
          <a:xfrm>
            <a:off x="10516" y="4739412"/>
            <a:ext cx="9144000" cy="37485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idx="1"/>
          </p:nvPr>
        </p:nvSpPr>
        <p:spPr>
          <a:xfrm>
            <a:off x="792164" y="1200151"/>
            <a:ext cx="7667627" cy="339447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Foliennummernplatzhalter 5">
            <a:extLst>
              <a:ext uri="{FF2B5EF4-FFF2-40B4-BE49-F238E27FC236}">
                <a16:creationId xmlns:a16="http://schemas.microsoft.com/office/drawing/2014/main" id="{05798E73-2496-C84E-A457-C01795D155BB}"/>
              </a:ext>
            </a:extLst>
          </p:cNvPr>
          <p:cNvSpPr>
            <a:spLocks noGrp="1"/>
          </p:cNvSpPr>
          <p:nvPr>
            <p:ph type="sldNum" sz="quarter" idx="12"/>
          </p:nvPr>
        </p:nvSpPr>
        <p:spPr>
          <a:xfrm>
            <a:off x="8629801" y="4847211"/>
            <a:ext cx="489851" cy="273844"/>
          </a:xfrm>
          <a:prstGeom prst="rect">
            <a:avLst/>
          </a:prstGeom>
        </p:spPr>
        <p:txBody>
          <a:bodyPr/>
          <a:lstStyle>
            <a:lvl1pPr>
              <a:defRPr sz="700" b="0">
                <a:solidFill>
                  <a:schemeClr val="tx1">
                    <a:lumMod val="50000"/>
                    <a:lumOff val="50000"/>
                  </a:schemeClr>
                </a:solidFill>
                <a:latin typeface="Arial" panose="020B0604020202020204" pitchFamily="34" charset="0"/>
                <a:cs typeface="Arial" panose="020B0604020202020204" pitchFamily="34" charset="0"/>
              </a:defRPr>
            </a:lvl1pPr>
          </a:lstStyle>
          <a:p>
            <a:fld id="{87A3CC67-4906-0147-BBE4-0946374E3E3F}" type="slidenum">
              <a:rPr lang="de-DE" smtClean="0"/>
              <a:pPr/>
              <a:t>‹Nr.›</a:t>
            </a:fld>
            <a:endParaRPr lang="de-DE"/>
          </a:p>
        </p:txBody>
      </p:sp>
      <p:sp>
        <p:nvSpPr>
          <p:cNvPr id="10" name="Textfeld 9">
            <a:extLst>
              <a:ext uri="{FF2B5EF4-FFF2-40B4-BE49-F238E27FC236}">
                <a16:creationId xmlns:a16="http://schemas.microsoft.com/office/drawing/2014/main" id="{2292D2F1-DC9E-CF48-98C6-E97A994FEC95}"/>
              </a:ext>
            </a:extLst>
          </p:cNvPr>
          <p:cNvSpPr txBox="1"/>
          <p:nvPr userDrawn="1"/>
        </p:nvSpPr>
        <p:spPr>
          <a:xfrm>
            <a:off x="346393" y="4824350"/>
            <a:ext cx="118820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chemeClr val="tx1">
                    <a:lumMod val="75000"/>
                    <a:lumOff val="25000"/>
                  </a:schemeClr>
                </a:solidFill>
                <a:effectLst/>
                <a:uLnTx/>
                <a:uFillTx/>
                <a:latin typeface="+mn-lt"/>
                <a:ea typeface="+mn-ea"/>
                <a:cs typeface="+mn-cs"/>
              </a:rPr>
              <a:t>ELISCHA®   © </a:t>
            </a:r>
            <a:r>
              <a:rPr lang="de-DE" sz="900" dirty="0"/>
              <a:t>2025</a:t>
            </a:r>
            <a:endParaRPr kumimoji="0" lang="de-DE" sz="900"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15" name="Grafik 14">
            <a:extLst>
              <a:ext uri="{FF2B5EF4-FFF2-40B4-BE49-F238E27FC236}">
                <a16:creationId xmlns:a16="http://schemas.microsoft.com/office/drawing/2014/main" id="{EFC36328-96F3-264F-BCA1-2BF79D6141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423" y="4800740"/>
            <a:ext cx="250698" cy="213360"/>
          </a:xfrm>
          <a:prstGeom prst="rect">
            <a:avLst/>
          </a:prstGeom>
        </p:spPr>
      </p:pic>
    </p:spTree>
    <p:extLst>
      <p:ext uri="{BB962C8B-B14F-4D97-AF65-F5344CB8AC3E}">
        <p14:creationId xmlns:p14="http://schemas.microsoft.com/office/powerpoint/2010/main" val="38258213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a:xfrm>
            <a:off x="4440803" y="4802982"/>
            <a:ext cx="2020373" cy="273844"/>
          </a:xfrm>
          <a:prstGeom prst="rect">
            <a:avLst/>
          </a:prstGeom>
        </p:spPr>
        <p:txBody>
          <a:bodyPr/>
          <a:lstStyle/>
          <a:p>
            <a:r>
              <a:rPr lang="de-DE"/>
              <a:t>2018</a:t>
            </a:r>
          </a:p>
        </p:txBody>
      </p:sp>
      <p:sp>
        <p:nvSpPr>
          <p:cNvPr id="5" name="Fußzeilenplatzhalter 4"/>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6" name="Foliennummernplatzhalter 5"/>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2554050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440803" y="4802982"/>
            <a:ext cx="2020373" cy="273844"/>
          </a:xfrm>
          <a:prstGeom prst="rect">
            <a:avLst/>
          </a:prstGeom>
        </p:spPr>
        <p:txBody>
          <a:bodyPr/>
          <a:lstStyle/>
          <a:p>
            <a:r>
              <a:rPr lang="de-DE"/>
              <a:t>2018</a:t>
            </a:r>
          </a:p>
        </p:txBody>
      </p:sp>
      <p:sp>
        <p:nvSpPr>
          <p:cNvPr id="6" name="Fußzeilenplatzhalter 5"/>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7" name="Foliennummernplatzhalter 6"/>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3755760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4440803" y="4802982"/>
            <a:ext cx="2020373" cy="273844"/>
          </a:xfrm>
          <a:prstGeom prst="rect">
            <a:avLst/>
          </a:prstGeom>
        </p:spPr>
        <p:txBody>
          <a:bodyPr/>
          <a:lstStyle/>
          <a:p>
            <a:r>
              <a:rPr lang="de-DE"/>
              <a:t>2018</a:t>
            </a:r>
          </a:p>
        </p:txBody>
      </p:sp>
      <p:sp>
        <p:nvSpPr>
          <p:cNvPr id="8" name="Fußzeilenplatzhalter 7"/>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9" name="Foliennummernplatzhalter 8"/>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3236058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a:xfrm>
            <a:off x="4440803" y="4802982"/>
            <a:ext cx="2020373" cy="273844"/>
          </a:xfrm>
          <a:prstGeom prst="rect">
            <a:avLst/>
          </a:prstGeom>
        </p:spPr>
        <p:txBody>
          <a:bodyPr/>
          <a:lstStyle/>
          <a:p>
            <a:r>
              <a:rPr lang="de-DE"/>
              <a:t>2018</a:t>
            </a:r>
          </a:p>
        </p:txBody>
      </p:sp>
      <p:sp>
        <p:nvSpPr>
          <p:cNvPr id="4" name="Fußzeilenplatzhalter 3"/>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5" name="Foliennummernplatzhalter 4"/>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1003275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440803" y="4802982"/>
            <a:ext cx="2020373" cy="273844"/>
          </a:xfrm>
          <a:prstGeom prst="rect">
            <a:avLst/>
          </a:prstGeom>
        </p:spPr>
        <p:txBody>
          <a:bodyPr/>
          <a:lstStyle/>
          <a:p>
            <a:r>
              <a:rPr lang="de-DE"/>
              <a:t>2018</a:t>
            </a:r>
          </a:p>
        </p:txBody>
      </p:sp>
      <p:sp>
        <p:nvSpPr>
          <p:cNvPr id="3" name="Fußzeilenplatzhalter 2"/>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4" name="Foliennummernplatzhalter 3"/>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58250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6" name="Fußzeilenplatzhalter 5"/>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7" name="Foliennummernplatzhalter 6"/>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43091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a:xfrm>
            <a:off x="4440803" y="4802982"/>
            <a:ext cx="2020373" cy="273844"/>
          </a:xfrm>
          <a:prstGeom prst="rect">
            <a:avLst/>
          </a:prstGeom>
        </p:spPr>
        <p:txBody>
          <a:bodyPr/>
          <a:lstStyle/>
          <a:p>
            <a:r>
              <a:rPr lang="de-DE"/>
              <a:t>2018</a:t>
            </a:r>
          </a:p>
        </p:txBody>
      </p:sp>
      <p:sp>
        <p:nvSpPr>
          <p:cNvPr id="6" name="Fußzeilenplatzhalter 5"/>
          <p:cNvSpPr>
            <a:spLocks noGrp="1"/>
          </p:cNvSpPr>
          <p:nvPr>
            <p:ph type="ftr" sz="quarter" idx="11"/>
          </p:nvPr>
        </p:nvSpPr>
        <p:spPr>
          <a:xfrm>
            <a:off x="942251" y="4802982"/>
            <a:ext cx="2935492" cy="274163"/>
          </a:xfrm>
          <a:prstGeom prst="rect">
            <a:avLst/>
          </a:prstGeom>
        </p:spPr>
        <p:txBody>
          <a:bodyPr/>
          <a:lstStyle/>
          <a:p>
            <a:r>
              <a:rPr lang="de-DE"/>
              <a:t>www.oralhygieneconcept.com</a:t>
            </a:r>
          </a:p>
        </p:txBody>
      </p:sp>
      <p:sp>
        <p:nvSpPr>
          <p:cNvPr id="7" name="Foliennummernplatzhalter 6"/>
          <p:cNvSpPr>
            <a:spLocks noGrp="1"/>
          </p:cNvSpPr>
          <p:nvPr>
            <p:ph type="sldNum" sz="quarter" idx="12"/>
          </p:nvPr>
        </p:nvSpPr>
        <p:spPr>
          <a:xfrm>
            <a:off x="7776032" y="4802982"/>
            <a:ext cx="489851" cy="273844"/>
          </a:xfrm>
          <a:prstGeom prst="rect">
            <a:avLst/>
          </a:prstGeom>
        </p:spPr>
        <p:txBody>
          <a:bodyPr/>
          <a:lstStyle/>
          <a:p>
            <a:fld id="{87A3CC67-4906-0147-BBE4-0946374E3E3F}" type="slidenum">
              <a:rPr lang="de-DE" smtClean="0"/>
              <a:t>‹Nr.›</a:t>
            </a:fld>
            <a:endParaRPr lang="de-DE"/>
          </a:p>
        </p:txBody>
      </p:sp>
    </p:spTree>
    <p:extLst>
      <p:ext uri="{BB962C8B-B14F-4D97-AF65-F5344CB8AC3E}">
        <p14:creationId xmlns:p14="http://schemas.microsoft.com/office/powerpoint/2010/main" val="961709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2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92163" y="205979"/>
            <a:ext cx="7667626" cy="85725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792163" y="1200151"/>
            <a:ext cx="7667627" cy="3394472"/>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18" name="Gerade Verbindung 17"/>
          <p:cNvCxnSpPr/>
          <p:nvPr userDrawn="1"/>
        </p:nvCxnSpPr>
        <p:spPr>
          <a:xfrm flipH="1">
            <a:off x="13628" y="4711701"/>
            <a:ext cx="9146387" cy="12700"/>
          </a:xfrm>
          <a:prstGeom prst="line">
            <a:avLst/>
          </a:prstGeom>
          <a:ln>
            <a:solidFill>
              <a:srgbClr val="17375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645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99" userDrawn="1">
          <p15:clr>
            <a:srgbClr val="F26B43"/>
          </p15:clr>
        </p15:guide>
        <p15:guide id="3" pos="53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15.png"/><Relationship Id="rId7" Type="http://schemas.openxmlformats.org/officeDocument/2006/relationships/slide" Target="slide5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12"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16.png"/><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18.jpeg"/><Relationship Id="rId7" Type="http://schemas.openxmlformats.org/officeDocument/2006/relationships/slide" Target="slide66.xml"/><Relationship Id="rId12"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6.xml"/><Relationship Id="rId5" Type="http://schemas.openxmlformats.org/officeDocument/2006/relationships/slide" Target="slide79.xml"/><Relationship Id="rId10" Type="http://schemas.openxmlformats.org/officeDocument/2006/relationships/slide" Target="slide17.xml"/><Relationship Id="rId4" Type="http://schemas.openxmlformats.org/officeDocument/2006/relationships/image" Target="../media/image19.png"/><Relationship Id="rId9" Type="http://schemas.openxmlformats.org/officeDocument/2006/relationships/slide" Target="slide50.xml"/></Relationships>
</file>

<file path=ppt/slides/_rels/slide13.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20.jpeg"/><Relationship Id="rId7" Type="http://schemas.openxmlformats.org/officeDocument/2006/relationships/slide" Target="slide66.xml"/><Relationship Id="rId12"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6.xml"/><Relationship Id="rId5" Type="http://schemas.openxmlformats.org/officeDocument/2006/relationships/slide" Target="slide79.xml"/><Relationship Id="rId10" Type="http://schemas.openxmlformats.org/officeDocument/2006/relationships/slide" Target="slide17.xml"/><Relationship Id="rId4" Type="http://schemas.openxmlformats.org/officeDocument/2006/relationships/image" Target="../media/image21.jpeg"/><Relationship Id="rId9" Type="http://schemas.openxmlformats.org/officeDocument/2006/relationships/slide" Target="slide50.xml"/></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17.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7.png"/><Relationship Id="rId3" Type="http://schemas.openxmlformats.org/officeDocument/2006/relationships/slide" Target="slide79.xml"/><Relationship Id="rId7" Type="http://schemas.openxmlformats.org/officeDocument/2006/relationships/slide" Target="slide50.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17.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5.png"/><Relationship Id="rId5" Type="http://schemas.openxmlformats.org/officeDocument/2006/relationships/slide" Target="slide66.xml"/><Relationship Id="rId15" Type="http://schemas.openxmlformats.org/officeDocument/2006/relationships/image" Target="../media/image9.png"/><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22.png"/><Relationship Id="rId7" Type="http://schemas.openxmlformats.org/officeDocument/2006/relationships/slide" Target="slide5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21.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22.png"/><Relationship Id="rId7" Type="http://schemas.openxmlformats.org/officeDocument/2006/relationships/slide" Target="slide5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2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24.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23.jpeg"/><Relationship Id="rId7" Type="http://schemas.openxmlformats.org/officeDocument/2006/relationships/slide" Target="slide66.xml"/><Relationship Id="rId12"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6.xml"/><Relationship Id="rId5" Type="http://schemas.openxmlformats.org/officeDocument/2006/relationships/slide" Target="slide79.xml"/><Relationship Id="rId10" Type="http://schemas.openxmlformats.org/officeDocument/2006/relationships/slide" Target="slide17.xml"/><Relationship Id="rId4" Type="http://schemas.openxmlformats.org/officeDocument/2006/relationships/image" Target="../media/image24.png"/><Relationship Id="rId9" Type="http://schemas.openxmlformats.org/officeDocument/2006/relationships/slide" Target="slide50.xml"/></Relationships>
</file>

<file path=ppt/slides/_rels/slide25.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23.jpeg"/><Relationship Id="rId7" Type="http://schemas.openxmlformats.org/officeDocument/2006/relationships/slide" Target="slide66.xml"/><Relationship Id="rId12"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6.xml"/><Relationship Id="rId5" Type="http://schemas.openxmlformats.org/officeDocument/2006/relationships/slide" Target="slide79.xml"/><Relationship Id="rId10" Type="http://schemas.openxmlformats.org/officeDocument/2006/relationships/slide" Target="slide17.xml"/><Relationship Id="rId4" Type="http://schemas.openxmlformats.org/officeDocument/2006/relationships/image" Target="../media/image24.png"/><Relationship Id="rId9" Type="http://schemas.openxmlformats.org/officeDocument/2006/relationships/slide" Target="slide50.xml"/></Relationships>
</file>

<file path=ppt/slides/_rels/slide26.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6.xml"/><Relationship Id="rId3" Type="http://schemas.openxmlformats.org/officeDocument/2006/relationships/image" Target="../media/image25.jpeg"/><Relationship Id="rId7" Type="http://schemas.openxmlformats.org/officeDocument/2006/relationships/slide" Target="slide79.xml"/><Relationship Id="rId12" Type="http://schemas.openxmlformats.org/officeDocument/2006/relationships/slide" Target="slide1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slide" Target="slide50.xml"/><Relationship Id="rId5" Type="http://schemas.openxmlformats.org/officeDocument/2006/relationships/image" Target="../media/image27.jpeg"/><Relationship Id="rId10" Type="http://schemas.openxmlformats.org/officeDocument/2006/relationships/slide" Target="slide57.xml"/><Relationship Id="rId4" Type="http://schemas.openxmlformats.org/officeDocument/2006/relationships/image" Target="../media/image26.png"/><Relationship Id="rId9" Type="http://schemas.openxmlformats.org/officeDocument/2006/relationships/slide" Target="slide66.xml"/><Relationship Id="rId14" Type="http://schemas.openxmlformats.org/officeDocument/2006/relationships/slide" Target="slide2.xml"/></Relationships>
</file>

<file path=ppt/slides/_rels/slide2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2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2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31.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29.png"/><Relationship Id="rId7" Type="http://schemas.openxmlformats.org/officeDocument/2006/relationships/slide" Target="slide5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32.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29.png"/><Relationship Id="rId7" Type="http://schemas.openxmlformats.org/officeDocument/2006/relationships/slide" Target="slide5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3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3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35.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30.jpeg"/><Relationship Id="rId7" Type="http://schemas.openxmlformats.org/officeDocument/2006/relationships/slide" Target="slide66.xml"/><Relationship Id="rId12"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6.xml"/><Relationship Id="rId5" Type="http://schemas.openxmlformats.org/officeDocument/2006/relationships/slide" Target="slide79.xml"/><Relationship Id="rId10" Type="http://schemas.openxmlformats.org/officeDocument/2006/relationships/slide" Target="slide17.xml"/><Relationship Id="rId4" Type="http://schemas.openxmlformats.org/officeDocument/2006/relationships/image" Target="../media/image31.jpeg"/><Relationship Id="rId9" Type="http://schemas.openxmlformats.org/officeDocument/2006/relationships/slide" Target="slide50.xml"/></Relationships>
</file>

<file path=ppt/slides/_rels/slide36.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30.jpeg"/><Relationship Id="rId7" Type="http://schemas.openxmlformats.org/officeDocument/2006/relationships/slide" Target="slide66.xml"/><Relationship Id="rId12"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6.xml"/><Relationship Id="rId5" Type="http://schemas.openxmlformats.org/officeDocument/2006/relationships/slide" Target="slide79.xml"/><Relationship Id="rId10" Type="http://schemas.openxmlformats.org/officeDocument/2006/relationships/slide" Target="slide17.xml"/><Relationship Id="rId4" Type="http://schemas.openxmlformats.org/officeDocument/2006/relationships/image" Target="../media/image31.jpeg"/><Relationship Id="rId9" Type="http://schemas.openxmlformats.org/officeDocument/2006/relationships/slide" Target="slide50.xml"/></Relationships>
</file>

<file path=ppt/slides/_rels/slide37.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2.jpeg"/><Relationship Id="rId7" Type="http://schemas.openxmlformats.org/officeDocument/2006/relationships/slide" Target="slide57.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38.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2.jpeg"/><Relationship Id="rId7" Type="http://schemas.openxmlformats.org/officeDocument/2006/relationships/slide" Target="slide5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3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3.jpeg"/><Relationship Id="rId7" Type="http://schemas.openxmlformats.org/officeDocument/2006/relationships/slide" Target="slide5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3.jpeg"/><Relationship Id="rId7" Type="http://schemas.openxmlformats.org/officeDocument/2006/relationships/slide" Target="slide57.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4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4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43.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4.jpeg"/><Relationship Id="rId7" Type="http://schemas.openxmlformats.org/officeDocument/2006/relationships/slide" Target="slide57.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44.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4.jpeg"/><Relationship Id="rId7" Type="http://schemas.openxmlformats.org/officeDocument/2006/relationships/slide" Target="slide57.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45.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5.jpeg"/><Relationship Id="rId7" Type="http://schemas.openxmlformats.org/officeDocument/2006/relationships/slide" Target="slide57.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46.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5.jpeg"/><Relationship Id="rId7" Type="http://schemas.openxmlformats.org/officeDocument/2006/relationships/slide" Target="slide5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47.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6.jpeg"/><Relationship Id="rId7" Type="http://schemas.openxmlformats.org/officeDocument/2006/relationships/slide" Target="slide5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48.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36.jpeg"/><Relationship Id="rId7" Type="http://schemas.openxmlformats.org/officeDocument/2006/relationships/slide" Target="slide57.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49.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37.emf"/><Relationship Id="rId7" Type="http://schemas.openxmlformats.org/officeDocument/2006/relationships/slide" Target="slide66.xml"/><Relationship Id="rId12" Type="http://schemas.openxmlformats.org/officeDocument/2006/relationships/slide" Target="slide2.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6.xml"/><Relationship Id="rId5" Type="http://schemas.openxmlformats.org/officeDocument/2006/relationships/slide" Target="slide79.xml"/><Relationship Id="rId10" Type="http://schemas.openxmlformats.org/officeDocument/2006/relationships/slide" Target="slide17.xml"/><Relationship Id="rId4" Type="http://schemas.openxmlformats.org/officeDocument/2006/relationships/image" Target="../media/image38.emf"/><Relationship Id="rId9" Type="http://schemas.openxmlformats.org/officeDocument/2006/relationships/slide" Target="slide50.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7.png"/><Relationship Id="rId3" Type="http://schemas.openxmlformats.org/officeDocument/2006/relationships/slide" Target="slide79.xml"/><Relationship Id="rId7" Type="http://schemas.openxmlformats.org/officeDocument/2006/relationships/slide" Target="slide50.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50.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5.png"/><Relationship Id="rId5" Type="http://schemas.openxmlformats.org/officeDocument/2006/relationships/slide" Target="slide66.xml"/><Relationship Id="rId15" Type="http://schemas.openxmlformats.org/officeDocument/2006/relationships/image" Target="../media/image9.png"/><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 Id="rId14"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5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5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5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5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5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57.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7.png"/><Relationship Id="rId3" Type="http://schemas.openxmlformats.org/officeDocument/2006/relationships/slide" Target="slide79.xml"/><Relationship Id="rId7" Type="http://schemas.openxmlformats.org/officeDocument/2006/relationships/slide" Target="slide50.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57.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5.png"/><Relationship Id="rId5" Type="http://schemas.openxmlformats.org/officeDocument/2006/relationships/slide" Target="slide66.xml"/><Relationship Id="rId15" Type="http://schemas.openxmlformats.org/officeDocument/2006/relationships/image" Target="../media/image9.png"/><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 Id="rId14"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5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7.png"/><Relationship Id="rId3" Type="http://schemas.openxmlformats.org/officeDocument/2006/relationships/slide" Target="slide79.xml"/><Relationship Id="rId7" Type="http://schemas.openxmlformats.org/officeDocument/2006/relationships/slide" Target="slide50.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5.png"/><Relationship Id="rId5" Type="http://schemas.openxmlformats.org/officeDocument/2006/relationships/slide" Target="slide66.xml"/><Relationship Id="rId15" Type="http://schemas.openxmlformats.org/officeDocument/2006/relationships/image" Target="../media/image9.png"/><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 Id="rId1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6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6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39.emf"/><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6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39.emf"/><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6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39.emf"/><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6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39.emf"/><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6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7.png"/><Relationship Id="rId3" Type="http://schemas.openxmlformats.org/officeDocument/2006/relationships/slide" Target="slide79.xml"/><Relationship Id="rId7" Type="http://schemas.openxmlformats.org/officeDocument/2006/relationships/slide" Target="slide50.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66.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5.png"/><Relationship Id="rId5" Type="http://schemas.openxmlformats.org/officeDocument/2006/relationships/slide" Target="slide66.xml"/><Relationship Id="rId15" Type="http://schemas.openxmlformats.org/officeDocument/2006/relationships/image" Target="../media/image9.png"/><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 Id="rId14" Type="http://schemas.openxmlformats.org/officeDocument/2006/relationships/image" Target="../media/image8.png"/></Relationships>
</file>

<file path=ppt/slides/_rels/slide6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slide" Target="slide66.xml"/><Relationship Id="rId18" Type="http://schemas.openxmlformats.org/officeDocument/2006/relationships/slide" Target="slide2.xml"/><Relationship Id="rId26" Type="http://schemas.openxmlformats.org/officeDocument/2006/relationships/image" Target="../media/image42.png"/><Relationship Id="rId3" Type="http://schemas.microsoft.com/office/2007/relationships/media" Target="../media/media2.mp4"/><Relationship Id="rId21" Type="http://schemas.openxmlformats.org/officeDocument/2006/relationships/image" Target="../media/image8.png"/><Relationship Id="rId7" Type="http://schemas.microsoft.com/office/2007/relationships/media" Target="../media/media4.mp4"/><Relationship Id="rId12" Type="http://schemas.openxmlformats.org/officeDocument/2006/relationships/slide" Target="slide74.xml"/><Relationship Id="rId17" Type="http://schemas.openxmlformats.org/officeDocument/2006/relationships/slide" Target="slide6.xml"/><Relationship Id="rId25" Type="http://schemas.openxmlformats.org/officeDocument/2006/relationships/image" Target="../media/image41.png"/><Relationship Id="rId2" Type="http://schemas.openxmlformats.org/officeDocument/2006/relationships/video" Target="../media/media1.mp4"/><Relationship Id="rId16" Type="http://schemas.openxmlformats.org/officeDocument/2006/relationships/slide" Target="slide17.xml"/><Relationship Id="rId20" Type="http://schemas.openxmlformats.org/officeDocument/2006/relationships/image" Target="../media/image7.png"/><Relationship Id="rId29" Type="http://schemas.openxmlformats.org/officeDocument/2006/relationships/image" Target="../media/image45.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 Target="slide79.xml"/><Relationship Id="rId24" Type="http://schemas.openxmlformats.org/officeDocument/2006/relationships/image" Target="../media/image40.png"/><Relationship Id="rId32" Type="http://schemas.openxmlformats.org/officeDocument/2006/relationships/image" Target="../media/image48.png"/><Relationship Id="rId5" Type="http://schemas.microsoft.com/office/2007/relationships/media" Target="../media/media3.mp4"/><Relationship Id="rId15" Type="http://schemas.openxmlformats.org/officeDocument/2006/relationships/slide" Target="slide50.xml"/><Relationship Id="rId23" Type="http://schemas.openxmlformats.org/officeDocument/2006/relationships/image" Target="../media/image6.png"/><Relationship Id="rId28" Type="http://schemas.openxmlformats.org/officeDocument/2006/relationships/image" Target="../media/image44.png"/><Relationship Id="rId10" Type="http://schemas.openxmlformats.org/officeDocument/2006/relationships/notesSlide" Target="../notesSlides/notesSlide67.xml"/><Relationship Id="rId19" Type="http://schemas.openxmlformats.org/officeDocument/2006/relationships/image" Target="../media/image10.png"/><Relationship Id="rId31" Type="http://schemas.openxmlformats.org/officeDocument/2006/relationships/image" Target="../media/image47.png"/><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slide" Target="slide57.xml"/><Relationship Id="rId22" Type="http://schemas.openxmlformats.org/officeDocument/2006/relationships/image" Target="../media/image9.png"/><Relationship Id="rId27" Type="http://schemas.openxmlformats.org/officeDocument/2006/relationships/image" Target="../media/image43.png"/><Relationship Id="rId30" Type="http://schemas.openxmlformats.org/officeDocument/2006/relationships/image" Target="../media/image46.png"/></Relationships>
</file>

<file path=ppt/slides/_rels/slide68.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7.png"/><Relationship Id="rId3" Type="http://schemas.openxmlformats.org/officeDocument/2006/relationships/image" Target="../media/image49.emf"/><Relationship Id="rId7" Type="http://schemas.openxmlformats.org/officeDocument/2006/relationships/slide" Target="slide57.xml"/><Relationship Id="rId12"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69.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7.png"/><Relationship Id="rId3" Type="http://schemas.openxmlformats.org/officeDocument/2006/relationships/image" Target="../media/image50.emf"/><Relationship Id="rId7" Type="http://schemas.openxmlformats.org/officeDocument/2006/relationships/slide" Target="slide57.xml"/><Relationship Id="rId12"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70.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9.png"/><Relationship Id="rId3" Type="http://schemas.openxmlformats.org/officeDocument/2006/relationships/image" Target="../media/image49.emf"/><Relationship Id="rId7" Type="http://schemas.openxmlformats.org/officeDocument/2006/relationships/slide" Target="slide57.xml"/><Relationship Id="rId12"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71.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9.png"/><Relationship Id="rId3" Type="http://schemas.openxmlformats.org/officeDocument/2006/relationships/image" Target="../media/image50.emf"/><Relationship Id="rId7" Type="http://schemas.openxmlformats.org/officeDocument/2006/relationships/slide" Target="slide57.xml"/><Relationship Id="rId12"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72.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7.png"/><Relationship Id="rId3" Type="http://schemas.openxmlformats.org/officeDocument/2006/relationships/image" Target="../media/image49.emf"/><Relationship Id="rId7" Type="http://schemas.openxmlformats.org/officeDocument/2006/relationships/slide" Target="slide57.xml"/><Relationship Id="rId12"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73.xml.rels><?xml version="1.0" encoding="UTF-8" standalone="yes"?>
<Relationships xmlns="http://schemas.openxmlformats.org/package/2006/relationships"><Relationship Id="rId8" Type="http://schemas.openxmlformats.org/officeDocument/2006/relationships/slide" Target="slide50.xml"/><Relationship Id="rId13" Type="http://schemas.openxmlformats.org/officeDocument/2006/relationships/image" Target="../media/image7.png"/><Relationship Id="rId3" Type="http://schemas.openxmlformats.org/officeDocument/2006/relationships/image" Target="../media/image50.emf"/><Relationship Id="rId7" Type="http://schemas.openxmlformats.org/officeDocument/2006/relationships/slide" Target="slide57.xml"/><Relationship Id="rId12"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7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7.png"/><Relationship Id="rId3" Type="http://schemas.openxmlformats.org/officeDocument/2006/relationships/slide" Target="slide79.xml"/><Relationship Id="rId7" Type="http://schemas.openxmlformats.org/officeDocument/2006/relationships/slide" Target="slide50.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74.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5.png"/><Relationship Id="rId5" Type="http://schemas.openxmlformats.org/officeDocument/2006/relationships/slide" Target="slide66.xml"/><Relationship Id="rId15" Type="http://schemas.openxmlformats.org/officeDocument/2006/relationships/image" Target="../media/image9.png"/><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 Id="rId14" Type="http://schemas.openxmlformats.org/officeDocument/2006/relationships/image" Target="../media/image8.png"/></Relationships>
</file>

<file path=ppt/slides/_rels/slide7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7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79.xml"/><Relationship Id="rId7" Type="http://schemas.openxmlformats.org/officeDocument/2006/relationships/slide" Target="slide50.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s>
</file>

<file path=ppt/slides/_rels/slide77.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image" Target="../media/image6.png"/><Relationship Id="rId18" Type="http://schemas.openxmlformats.org/officeDocument/2006/relationships/image" Target="../media/image50.emf"/><Relationship Id="rId3" Type="http://schemas.openxmlformats.org/officeDocument/2006/relationships/image" Target="../media/image51.jpeg"/><Relationship Id="rId7" Type="http://schemas.openxmlformats.org/officeDocument/2006/relationships/slide" Target="slide66.xml"/><Relationship Id="rId12" Type="http://schemas.openxmlformats.org/officeDocument/2006/relationships/slide" Target="slide2.xml"/><Relationship Id="rId17" Type="http://schemas.openxmlformats.org/officeDocument/2006/relationships/image" Target="../media/image10.png"/><Relationship Id="rId2" Type="http://schemas.openxmlformats.org/officeDocument/2006/relationships/notesSlide" Target="../notesSlides/notesSlide77.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6.xml"/><Relationship Id="rId5" Type="http://schemas.openxmlformats.org/officeDocument/2006/relationships/slide" Target="slide79.xml"/><Relationship Id="rId15" Type="http://schemas.openxmlformats.org/officeDocument/2006/relationships/image" Target="../media/image8.png"/><Relationship Id="rId10" Type="http://schemas.openxmlformats.org/officeDocument/2006/relationships/slide" Target="slide17.xml"/><Relationship Id="rId19" Type="http://schemas.openxmlformats.org/officeDocument/2006/relationships/image" Target="../media/image49.emf"/><Relationship Id="rId4" Type="http://schemas.openxmlformats.org/officeDocument/2006/relationships/image" Target="../media/image52.jpeg"/><Relationship Id="rId9" Type="http://schemas.openxmlformats.org/officeDocument/2006/relationships/slide" Target="slide50.xml"/><Relationship Id="rId14" Type="http://schemas.openxmlformats.org/officeDocument/2006/relationships/image" Target="../media/image7.png"/></Relationships>
</file>

<file path=ppt/slides/_rels/slide78.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8.png"/><Relationship Id="rId3" Type="http://schemas.openxmlformats.org/officeDocument/2006/relationships/slide" Target="slide79.xml"/><Relationship Id="rId7" Type="http://schemas.openxmlformats.org/officeDocument/2006/relationships/slide" Target="slide50.xml"/><Relationship Id="rId12" Type="http://schemas.openxmlformats.org/officeDocument/2006/relationships/image" Target="../media/image7.png"/><Relationship Id="rId17" Type="http://schemas.openxmlformats.org/officeDocument/2006/relationships/image" Target="../media/image49.emf"/><Relationship Id="rId2" Type="http://schemas.openxmlformats.org/officeDocument/2006/relationships/notesSlide" Target="../notesSlides/notesSlide78.xml"/><Relationship Id="rId16"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6.png"/><Relationship Id="rId5" Type="http://schemas.openxmlformats.org/officeDocument/2006/relationships/slide" Target="slide66.xml"/><Relationship Id="rId15" Type="http://schemas.openxmlformats.org/officeDocument/2006/relationships/image" Target="../media/image10.png"/><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 Id="rId14" Type="http://schemas.openxmlformats.org/officeDocument/2006/relationships/image" Target="../media/image9.png"/></Relationships>
</file>

<file path=ppt/slides/_rels/slide7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slide" Target="slide79.xml"/><Relationship Id="rId7" Type="http://schemas.openxmlformats.org/officeDocument/2006/relationships/slide" Target="slide50.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79.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image" Target="../media/image5.png"/><Relationship Id="rId5" Type="http://schemas.openxmlformats.org/officeDocument/2006/relationships/slide" Target="slide66.xml"/><Relationship Id="rId15" Type="http://schemas.openxmlformats.org/officeDocument/2006/relationships/image" Target="../media/image9.png"/><Relationship Id="rId10" Type="http://schemas.openxmlformats.org/officeDocument/2006/relationships/slide" Target="slide2.xml"/><Relationship Id="rId4" Type="http://schemas.openxmlformats.org/officeDocument/2006/relationships/slide" Target="slide74.xml"/><Relationship Id="rId9" Type="http://schemas.openxmlformats.org/officeDocument/2006/relationships/slide" Target="slide6.xml"/><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13.emf"/><Relationship Id="rId7" Type="http://schemas.openxmlformats.org/officeDocument/2006/relationships/slide" Target="slide5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_rels/slide80.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image" Target="../media/image55.emf"/><Relationship Id="rId18" Type="http://schemas.openxmlformats.org/officeDocument/2006/relationships/image" Target="../media/image60.emf"/><Relationship Id="rId3" Type="http://schemas.openxmlformats.org/officeDocument/2006/relationships/image" Target="../media/image53.emf"/><Relationship Id="rId21" Type="http://schemas.openxmlformats.org/officeDocument/2006/relationships/image" Target="../media/image63.emf"/><Relationship Id="rId7" Type="http://schemas.openxmlformats.org/officeDocument/2006/relationships/slide" Target="slide66.xml"/><Relationship Id="rId12" Type="http://schemas.openxmlformats.org/officeDocument/2006/relationships/slide" Target="slide2.xml"/><Relationship Id="rId17" Type="http://schemas.openxmlformats.org/officeDocument/2006/relationships/image" Target="../media/image59.tiff"/><Relationship Id="rId2" Type="http://schemas.openxmlformats.org/officeDocument/2006/relationships/notesSlide" Target="../notesSlides/notesSlide80.xml"/><Relationship Id="rId16" Type="http://schemas.openxmlformats.org/officeDocument/2006/relationships/image" Target="../media/image58.tiff"/><Relationship Id="rId20" Type="http://schemas.openxmlformats.org/officeDocument/2006/relationships/image" Target="../media/image62.emf"/><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6.xml"/><Relationship Id="rId5" Type="http://schemas.openxmlformats.org/officeDocument/2006/relationships/slide" Target="slide79.xml"/><Relationship Id="rId15" Type="http://schemas.openxmlformats.org/officeDocument/2006/relationships/image" Target="../media/image57.tiff"/><Relationship Id="rId10" Type="http://schemas.openxmlformats.org/officeDocument/2006/relationships/slide" Target="slide17.xml"/><Relationship Id="rId19" Type="http://schemas.openxmlformats.org/officeDocument/2006/relationships/image" Target="../media/image61.emf"/><Relationship Id="rId4" Type="http://schemas.openxmlformats.org/officeDocument/2006/relationships/image" Target="../media/image54.emf"/><Relationship Id="rId9" Type="http://schemas.openxmlformats.org/officeDocument/2006/relationships/slide" Target="slide50.xml"/><Relationship Id="rId14" Type="http://schemas.openxmlformats.org/officeDocument/2006/relationships/image" Target="../media/image56.jpeg"/><Relationship Id="rId22" Type="http://schemas.openxmlformats.org/officeDocument/2006/relationships/image" Target="../media/image64.emf"/></Relationships>
</file>

<file path=ppt/slides/_rels/slide81.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2.xml"/><Relationship Id="rId3" Type="http://schemas.openxmlformats.org/officeDocument/2006/relationships/image" Target="../media/image2.png"/><Relationship Id="rId7" Type="http://schemas.openxmlformats.org/officeDocument/2006/relationships/slide" Target="slide74.xml"/><Relationship Id="rId12" Type="http://schemas.openxmlformats.org/officeDocument/2006/relationships/slide" Target="slide6.xm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slide" Target="slide79.xml"/><Relationship Id="rId11" Type="http://schemas.openxmlformats.org/officeDocument/2006/relationships/slide" Target="slide17.xml"/><Relationship Id="rId5" Type="http://schemas.openxmlformats.org/officeDocument/2006/relationships/image" Target="../media/image3.emf"/><Relationship Id="rId10" Type="http://schemas.openxmlformats.org/officeDocument/2006/relationships/slide" Target="slide50.xml"/><Relationship Id="rId4" Type="http://schemas.openxmlformats.org/officeDocument/2006/relationships/image" Target="../media/image4.png"/><Relationship Id="rId9" Type="http://schemas.openxmlformats.org/officeDocument/2006/relationships/slide" Target="slide57.xml"/><Relationship Id="rId14"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14.png"/><Relationship Id="rId7" Type="http://schemas.openxmlformats.org/officeDocument/2006/relationships/slide" Target="slide5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66.xml"/><Relationship Id="rId11" Type="http://schemas.openxmlformats.org/officeDocument/2006/relationships/slide" Target="slide2.xml"/><Relationship Id="rId5" Type="http://schemas.openxmlformats.org/officeDocument/2006/relationships/slide" Target="slide74.xml"/><Relationship Id="rId10" Type="http://schemas.openxmlformats.org/officeDocument/2006/relationships/slide" Target="slide6.xml"/><Relationship Id="rId4" Type="http://schemas.openxmlformats.org/officeDocument/2006/relationships/slide" Target="slide79.xml"/><Relationship Id="rId9"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9C5B603B-E90C-C349-9326-6A722943B5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48" y="0"/>
            <a:ext cx="9144000" cy="1895560"/>
          </a:xfrm>
          <a:prstGeom prst="rect">
            <a:avLst/>
          </a:prstGeom>
        </p:spPr>
      </p:pic>
      <p:pic>
        <p:nvPicPr>
          <p:cNvPr id="5" name="Grafik 4">
            <a:extLst>
              <a:ext uri="{FF2B5EF4-FFF2-40B4-BE49-F238E27FC236}">
                <a16:creationId xmlns:a16="http://schemas.microsoft.com/office/drawing/2014/main" id="{67A3F3BF-DBD2-D846-9829-F11DAE0A5B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792" y="4809705"/>
            <a:ext cx="195453" cy="195453"/>
          </a:xfrm>
          <a:prstGeom prst="rect">
            <a:avLst/>
          </a:prstGeom>
        </p:spPr>
      </p:pic>
      <p:sp>
        <p:nvSpPr>
          <p:cNvPr id="25" name="Datumsplatzhalter 24">
            <a:extLst>
              <a:ext uri="{FF2B5EF4-FFF2-40B4-BE49-F238E27FC236}">
                <a16:creationId xmlns:a16="http://schemas.microsoft.com/office/drawing/2014/main" id="{1152FC89-771F-B14C-B713-4A61B258971F}"/>
              </a:ext>
            </a:extLst>
          </p:cNvPr>
          <p:cNvSpPr>
            <a:spLocks noGrp="1"/>
          </p:cNvSpPr>
          <p:nvPr>
            <p:ph type="dt" sz="half" idx="4294967295"/>
          </p:nvPr>
        </p:nvSpPr>
        <p:spPr>
          <a:xfrm>
            <a:off x="991435" y="4824351"/>
            <a:ext cx="737478" cy="273844"/>
          </a:xfrm>
          <a:prstGeom prst="rect">
            <a:avLst/>
          </a:prstGeom>
        </p:spPr>
        <p:txBody>
          <a:bodyPr/>
          <a:lstStyle/>
          <a:p>
            <a:r>
              <a:rPr lang="de-DE"/>
              <a:t>2018</a:t>
            </a:r>
          </a:p>
        </p:txBody>
      </p:sp>
      <p:sp>
        <p:nvSpPr>
          <p:cNvPr id="26" name="Foliennummernplatzhalter 25">
            <a:extLst>
              <a:ext uri="{FF2B5EF4-FFF2-40B4-BE49-F238E27FC236}">
                <a16:creationId xmlns:a16="http://schemas.microsoft.com/office/drawing/2014/main" id="{E9340080-2707-D746-A556-CC0814B02D56}"/>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a:t>
            </a:fld>
            <a:endParaRPr lang="de-DE"/>
          </a:p>
        </p:txBody>
      </p:sp>
      <p:pic>
        <p:nvPicPr>
          <p:cNvPr id="11" name="Grafik 10">
            <a:extLst>
              <a:ext uri="{FF2B5EF4-FFF2-40B4-BE49-F238E27FC236}">
                <a16:creationId xmlns:a16="http://schemas.microsoft.com/office/drawing/2014/main" id="{FCB8C84B-791E-3841-9C67-A193928E1D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423" y="4800740"/>
            <a:ext cx="250698" cy="213360"/>
          </a:xfrm>
          <a:prstGeom prst="rect">
            <a:avLst/>
          </a:prstGeom>
        </p:spPr>
      </p:pic>
      <p:sp>
        <p:nvSpPr>
          <p:cNvPr id="12" name="Rechteck 11">
            <a:extLst>
              <a:ext uri="{FF2B5EF4-FFF2-40B4-BE49-F238E27FC236}">
                <a16:creationId xmlns:a16="http://schemas.microsoft.com/office/drawing/2014/main" id="{0D9CF0E8-9BE6-CD4A-A7B4-42AEC10041C8}"/>
              </a:ext>
            </a:extLst>
          </p:cNvPr>
          <p:cNvSpPr/>
          <p:nvPr/>
        </p:nvSpPr>
        <p:spPr>
          <a:xfrm>
            <a:off x="22860" y="4789310"/>
            <a:ext cx="2665770" cy="283126"/>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Inhaltsplatzhalter 2">
            <a:extLst>
              <a:ext uri="{FF2B5EF4-FFF2-40B4-BE49-F238E27FC236}">
                <a16:creationId xmlns:a16="http://schemas.microsoft.com/office/drawing/2014/main" id="{DBC9902F-714A-1F49-93D5-6EBF1440180E}"/>
              </a:ext>
            </a:extLst>
          </p:cNvPr>
          <p:cNvSpPr>
            <a:spLocks noGrp="1"/>
          </p:cNvSpPr>
          <p:nvPr>
            <p:ph idx="1"/>
          </p:nvPr>
        </p:nvSpPr>
        <p:spPr>
          <a:xfrm>
            <a:off x="1248697" y="2741885"/>
            <a:ext cx="7767484" cy="942476"/>
          </a:xfrm>
        </p:spPr>
        <p:txBody>
          <a:bodyPr>
            <a:noAutofit/>
          </a:bodyPr>
          <a:lstStyle/>
          <a:p>
            <a:pPr marL="0" indent="0">
              <a:lnSpc>
                <a:spcPct val="150000"/>
              </a:lnSpc>
              <a:buNone/>
            </a:pPr>
            <a:r>
              <a:rPr lang="de-DE" sz="1250" b="1" dirty="0">
                <a:solidFill>
                  <a:srgbClr val="626262"/>
                </a:solidFill>
                <a:latin typeface="Futura Lt BT Light" panose="020B0402020204020303" pitchFamily="34" charset="0"/>
              </a:rPr>
              <a:t>hilft medizin-pflegerischen Fachkräften Zeit und Kosten einzusparen plus ein besseres Outcome in der Versorgung bestimmter Patientengruppen zu erreichen über innovative Produkte zu optimalen ökonomischen Bedingungen.</a:t>
            </a:r>
          </a:p>
        </p:txBody>
      </p:sp>
      <p:sp>
        <p:nvSpPr>
          <p:cNvPr id="17" name="Inhaltsplatzhalter 2">
            <a:extLst>
              <a:ext uri="{FF2B5EF4-FFF2-40B4-BE49-F238E27FC236}">
                <a16:creationId xmlns:a16="http://schemas.microsoft.com/office/drawing/2014/main" id="{A3958E0D-873B-184B-A40D-4F6C0AE04698}"/>
              </a:ext>
            </a:extLst>
          </p:cNvPr>
          <p:cNvSpPr txBox="1">
            <a:spLocks/>
          </p:cNvSpPr>
          <p:nvPr/>
        </p:nvSpPr>
        <p:spPr>
          <a:xfrm>
            <a:off x="1248697" y="3593622"/>
            <a:ext cx="7688826" cy="7817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de-DE" sz="1250" b="1" dirty="0" err="1">
                <a:solidFill>
                  <a:srgbClr val="626262"/>
                </a:solidFill>
                <a:latin typeface="Futura Lt BT Light" panose="020B0402020204020303" pitchFamily="34" charset="0"/>
              </a:rPr>
              <a:t>helps</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medical</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and</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nursing</a:t>
            </a:r>
            <a:r>
              <a:rPr lang="de-DE" sz="1250" b="1" dirty="0">
                <a:solidFill>
                  <a:srgbClr val="626262"/>
                </a:solidFill>
                <a:latin typeface="Futura Lt BT Light" panose="020B0402020204020303" pitchFamily="34" charset="0"/>
              </a:rPr>
              <a:t> professionals save time </a:t>
            </a:r>
            <a:r>
              <a:rPr lang="de-DE" sz="1250" b="1" dirty="0" err="1">
                <a:solidFill>
                  <a:srgbClr val="626262"/>
                </a:solidFill>
                <a:latin typeface="Futura Lt BT Light" panose="020B0402020204020303" pitchFamily="34" charset="0"/>
              </a:rPr>
              <a:t>and</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money</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and</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achieve</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better</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outcomes</a:t>
            </a:r>
            <a:r>
              <a:rPr lang="de-DE" sz="1250" b="1" dirty="0">
                <a:solidFill>
                  <a:srgbClr val="626262"/>
                </a:solidFill>
                <a:latin typeface="Futura Lt BT Light" panose="020B0402020204020303" pitchFamily="34" charset="0"/>
              </a:rPr>
              <a:t> in </a:t>
            </a:r>
            <a:r>
              <a:rPr lang="de-DE" sz="1250" b="1" dirty="0" err="1">
                <a:solidFill>
                  <a:srgbClr val="626262"/>
                </a:solidFill>
                <a:latin typeface="Futura Lt BT Light" panose="020B0402020204020303" pitchFamily="34" charset="0"/>
              </a:rPr>
              <a:t>the</a:t>
            </a:r>
            <a:r>
              <a:rPr lang="de-DE" sz="1250" b="1" dirty="0">
                <a:solidFill>
                  <a:srgbClr val="626262"/>
                </a:solidFill>
                <a:latin typeface="Futura Lt BT Light" panose="020B0402020204020303" pitchFamily="34" charset="0"/>
              </a:rPr>
              <a:t> care </a:t>
            </a:r>
            <a:r>
              <a:rPr lang="de-DE" sz="1250" b="1" dirty="0" err="1">
                <a:solidFill>
                  <a:srgbClr val="626262"/>
                </a:solidFill>
                <a:latin typeface="Futura Lt BT Light" panose="020B0402020204020303" pitchFamily="34" charset="0"/>
              </a:rPr>
              <a:t>of</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specific</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patient</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groups</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through</a:t>
            </a:r>
            <a:r>
              <a:rPr lang="de-DE" sz="1250" b="1" dirty="0">
                <a:solidFill>
                  <a:srgbClr val="626262"/>
                </a:solidFill>
                <a:latin typeface="Futura Lt BT Light" panose="020B0402020204020303" pitchFamily="34" charset="0"/>
              </a:rPr>
              <a:t> innovative </a:t>
            </a:r>
            <a:r>
              <a:rPr lang="de-DE" sz="1250" b="1" dirty="0" err="1">
                <a:solidFill>
                  <a:srgbClr val="626262"/>
                </a:solidFill>
                <a:latin typeface="Futura Lt BT Light" panose="020B0402020204020303" pitchFamily="34" charset="0"/>
              </a:rPr>
              <a:t>products</a:t>
            </a:r>
            <a:r>
              <a:rPr lang="de-DE" sz="1250" b="1" dirty="0">
                <a:solidFill>
                  <a:srgbClr val="626262"/>
                </a:solidFill>
                <a:latin typeface="Futura Lt BT Light" panose="020B0402020204020303" pitchFamily="34" charset="0"/>
              </a:rPr>
              <a:t> at optimal </a:t>
            </a:r>
            <a:r>
              <a:rPr lang="de-DE" sz="1250" b="1" dirty="0" err="1">
                <a:solidFill>
                  <a:srgbClr val="626262"/>
                </a:solidFill>
                <a:latin typeface="Futura Lt BT Light" panose="020B0402020204020303" pitchFamily="34" charset="0"/>
              </a:rPr>
              <a:t>economic</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conditions</a:t>
            </a:r>
            <a:r>
              <a:rPr lang="de-DE" sz="1250" b="1" dirty="0">
                <a:solidFill>
                  <a:srgbClr val="626262"/>
                </a:solidFill>
                <a:latin typeface="Futura Lt BT Light" panose="020B0402020204020303" pitchFamily="34" charset="0"/>
              </a:rPr>
              <a:t>.</a:t>
            </a:r>
          </a:p>
        </p:txBody>
      </p:sp>
      <p:pic>
        <p:nvPicPr>
          <p:cNvPr id="15" name="Grafik 14">
            <a:extLst>
              <a:ext uri="{FF2B5EF4-FFF2-40B4-BE49-F238E27FC236}">
                <a16:creationId xmlns:a16="http://schemas.microsoft.com/office/drawing/2014/main" id="{9F06E6BE-E349-CA4D-A29C-42CADA2A56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5793" y="2007779"/>
            <a:ext cx="1043781" cy="521891"/>
          </a:xfrm>
          <a:prstGeom prst="rect">
            <a:avLst/>
          </a:prstGeom>
        </p:spPr>
      </p:pic>
    </p:spTree>
    <p:extLst>
      <p:ext uri="{BB962C8B-B14F-4D97-AF65-F5344CB8AC3E}">
        <p14:creationId xmlns:p14="http://schemas.microsoft.com/office/powerpoint/2010/main" val="691907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9B794AE-8920-8344-9E0C-6FB9009C2BE6}"/>
              </a:ext>
            </a:extLst>
          </p:cNvPr>
          <p:cNvPicPr>
            <a:picLocks noChangeAspect="1"/>
          </p:cNvPicPr>
          <p:nvPr/>
        </p:nvPicPr>
        <p:blipFill rotWithShape="1">
          <a:blip r:embed="rId3"/>
          <a:srcRect t="5337"/>
          <a:stretch/>
        </p:blipFill>
        <p:spPr>
          <a:xfrm>
            <a:off x="1552956" y="1492250"/>
            <a:ext cx="6019800" cy="2753106"/>
          </a:xfrm>
          <a:prstGeom prst="rect">
            <a:avLst/>
          </a:prstGeom>
        </p:spPr>
      </p:pic>
      <p:sp>
        <p:nvSpPr>
          <p:cNvPr id="6" name="Foliennummernplatzhalter 5">
            <a:extLst>
              <a:ext uri="{FF2B5EF4-FFF2-40B4-BE49-F238E27FC236}">
                <a16:creationId xmlns:a16="http://schemas.microsoft.com/office/drawing/2014/main" id="{C656E215-1A12-F449-A8F0-D3C181F9259B}"/>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10</a:t>
            </a:fld>
            <a:endParaRPr lang="de-DE"/>
          </a:p>
        </p:txBody>
      </p:sp>
      <p:sp>
        <p:nvSpPr>
          <p:cNvPr id="8" name="Textfeld 7">
            <a:extLst>
              <a:ext uri="{FF2B5EF4-FFF2-40B4-BE49-F238E27FC236}">
                <a16:creationId xmlns:a16="http://schemas.microsoft.com/office/drawing/2014/main" id="{472CEF6A-D692-694E-95C0-0C10DE189A8B}"/>
              </a:ext>
            </a:extLst>
          </p:cNvPr>
          <p:cNvSpPr txBox="1"/>
          <p:nvPr/>
        </p:nvSpPr>
        <p:spPr>
          <a:xfrm>
            <a:off x="1748589" y="905398"/>
            <a:ext cx="5622758" cy="553998"/>
          </a:xfrm>
          <a:prstGeom prst="rect">
            <a:avLst/>
          </a:prstGeom>
          <a:noFill/>
        </p:spPr>
        <p:txBody>
          <a:bodyPr wrap="square" rtlCol="0">
            <a:spAutoFit/>
          </a:bodyPr>
          <a:lstStyle/>
          <a:p>
            <a:pPr algn="ctr">
              <a:lnSpc>
                <a:spcPts val="860"/>
              </a:lnSpc>
            </a:pPr>
            <a:r>
              <a:rPr lang="de-DE" sz="800" dirty="0"/>
              <a:t>Nach 7-tägiger Anwendung von Liquid und Gel sind signifikante Veränderungen zu erkennen.</a:t>
            </a:r>
          </a:p>
          <a:p>
            <a:pPr algn="ctr">
              <a:lnSpc>
                <a:spcPts val="860"/>
              </a:lnSpc>
            </a:pPr>
            <a:r>
              <a:rPr lang="de-DE" sz="800" i="1" dirty="0"/>
              <a:t>Deutlich besser durchblutete Mundschleimhaut und Zungenoberfläche. </a:t>
            </a:r>
          </a:p>
          <a:p>
            <a:pPr algn="ctr">
              <a:lnSpc>
                <a:spcPts val="860"/>
              </a:lnSpc>
            </a:pPr>
            <a:r>
              <a:rPr lang="de-DE" sz="800" i="1" dirty="0"/>
              <a:t>After 7 </a:t>
            </a:r>
            <a:r>
              <a:rPr lang="de-DE" sz="800" i="1" dirty="0" err="1"/>
              <a:t>days</a:t>
            </a:r>
            <a:r>
              <a:rPr lang="de-DE" sz="800" i="1" dirty="0"/>
              <a:t> </a:t>
            </a:r>
            <a:r>
              <a:rPr lang="de-DE" sz="800" i="1" dirty="0" err="1"/>
              <a:t>of</a:t>
            </a:r>
            <a:r>
              <a:rPr lang="de-DE" sz="800" i="1" dirty="0"/>
              <a:t> </a:t>
            </a:r>
            <a:r>
              <a:rPr lang="de-DE" sz="800" i="1" dirty="0" err="1"/>
              <a:t>application</a:t>
            </a:r>
            <a:r>
              <a:rPr lang="de-DE" sz="800" i="1" dirty="0"/>
              <a:t> </a:t>
            </a:r>
            <a:r>
              <a:rPr lang="de-DE" sz="800" i="1" dirty="0" err="1"/>
              <a:t>of</a:t>
            </a:r>
            <a:r>
              <a:rPr lang="de-DE" sz="800" i="1" dirty="0"/>
              <a:t> </a:t>
            </a:r>
            <a:r>
              <a:rPr lang="de-DE" sz="800" i="1" dirty="0" err="1"/>
              <a:t>solution</a:t>
            </a:r>
            <a:r>
              <a:rPr lang="de-DE" sz="800" i="1" dirty="0"/>
              <a:t> </a:t>
            </a:r>
            <a:r>
              <a:rPr lang="de-DE" sz="800" i="1" dirty="0" err="1"/>
              <a:t>and</a:t>
            </a:r>
            <a:r>
              <a:rPr lang="de-DE" sz="800" i="1" dirty="0"/>
              <a:t> </a:t>
            </a:r>
            <a:r>
              <a:rPr lang="de-DE" sz="800" i="1" dirty="0" err="1"/>
              <a:t>gel</a:t>
            </a:r>
            <a:r>
              <a:rPr lang="de-DE" sz="800" i="1" dirty="0"/>
              <a:t>, </a:t>
            </a:r>
            <a:r>
              <a:rPr lang="de-DE" sz="800" i="1" dirty="0" err="1"/>
              <a:t>significant</a:t>
            </a:r>
            <a:r>
              <a:rPr lang="de-DE" sz="800" i="1" dirty="0"/>
              <a:t> </a:t>
            </a:r>
            <a:r>
              <a:rPr lang="de-DE" sz="800" i="1" dirty="0" err="1"/>
              <a:t>changes</a:t>
            </a:r>
            <a:r>
              <a:rPr lang="de-DE" sz="800" i="1" dirty="0"/>
              <a:t> </a:t>
            </a:r>
            <a:r>
              <a:rPr lang="de-DE" sz="800" i="1" dirty="0" err="1"/>
              <a:t>are</a:t>
            </a:r>
            <a:r>
              <a:rPr lang="de-DE" sz="800" i="1" dirty="0"/>
              <a:t> </a:t>
            </a:r>
            <a:r>
              <a:rPr lang="de-DE" sz="800" i="1" dirty="0" err="1"/>
              <a:t>visible</a:t>
            </a:r>
            <a:r>
              <a:rPr lang="de-DE" sz="800" i="1" dirty="0"/>
              <a:t>. </a:t>
            </a:r>
          </a:p>
          <a:p>
            <a:pPr algn="ctr">
              <a:lnSpc>
                <a:spcPts val="860"/>
              </a:lnSpc>
            </a:pPr>
            <a:r>
              <a:rPr lang="de-DE" sz="800" i="1" dirty="0"/>
              <a:t>Blood </a:t>
            </a:r>
            <a:r>
              <a:rPr lang="de-DE" sz="800" i="1" dirty="0" err="1"/>
              <a:t>supplies</a:t>
            </a:r>
            <a:r>
              <a:rPr lang="de-DE" sz="800" i="1" dirty="0"/>
              <a:t> </a:t>
            </a:r>
            <a:r>
              <a:rPr lang="de-DE" sz="800" i="1" dirty="0" err="1"/>
              <a:t>of</a:t>
            </a:r>
            <a:r>
              <a:rPr lang="de-DE" sz="800" i="1" dirty="0"/>
              <a:t> oral </a:t>
            </a:r>
            <a:r>
              <a:rPr lang="de-DE" sz="800" i="1" dirty="0" err="1"/>
              <a:t>mucosa</a:t>
            </a:r>
            <a:r>
              <a:rPr lang="de-DE" sz="800" i="1" dirty="0"/>
              <a:t> </a:t>
            </a:r>
            <a:r>
              <a:rPr lang="de-DE" sz="800" i="1" dirty="0" err="1"/>
              <a:t>and</a:t>
            </a:r>
            <a:r>
              <a:rPr lang="de-DE" sz="800" i="1" dirty="0"/>
              <a:t> </a:t>
            </a:r>
            <a:r>
              <a:rPr lang="de-DE" sz="800" i="1" dirty="0" err="1"/>
              <a:t>tongue</a:t>
            </a:r>
            <a:r>
              <a:rPr lang="de-DE" sz="800" i="1" dirty="0"/>
              <a:t> </a:t>
            </a:r>
            <a:r>
              <a:rPr lang="de-DE" sz="800" i="1" dirty="0" err="1"/>
              <a:t>surface</a:t>
            </a:r>
            <a:r>
              <a:rPr lang="de-DE" sz="800" i="1" dirty="0"/>
              <a:t> </a:t>
            </a:r>
            <a:r>
              <a:rPr lang="de-DE" sz="800" i="1" dirty="0" err="1"/>
              <a:t>have</a:t>
            </a:r>
            <a:r>
              <a:rPr lang="de-DE" sz="800" i="1" dirty="0"/>
              <a:t> </a:t>
            </a:r>
            <a:r>
              <a:rPr lang="de-DE" sz="800" i="1" dirty="0" err="1"/>
              <a:t>improved</a:t>
            </a:r>
            <a:r>
              <a:rPr lang="de-DE" sz="800" i="1" dirty="0"/>
              <a:t> </a:t>
            </a:r>
            <a:r>
              <a:rPr lang="de-DE" sz="800" i="1" dirty="0" err="1"/>
              <a:t>considerably</a:t>
            </a:r>
            <a:r>
              <a:rPr lang="de-DE" sz="800" i="1" dirty="0"/>
              <a:t>.</a:t>
            </a:r>
          </a:p>
        </p:txBody>
      </p:sp>
      <p:sp>
        <p:nvSpPr>
          <p:cNvPr id="18" name="Interaktive Schaltfläche: Anpassen 17">
            <a:hlinkClick r:id="rId4" action="ppaction://hlinksldjump" highlightClick="1"/>
            <a:extLst>
              <a:ext uri="{FF2B5EF4-FFF2-40B4-BE49-F238E27FC236}">
                <a16:creationId xmlns:a16="http://schemas.microsoft.com/office/drawing/2014/main" id="{459494C1-CCF3-8B4C-9891-DC92D22F0CD7}"/>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5" action="ppaction://hlinksldjump" highlightClick="1"/>
            <a:extLst>
              <a:ext uri="{FF2B5EF4-FFF2-40B4-BE49-F238E27FC236}">
                <a16:creationId xmlns:a16="http://schemas.microsoft.com/office/drawing/2014/main" id="{B7C34A1D-3EEE-8243-953B-02519E2ED55B}"/>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6" action="ppaction://hlinksldjump" highlightClick="1"/>
            <a:extLst>
              <a:ext uri="{FF2B5EF4-FFF2-40B4-BE49-F238E27FC236}">
                <a16:creationId xmlns:a16="http://schemas.microsoft.com/office/drawing/2014/main" id="{987920C8-5EF6-C049-BA47-949605218B0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7" action="ppaction://hlinksldjump" highlightClick="1"/>
            <a:extLst>
              <a:ext uri="{FF2B5EF4-FFF2-40B4-BE49-F238E27FC236}">
                <a16:creationId xmlns:a16="http://schemas.microsoft.com/office/drawing/2014/main" id="{99D9A4AB-6862-9D44-851D-EDA19AFD582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8" action="ppaction://hlinksldjump" highlightClick="1"/>
            <a:extLst>
              <a:ext uri="{FF2B5EF4-FFF2-40B4-BE49-F238E27FC236}">
                <a16:creationId xmlns:a16="http://schemas.microsoft.com/office/drawing/2014/main" id="{8007EAFA-AD7A-A94F-8D15-6E4B79DC2CB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9" action="ppaction://hlinksldjump" highlightClick="1"/>
            <a:extLst>
              <a:ext uri="{FF2B5EF4-FFF2-40B4-BE49-F238E27FC236}">
                <a16:creationId xmlns:a16="http://schemas.microsoft.com/office/drawing/2014/main" id="{34C75B68-BA5C-6E46-B2DE-6760D3FD46C7}"/>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FCC7E160-1E86-FD44-8574-E955E1BAB04C}"/>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10" action="ppaction://hlinksldjump" highlightClick="1"/>
            <a:extLst>
              <a:ext uri="{FF2B5EF4-FFF2-40B4-BE49-F238E27FC236}">
                <a16:creationId xmlns:a16="http://schemas.microsoft.com/office/drawing/2014/main" id="{0E594A16-D685-A548-824B-EAA5F656995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1" action="ppaction://hlinksldjump" highlightClick="1"/>
            <a:extLst>
              <a:ext uri="{FF2B5EF4-FFF2-40B4-BE49-F238E27FC236}">
                <a16:creationId xmlns:a16="http://schemas.microsoft.com/office/drawing/2014/main" id="{5A8AEEEB-1398-1F4B-B6D0-1B309372710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Titel 1">
            <a:extLst>
              <a:ext uri="{FF2B5EF4-FFF2-40B4-BE49-F238E27FC236}">
                <a16:creationId xmlns:a16="http://schemas.microsoft.com/office/drawing/2014/main" id="{0ADD8CCE-23BE-1D49-AA37-D13DCBFC7D6D}"/>
              </a:ext>
            </a:extLst>
          </p:cNvPr>
          <p:cNvSpPr>
            <a:spLocks noGrp="1"/>
          </p:cNvSpPr>
          <p:nvPr>
            <p:ph type="title"/>
          </p:nvPr>
        </p:nvSpPr>
        <p:spPr>
          <a:xfrm>
            <a:off x="792163" y="205979"/>
            <a:ext cx="7667626" cy="857250"/>
          </a:xfrm>
        </p:spPr>
        <p:txBody>
          <a:bodyPr>
            <a:normAutofit/>
          </a:bodyPr>
          <a:lstStyle/>
          <a:p>
            <a:pPr marL="457200" indent="-457200" algn="l"/>
            <a:r>
              <a:rPr lang="de-DE" sz="2400" b="1" dirty="0">
                <a:solidFill>
                  <a:srgbClr val="004F8D"/>
                </a:solidFill>
              </a:rPr>
              <a:t>Patient														1</a:t>
            </a:r>
          </a:p>
        </p:txBody>
      </p:sp>
    </p:spTree>
    <p:extLst>
      <p:ext uri="{BB962C8B-B14F-4D97-AF65-F5344CB8AC3E}">
        <p14:creationId xmlns:p14="http://schemas.microsoft.com/office/powerpoint/2010/main" val="3864190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656E215-1A12-F449-A8F0-D3C181F9259B}"/>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11</a:t>
            </a:fld>
            <a:endParaRPr lang="de-DE"/>
          </a:p>
        </p:txBody>
      </p:sp>
      <p:sp>
        <p:nvSpPr>
          <p:cNvPr id="8" name="Textfeld 7">
            <a:extLst>
              <a:ext uri="{FF2B5EF4-FFF2-40B4-BE49-F238E27FC236}">
                <a16:creationId xmlns:a16="http://schemas.microsoft.com/office/drawing/2014/main" id="{472CEF6A-D692-694E-95C0-0C10DE189A8B}"/>
              </a:ext>
            </a:extLst>
          </p:cNvPr>
          <p:cNvSpPr txBox="1"/>
          <p:nvPr/>
        </p:nvSpPr>
        <p:spPr>
          <a:xfrm>
            <a:off x="1748589" y="1043988"/>
            <a:ext cx="5622758" cy="323165"/>
          </a:xfrm>
          <a:prstGeom prst="rect">
            <a:avLst/>
          </a:prstGeom>
          <a:noFill/>
        </p:spPr>
        <p:txBody>
          <a:bodyPr wrap="square" rtlCol="0">
            <a:spAutoFit/>
          </a:bodyPr>
          <a:lstStyle/>
          <a:p>
            <a:pPr algn="ctr">
              <a:lnSpc>
                <a:spcPts val="860"/>
              </a:lnSpc>
            </a:pPr>
            <a:r>
              <a:rPr lang="de-DE" sz="800" dirty="0"/>
              <a:t>Fallbericht Biss in die Unterlippe im Krampfgeschehen</a:t>
            </a:r>
          </a:p>
          <a:p>
            <a:pPr algn="ctr">
              <a:lnSpc>
                <a:spcPts val="860"/>
              </a:lnSpc>
            </a:pPr>
            <a:endParaRPr lang="de-DE" sz="800" i="1" dirty="0"/>
          </a:p>
        </p:txBody>
      </p:sp>
      <p:sp>
        <p:nvSpPr>
          <p:cNvPr id="18" name="Interaktive Schaltfläche: Anpassen 17">
            <a:hlinkClick r:id="rId3" action="ppaction://hlinksldjump" highlightClick="1"/>
            <a:extLst>
              <a:ext uri="{FF2B5EF4-FFF2-40B4-BE49-F238E27FC236}">
                <a16:creationId xmlns:a16="http://schemas.microsoft.com/office/drawing/2014/main" id="{459494C1-CCF3-8B4C-9891-DC92D22F0CD7}"/>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B7C34A1D-3EEE-8243-953B-02519E2ED55B}"/>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987920C8-5EF6-C049-BA47-949605218B0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99D9A4AB-6862-9D44-851D-EDA19AFD582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8007EAFA-AD7A-A94F-8D15-6E4B79DC2CB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34C75B68-BA5C-6E46-B2DE-6760D3FD46C7}"/>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FCC7E160-1E86-FD44-8574-E955E1BAB04C}"/>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0E594A16-D685-A548-824B-EAA5F656995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5A8AEEEB-1398-1F4B-B6D0-1B309372710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Titel 1">
            <a:extLst>
              <a:ext uri="{FF2B5EF4-FFF2-40B4-BE49-F238E27FC236}">
                <a16:creationId xmlns:a16="http://schemas.microsoft.com/office/drawing/2014/main" id="{0ADD8CCE-23BE-1D49-AA37-D13DCBFC7D6D}"/>
              </a:ext>
            </a:extLst>
          </p:cNvPr>
          <p:cNvSpPr>
            <a:spLocks noGrp="1"/>
          </p:cNvSpPr>
          <p:nvPr>
            <p:ph type="title"/>
          </p:nvPr>
        </p:nvSpPr>
        <p:spPr>
          <a:xfrm>
            <a:off x="792163" y="205979"/>
            <a:ext cx="7667626" cy="857250"/>
          </a:xfrm>
        </p:spPr>
        <p:txBody>
          <a:bodyPr>
            <a:normAutofit/>
          </a:bodyPr>
          <a:lstStyle/>
          <a:p>
            <a:pPr marL="457200" indent="-457200" algn="l"/>
            <a:r>
              <a:rPr lang="de-DE" sz="2400" b="1" dirty="0">
                <a:solidFill>
                  <a:srgbClr val="004F8D"/>
                </a:solidFill>
              </a:rPr>
              <a:t>Patient														2</a:t>
            </a:r>
          </a:p>
        </p:txBody>
      </p:sp>
      <p:pic>
        <p:nvPicPr>
          <p:cNvPr id="15" name="Grafik 14">
            <a:extLst>
              <a:ext uri="{FF2B5EF4-FFF2-40B4-BE49-F238E27FC236}">
                <a16:creationId xmlns:a16="http://schemas.microsoft.com/office/drawing/2014/main" id="{F06963DD-926A-F94A-BE6C-D4F9B429E31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54371" y="1385736"/>
            <a:ext cx="3597997" cy="2698498"/>
          </a:xfrm>
          <a:prstGeom prst="rect">
            <a:avLst/>
          </a:prstGeom>
        </p:spPr>
      </p:pic>
      <p:pic>
        <p:nvPicPr>
          <p:cNvPr id="16" name="Grafik 15">
            <a:extLst>
              <a:ext uri="{FF2B5EF4-FFF2-40B4-BE49-F238E27FC236}">
                <a16:creationId xmlns:a16="http://schemas.microsoft.com/office/drawing/2014/main" id="{8F3F896E-EA45-374D-AA24-6BFDBABDC1E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26101" y="1406603"/>
            <a:ext cx="3578003" cy="2677631"/>
          </a:xfrm>
          <a:prstGeom prst="rect">
            <a:avLst/>
          </a:prstGeom>
        </p:spPr>
      </p:pic>
    </p:spTree>
    <p:extLst>
      <p:ext uri="{BB962C8B-B14F-4D97-AF65-F5344CB8AC3E}">
        <p14:creationId xmlns:p14="http://schemas.microsoft.com/office/powerpoint/2010/main" val="1624411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nhaltsplatzhalter 7" descr="Ein Bild, das Person, Fleisch, Kiefer, Im Haus enthält.&#10;&#10;Automatisch generierte Beschreibung">
            <a:extLst>
              <a:ext uri="{FF2B5EF4-FFF2-40B4-BE49-F238E27FC236}">
                <a16:creationId xmlns:a16="http://schemas.microsoft.com/office/drawing/2014/main" id="{CCAD8305-3453-AC4A-8D9B-D083E126B8A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26101" y="1407570"/>
            <a:ext cx="3568885" cy="2676664"/>
          </a:xfrm>
        </p:spPr>
      </p:pic>
      <p:pic>
        <p:nvPicPr>
          <p:cNvPr id="28" name="Grafik 27">
            <a:extLst>
              <a:ext uri="{FF2B5EF4-FFF2-40B4-BE49-F238E27FC236}">
                <a16:creationId xmlns:a16="http://schemas.microsoft.com/office/drawing/2014/main" id="{E80086FA-608A-C64C-B9B5-CA6B6C64B4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5253" y="1396166"/>
            <a:ext cx="3570185" cy="2677638"/>
          </a:xfrm>
          <a:prstGeom prst="rect">
            <a:avLst/>
          </a:prstGeom>
        </p:spPr>
      </p:pic>
      <p:sp>
        <p:nvSpPr>
          <p:cNvPr id="6" name="Foliennummernplatzhalter 5">
            <a:extLst>
              <a:ext uri="{FF2B5EF4-FFF2-40B4-BE49-F238E27FC236}">
                <a16:creationId xmlns:a16="http://schemas.microsoft.com/office/drawing/2014/main" id="{C656E215-1A12-F449-A8F0-D3C181F9259B}"/>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12</a:t>
            </a:fld>
            <a:endParaRPr lang="de-DE"/>
          </a:p>
        </p:txBody>
      </p:sp>
      <p:sp>
        <p:nvSpPr>
          <p:cNvPr id="8" name="Textfeld 7">
            <a:extLst>
              <a:ext uri="{FF2B5EF4-FFF2-40B4-BE49-F238E27FC236}">
                <a16:creationId xmlns:a16="http://schemas.microsoft.com/office/drawing/2014/main" id="{472CEF6A-D692-694E-95C0-0C10DE189A8B}"/>
              </a:ext>
            </a:extLst>
          </p:cNvPr>
          <p:cNvSpPr txBox="1"/>
          <p:nvPr/>
        </p:nvSpPr>
        <p:spPr>
          <a:xfrm>
            <a:off x="1748589" y="1043988"/>
            <a:ext cx="5622758" cy="323165"/>
          </a:xfrm>
          <a:prstGeom prst="rect">
            <a:avLst/>
          </a:prstGeom>
          <a:noFill/>
        </p:spPr>
        <p:txBody>
          <a:bodyPr wrap="square" rtlCol="0">
            <a:spAutoFit/>
          </a:bodyPr>
          <a:lstStyle/>
          <a:p>
            <a:pPr algn="ctr">
              <a:lnSpc>
                <a:spcPts val="860"/>
              </a:lnSpc>
            </a:pPr>
            <a:r>
              <a:rPr lang="de-DE" sz="800" dirty="0"/>
              <a:t>Fallbericht Biss in die Unterlippe im Krampfgeschehen</a:t>
            </a:r>
          </a:p>
          <a:p>
            <a:pPr algn="ctr">
              <a:lnSpc>
                <a:spcPts val="860"/>
              </a:lnSpc>
            </a:pPr>
            <a:endParaRPr lang="de-DE" sz="800" i="1" dirty="0"/>
          </a:p>
        </p:txBody>
      </p:sp>
      <p:sp>
        <p:nvSpPr>
          <p:cNvPr id="18" name="Interaktive Schaltfläche: Anpassen 17">
            <a:hlinkClick r:id="rId5" action="ppaction://hlinksldjump" highlightClick="1"/>
            <a:extLst>
              <a:ext uri="{FF2B5EF4-FFF2-40B4-BE49-F238E27FC236}">
                <a16:creationId xmlns:a16="http://schemas.microsoft.com/office/drawing/2014/main" id="{459494C1-CCF3-8B4C-9891-DC92D22F0CD7}"/>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6" action="ppaction://hlinksldjump" highlightClick="1"/>
            <a:extLst>
              <a:ext uri="{FF2B5EF4-FFF2-40B4-BE49-F238E27FC236}">
                <a16:creationId xmlns:a16="http://schemas.microsoft.com/office/drawing/2014/main" id="{B7C34A1D-3EEE-8243-953B-02519E2ED55B}"/>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7" action="ppaction://hlinksldjump" highlightClick="1"/>
            <a:extLst>
              <a:ext uri="{FF2B5EF4-FFF2-40B4-BE49-F238E27FC236}">
                <a16:creationId xmlns:a16="http://schemas.microsoft.com/office/drawing/2014/main" id="{987920C8-5EF6-C049-BA47-949605218B0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8" action="ppaction://hlinksldjump" highlightClick="1"/>
            <a:extLst>
              <a:ext uri="{FF2B5EF4-FFF2-40B4-BE49-F238E27FC236}">
                <a16:creationId xmlns:a16="http://schemas.microsoft.com/office/drawing/2014/main" id="{99D9A4AB-6862-9D44-851D-EDA19AFD582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9" action="ppaction://hlinksldjump" highlightClick="1"/>
            <a:extLst>
              <a:ext uri="{FF2B5EF4-FFF2-40B4-BE49-F238E27FC236}">
                <a16:creationId xmlns:a16="http://schemas.microsoft.com/office/drawing/2014/main" id="{8007EAFA-AD7A-A94F-8D15-6E4B79DC2CB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10" action="ppaction://hlinksldjump" highlightClick="1"/>
            <a:extLst>
              <a:ext uri="{FF2B5EF4-FFF2-40B4-BE49-F238E27FC236}">
                <a16:creationId xmlns:a16="http://schemas.microsoft.com/office/drawing/2014/main" id="{34C75B68-BA5C-6E46-B2DE-6760D3FD46C7}"/>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FCC7E160-1E86-FD44-8574-E955E1BAB04C}"/>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11" action="ppaction://hlinksldjump" highlightClick="1"/>
            <a:extLst>
              <a:ext uri="{FF2B5EF4-FFF2-40B4-BE49-F238E27FC236}">
                <a16:creationId xmlns:a16="http://schemas.microsoft.com/office/drawing/2014/main" id="{0E594A16-D685-A548-824B-EAA5F656995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2" action="ppaction://hlinksldjump" highlightClick="1"/>
            <a:extLst>
              <a:ext uri="{FF2B5EF4-FFF2-40B4-BE49-F238E27FC236}">
                <a16:creationId xmlns:a16="http://schemas.microsoft.com/office/drawing/2014/main" id="{5A8AEEEB-1398-1F4B-B6D0-1B309372710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Titel 1">
            <a:extLst>
              <a:ext uri="{FF2B5EF4-FFF2-40B4-BE49-F238E27FC236}">
                <a16:creationId xmlns:a16="http://schemas.microsoft.com/office/drawing/2014/main" id="{0ADD8CCE-23BE-1D49-AA37-D13DCBFC7D6D}"/>
              </a:ext>
            </a:extLst>
          </p:cNvPr>
          <p:cNvSpPr>
            <a:spLocks noGrp="1"/>
          </p:cNvSpPr>
          <p:nvPr>
            <p:ph type="title"/>
          </p:nvPr>
        </p:nvSpPr>
        <p:spPr>
          <a:xfrm>
            <a:off x="792163" y="205979"/>
            <a:ext cx="7667626" cy="857250"/>
          </a:xfrm>
        </p:spPr>
        <p:txBody>
          <a:bodyPr>
            <a:normAutofit/>
          </a:bodyPr>
          <a:lstStyle/>
          <a:p>
            <a:pPr marL="457200" indent="-457200" algn="l"/>
            <a:r>
              <a:rPr lang="de-DE" sz="2400" b="1" dirty="0">
                <a:solidFill>
                  <a:srgbClr val="004F8D"/>
                </a:solidFill>
              </a:rPr>
              <a:t>Patient														2</a:t>
            </a:r>
          </a:p>
        </p:txBody>
      </p:sp>
    </p:spTree>
    <p:extLst>
      <p:ext uri="{BB962C8B-B14F-4D97-AF65-F5344CB8AC3E}">
        <p14:creationId xmlns:p14="http://schemas.microsoft.com/office/powerpoint/2010/main" val="511700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nhaltsplatzhalter 7" descr="Ein Bild, das Person, Menschliches Gesicht, Mann, Kopfhörer enthält.&#10;&#10;Automatisch generierte Beschreibung">
            <a:extLst>
              <a:ext uri="{FF2B5EF4-FFF2-40B4-BE49-F238E27FC236}">
                <a16:creationId xmlns:a16="http://schemas.microsoft.com/office/drawing/2014/main" id="{83D775CC-8A64-1745-BCB5-E6198D37A8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166" y="1422201"/>
            <a:ext cx="3568887" cy="2676665"/>
          </a:xfrm>
          <a:prstGeom prst="rect">
            <a:avLst/>
          </a:prstGeom>
        </p:spPr>
      </p:pic>
      <p:pic>
        <p:nvPicPr>
          <p:cNvPr id="29" name="Grafik 28" descr="Ein Bild, das Person, Fleisch, Haut, Nahaufnahme enthält.&#10;&#10;Automatisch generierte Beschreibung">
            <a:extLst>
              <a:ext uri="{FF2B5EF4-FFF2-40B4-BE49-F238E27FC236}">
                <a16:creationId xmlns:a16="http://schemas.microsoft.com/office/drawing/2014/main" id="{D1FA0D60-719C-8B47-8465-C10EF73251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5253" y="1397139"/>
            <a:ext cx="3568886" cy="2676665"/>
          </a:xfrm>
          <a:prstGeom prst="rect">
            <a:avLst/>
          </a:prstGeom>
        </p:spPr>
      </p:pic>
      <p:sp>
        <p:nvSpPr>
          <p:cNvPr id="6" name="Foliennummernplatzhalter 5">
            <a:extLst>
              <a:ext uri="{FF2B5EF4-FFF2-40B4-BE49-F238E27FC236}">
                <a16:creationId xmlns:a16="http://schemas.microsoft.com/office/drawing/2014/main" id="{C656E215-1A12-F449-A8F0-D3C181F9259B}"/>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13</a:t>
            </a:fld>
            <a:endParaRPr lang="de-DE"/>
          </a:p>
        </p:txBody>
      </p:sp>
      <p:sp>
        <p:nvSpPr>
          <p:cNvPr id="8" name="Textfeld 7">
            <a:extLst>
              <a:ext uri="{FF2B5EF4-FFF2-40B4-BE49-F238E27FC236}">
                <a16:creationId xmlns:a16="http://schemas.microsoft.com/office/drawing/2014/main" id="{472CEF6A-D692-694E-95C0-0C10DE189A8B}"/>
              </a:ext>
            </a:extLst>
          </p:cNvPr>
          <p:cNvSpPr txBox="1"/>
          <p:nvPr/>
        </p:nvSpPr>
        <p:spPr>
          <a:xfrm>
            <a:off x="1748589" y="1043988"/>
            <a:ext cx="5622758" cy="323165"/>
          </a:xfrm>
          <a:prstGeom prst="rect">
            <a:avLst/>
          </a:prstGeom>
          <a:noFill/>
        </p:spPr>
        <p:txBody>
          <a:bodyPr wrap="square" rtlCol="0">
            <a:spAutoFit/>
          </a:bodyPr>
          <a:lstStyle/>
          <a:p>
            <a:pPr algn="ctr">
              <a:lnSpc>
                <a:spcPts val="860"/>
              </a:lnSpc>
            </a:pPr>
            <a:r>
              <a:rPr lang="de-DE" sz="800" dirty="0"/>
              <a:t>Fallbericht Biss in die Unterlippe im Krampfgeschehen</a:t>
            </a:r>
          </a:p>
          <a:p>
            <a:pPr algn="ctr">
              <a:lnSpc>
                <a:spcPts val="860"/>
              </a:lnSpc>
            </a:pPr>
            <a:endParaRPr lang="de-DE" sz="800" i="1" dirty="0"/>
          </a:p>
        </p:txBody>
      </p:sp>
      <p:sp>
        <p:nvSpPr>
          <p:cNvPr id="18" name="Interaktive Schaltfläche: Anpassen 17">
            <a:hlinkClick r:id="rId5" action="ppaction://hlinksldjump" highlightClick="1"/>
            <a:extLst>
              <a:ext uri="{FF2B5EF4-FFF2-40B4-BE49-F238E27FC236}">
                <a16:creationId xmlns:a16="http://schemas.microsoft.com/office/drawing/2014/main" id="{459494C1-CCF3-8B4C-9891-DC92D22F0CD7}"/>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6" action="ppaction://hlinksldjump" highlightClick="1"/>
            <a:extLst>
              <a:ext uri="{FF2B5EF4-FFF2-40B4-BE49-F238E27FC236}">
                <a16:creationId xmlns:a16="http://schemas.microsoft.com/office/drawing/2014/main" id="{B7C34A1D-3EEE-8243-953B-02519E2ED55B}"/>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7" action="ppaction://hlinksldjump" highlightClick="1"/>
            <a:extLst>
              <a:ext uri="{FF2B5EF4-FFF2-40B4-BE49-F238E27FC236}">
                <a16:creationId xmlns:a16="http://schemas.microsoft.com/office/drawing/2014/main" id="{987920C8-5EF6-C049-BA47-949605218B0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8" action="ppaction://hlinksldjump" highlightClick="1"/>
            <a:extLst>
              <a:ext uri="{FF2B5EF4-FFF2-40B4-BE49-F238E27FC236}">
                <a16:creationId xmlns:a16="http://schemas.microsoft.com/office/drawing/2014/main" id="{99D9A4AB-6862-9D44-851D-EDA19AFD582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9" action="ppaction://hlinksldjump" highlightClick="1"/>
            <a:extLst>
              <a:ext uri="{FF2B5EF4-FFF2-40B4-BE49-F238E27FC236}">
                <a16:creationId xmlns:a16="http://schemas.microsoft.com/office/drawing/2014/main" id="{8007EAFA-AD7A-A94F-8D15-6E4B79DC2CB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10" action="ppaction://hlinksldjump" highlightClick="1"/>
            <a:extLst>
              <a:ext uri="{FF2B5EF4-FFF2-40B4-BE49-F238E27FC236}">
                <a16:creationId xmlns:a16="http://schemas.microsoft.com/office/drawing/2014/main" id="{34C75B68-BA5C-6E46-B2DE-6760D3FD46C7}"/>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FCC7E160-1E86-FD44-8574-E955E1BAB04C}"/>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11" action="ppaction://hlinksldjump" highlightClick="1"/>
            <a:extLst>
              <a:ext uri="{FF2B5EF4-FFF2-40B4-BE49-F238E27FC236}">
                <a16:creationId xmlns:a16="http://schemas.microsoft.com/office/drawing/2014/main" id="{0E594A16-D685-A548-824B-EAA5F656995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2" action="ppaction://hlinksldjump" highlightClick="1"/>
            <a:extLst>
              <a:ext uri="{FF2B5EF4-FFF2-40B4-BE49-F238E27FC236}">
                <a16:creationId xmlns:a16="http://schemas.microsoft.com/office/drawing/2014/main" id="{5A8AEEEB-1398-1F4B-B6D0-1B309372710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Titel 1">
            <a:extLst>
              <a:ext uri="{FF2B5EF4-FFF2-40B4-BE49-F238E27FC236}">
                <a16:creationId xmlns:a16="http://schemas.microsoft.com/office/drawing/2014/main" id="{0ADD8CCE-23BE-1D49-AA37-D13DCBFC7D6D}"/>
              </a:ext>
            </a:extLst>
          </p:cNvPr>
          <p:cNvSpPr>
            <a:spLocks noGrp="1"/>
          </p:cNvSpPr>
          <p:nvPr>
            <p:ph type="title"/>
          </p:nvPr>
        </p:nvSpPr>
        <p:spPr>
          <a:xfrm>
            <a:off x="792163" y="205979"/>
            <a:ext cx="7667626" cy="857250"/>
          </a:xfrm>
        </p:spPr>
        <p:txBody>
          <a:bodyPr>
            <a:normAutofit/>
          </a:bodyPr>
          <a:lstStyle/>
          <a:p>
            <a:pPr marL="457200" indent="-457200" algn="l"/>
            <a:r>
              <a:rPr lang="de-DE" sz="2400" b="1" dirty="0">
                <a:solidFill>
                  <a:srgbClr val="004F8D"/>
                </a:solidFill>
              </a:rPr>
              <a:t>Patient														2</a:t>
            </a:r>
          </a:p>
        </p:txBody>
      </p:sp>
    </p:spTree>
    <p:extLst>
      <p:ext uri="{BB962C8B-B14F-4D97-AF65-F5344CB8AC3E}">
        <p14:creationId xmlns:p14="http://schemas.microsoft.com/office/powerpoint/2010/main" val="2926676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4" y="834426"/>
            <a:ext cx="7837638" cy="1663995"/>
          </a:xfrm>
        </p:spPr>
        <p:txBody>
          <a:bodyPr>
            <a:noAutofit/>
          </a:bodyPr>
          <a:lstStyle/>
          <a:p>
            <a:pPr marL="0" indent="0">
              <a:lnSpc>
                <a:spcPct val="150000"/>
              </a:lnSpc>
              <a:buNone/>
            </a:pPr>
            <a:r>
              <a:rPr lang="de-DE" sz="2000" b="1" dirty="0">
                <a:solidFill>
                  <a:srgbClr val="17375E"/>
                </a:solidFill>
              </a:rPr>
              <a:t>D</a:t>
            </a:r>
            <a:r>
              <a:rPr lang="de-DE" sz="1400" dirty="0"/>
              <a:t>ie Versorgung von Patienten in der Intensivpflege stellt zusätzlich einen gesonderten Anspruch an eine umfassende orale Hygiene und Prophylaxe dar. </a:t>
            </a:r>
          </a:p>
          <a:p>
            <a:pPr marL="0" indent="0">
              <a:lnSpc>
                <a:spcPct val="150000"/>
              </a:lnSpc>
              <a:buNone/>
            </a:pPr>
            <a:r>
              <a:rPr lang="de-DE" sz="2000" b="1" dirty="0">
                <a:solidFill>
                  <a:srgbClr val="17375E"/>
                </a:solidFill>
              </a:rPr>
              <a:t>D</a:t>
            </a:r>
            <a:r>
              <a:rPr lang="de-DE" sz="1400" dirty="0"/>
              <a:t>as Ziel sollte es sein, der natürlichen Mundflora eine Chance auf Regeneration zu geben, da nur so die natürliche </a:t>
            </a:r>
            <a:r>
              <a:rPr lang="de-DE" sz="1400" dirty="0" err="1"/>
              <a:t>Barrierefunktion</a:t>
            </a:r>
            <a:r>
              <a:rPr lang="de-DE" sz="1400" dirty="0"/>
              <a:t> der Mundhöhle zum Tragen kommt.</a:t>
            </a:r>
          </a:p>
          <a:p>
            <a:pPr marL="0" indent="0">
              <a:lnSpc>
                <a:spcPct val="150000"/>
              </a:lnSpc>
              <a:buNone/>
            </a:pPr>
            <a:endParaRPr lang="de-DE" sz="700" dirty="0"/>
          </a:p>
          <a:p>
            <a:pPr marL="0" indent="0">
              <a:lnSpc>
                <a:spcPct val="150000"/>
              </a:lnSpc>
              <a:buNone/>
            </a:pPr>
            <a:endParaRPr lang="de-DE" sz="700" dirty="0"/>
          </a:p>
          <a:p>
            <a:pPr marL="0" indent="0">
              <a:lnSpc>
                <a:spcPct val="150000"/>
              </a:lnSpc>
              <a:buNone/>
            </a:pPr>
            <a:r>
              <a:rPr lang="de-DE" sz="2000" b="1" dirty="0">
                <a:solidFill>
                  <a:srgbClr val="17375E"/>
                </a:solidFill>
              </a:rPr>
              <a:t>T</a:t>
            </a:r>
            <a:r>
              <a:rPr lang="de-DE" sz="1400" dirty="0"/>
              <a:t>he </a:t>
            </a:r>
            <a:r>
              <a:rPr lang="de-DE" sz="1400" dirty="0" err="1"/>
              <a:t>treatment</a:t>
            </a:r>
            <a:r>
              <a:rPr lang="de-DE" sz="1400" dirty="0"/>
              <a:t> </a:t>
            </a:r>
            <a:r>
              <a:rPr lang="de-DE" sz="1400" dirty="0" err="1"/>
              <a:t>of</a:t>
            </a:r>
            <a:r>
              <a:rPr lang="de-DE" sz="1400" dirty="0"/>
              <a:t> </a:t>
            </a:r>
            <a:r>
              <a:rPr lang="de-DE" sz="1400" dirty="0" err="1"/>
              <a:t>patients</a:t>
            </a:r>
            <a:r>
              <a:rPr lang="de-DE" sz="1400" dirty="0"/>
              <a:t> in intensive care </a:t>
            </a:r>
            <a:r>
              <a:rPr lang="de-DE" sz="1400" dirty="0" err="1"/>
              <a:t>demands</a:t>
            </a:r>
            <a:r>
              <a:rPr lang="de-DE" sz="1400" dirty="0"/>
              <a:t> additional </a:t>
            </a:r>
            <a:r>
              <a:rPr lang="de-DE" sz="1400" dirty="0" err="1"/>
              <a:t>special</a:t>
            </a:r>
            <a:r>
              <a:rPr lang="de-DE" sz="1400" dirty="0"/>
              <a:t> </a:t>
            </a:r>
            <a:r>
              <a:rPr lang="de-DE" sz="1400" dirty="0" err="1"/>
              <a:t>requirements</a:t>
            </a:r>
            <a:r>
              <a:rPr lang="de-DE" sz="1400" dirty="0"/>
              <a:t> </a:t>
            </a:r>
            <a:r>
              <a:rPr lang="de-DE" sz="1400" dirty="0" err="1"/>
              <a:t>to</a:t>
            </a:r>
            <a:r>
              <a:rPr lang="de-DE" sz="1400" dirty="0"/>
              <a:t> </a:t>
            </a:r>
            <a:r>
              <a:rPr lang="de-DE" sz="1400" dirty="0" err="1"/>
              <a:t>comprehensive</a:t>
            </a:r>
            <a:r>
              <a:rPr lang="de-DE" sz="1400" dirty="0"/>
              <a:t> oral </a:t>
            </a:r>
            <a:r>
              <a:rPr lang="de-DE" sz="1400" dirty="0" err="1"/>
              <a:t>hygiene</a:t>
            </a:r>
            <a:r>
              <a:rPr lang="de-DE" sz="1400" dirty="0"/>
              <a:t> </a:t>
            </a:r>
            <a:r>
              <a:rPr lang="de-DE" sz="1400" dirty="0" err="1"/>
              <a:t>and</a:t>
            </a:r>
            <a:r>
              <a:rPr lang="de-DE" sz="1400" dirty="0"/>
              <a:t> </a:t>
            </a:r>
            <a:r>
              <a:rPr lang="de-DE" sz="1400" dirty="0" err="1"/>
              <a:t>prophylaxis</a:t>
            </a:r>
            <a:r>
              <a:rPr lang="de-DE" sz="1400" dirty="0"/>
              <a:t>. </a:t>
            </a:r>
          </a:p>
          <a:p>
            <a:pPr marL="0" indent="0">
              <a:lnSpc>
                <a:spcPct val="150000"/>
              </a:lnSpc>
              <a:buNone/>
            </a:pPr>
            <a:r>
              <a:rPr lang="de-DE" sz="2000" b="1" dirty="0">
                <a:solidFill>
                  <a:srgbClr val="17375E"/>
                </a:solidFill>
              </a:rPr>
              <a:t>T</a:t>
            </a:r>
            <a:r>
              <a:rPr lang="de-DE" sz="1400" dirty="0"/>
              <a:t>he </a:t>
            </a:r>
            <a:r>
              <a:rPr lang="de-DE" sz="1400" dirty="0" err="1"/>
              <a:t>target</a:t>
            </a:r>
            <a:r>
              <a:rPr lang="de-DE" sz="1400" dirty="0"/>
              <a:t> </a:t>
            </a:r>
            <a:r>
              <a:rPr lang="de-DE" sz="1400" dirty="0" err="1"/>
              <a:t>is</a:t>
            </a:r>
            <a:r>
              <a:rPr lang="de-DE" sz="1400" dirty="0"/>
              <a:t> </a:t>
            </a:r>
            <a:r>
              <a:rPr lang="de-DE" sz="1400" dirty="0" err="1"/>
              <a:t>to</a:t>
            </a:r>
            <a:r>
              <a:rPr lang="de-DE" sz="1400" dirty="0"/>
              <a:t> </a:t>
            </a:r>
            <a:r>
              <a:rPr lang="de-DE" sz="1400" dirty="0" err="1"/>
              <a:t>allow</a:t>
            </a:r>
            <a:r>
              <a:rPr lang="de-DE" sz="1400" dirty="0"/>
              <a:t> </a:t>
            </a:r>
            <a:r>
              <a:rPr lang="de-DE" sz="1400" dirty="0" err="1"/>
              <a:t>the</a:t>
            </a:r>
            <a:r>
              <a:rPr lang="de-DE" sz="1400" dirty="0"/>
              <a:t> </a:t>
            </a:r>
            <a:r>
              <a:rPr lang="de-DE" sz="1400" dirty="0" err="1"/>
              <a:t>natural</a:t>
            </a:r>
            <a:r>
              <a:rPr lang="de-DE" sz="1400" dirty="0"/>
              <a:t> oral </a:t>
            </a:r>
            <a:r>
              <a:rPr lang="de-DE" sz="1400" dirty="0" err="1"/>
              <a:t>flora</a:t>
            </a:r>
            <a:r>
              <a:rPr lang="de-DE" sz="1400" dirty="0"/>
              <a:t> </a:t>
            </a:r>
            <a:r>
              <a:rPr lang="de-DE" sz="1400" dirty="0" err="1"/>
              <a:t>to</a:t>
            </a:r>
            <a:r>
              <a:rPr lang="de-DE" sz="1400" dirty="0"/>
              <a:t> </a:t>
            </a:r>
            <a:r>
              <a:rPr lang="de-DE" sz="1400" dirty="0" err="1"/>
              <a:t>regenerate</a:t>
            </a:r>
            <a:r>
              <a:rPr lang="de-DE" sz="1400" dirty="0"/>
              <a:t> </a:t>
            </a:r>
            <a:r>
              <a:rPr lang="de-DE" sz="1400" dirty="0" err="1"/>
              <a:t>thus</a:t>
            </a:r>
            <a:r>
              <a:rPr lang="de-DE" sz="1400" dirty="0"/>
              <a:t> </a:t>
            </a:r>
            <a:r>
              <a:rPr lang="de-DE" sz="1400" dirty="0" err="1"/>
              <a:t>granting</a:t>
            </a:r>
            <a:r>
              <a:rPr lang="de-DE" sz="1400" dirty="0"/>
              <a:t> </a:t>
            </a:r>
            <a:r>
              <a:rPr lang="de-DE" sz="1400" dirty="0" err="1"/>
              <a:t>the</a:t>
            </a:r>
            <a:r>
              <a:rPr lang="de-DE" sz="1400" dirty="0"/>
              <a:t> </a:t>
            </a:r>
            <a:r>
              <a:rPr lang="de-DE" sz="1400" dirty="0" err="1"/>
              <a:t>natural</a:t>
            </a:r>
            <a:r>
              <a:rPr lang="de-DE" sz="1400" dirty="0"/>
              <a:t> </a:t>
            </a:r>
            <a:r>
              <a:rPr lang="de-DE" sz="1400" dirty="0" err="1"/>
              <a:t>barrier</a:t>
            </a:r>
            <a:r>
              <a:rPr lang="de-DE" sz="1400" dirty="0"/>
              <a:t> </a:t>
            </a:r>
            <a:r>
              <a:rPr lang="de-DE" sz="1400" dirty="0" err="1"/>
              <a:t>function</a:t>
            </a:r>
            <a:r>
              <a:rPr lang="de-DE" sz="1400" dirty="0"/>
              <a:t> </a:t>
            </a:r>
            <a:r>
              <a:rPr lang="de-DE" sz="1400" dirty="0" err="1"/>
              <a:t>of</a:t>
            </a:r>
            <a:r>
              <a:rPr lang="de-DE" sz="1400" dirty="0"/>
              <a:t> </a:t>
            </a:r>
            <a:r>
              <a:rPr lang="de-DE" sz="1400" dirty="0" err="1"/>
              <a:t>the</a:t>
            </a:r>
            <a:r>
              <a:rPr lang="de-DE" sz="1400" dirty="0"/>
              <a:t> oral </a:t>
            </a:r>
            <a:r>
              <a:rPr lang="de-DE" sz="1400" dirty="0" err="1"/>
              <a:t>cavity</a:t>
            </a:r>
            <a:r>
              <a:rPr lang="de-DE" sz="1400" dirty="0"/>
              <a:t>. </a:t>
            </a:r>
          </a:p>
          <a:p>
            <a:pPr marL="0" indent="0">
              <a:lnSpc>
                <a:spcPct val="150000"/>
              </a:lnSpc>
              <a:buNone/>
            </a:pPr>
            <a:endParaRPr lang="de-DE" sz="1400" dirty="0"/>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14</a:t>
            </a:fld>
            <a:endParaRPr lang="de-DE"/>
          </a:p>
        </p:txBody>
      </p:sp>
      <p:sp>
        <p:nvSpPr>
          <p:cNvPr id="10" name="Oval 9">
            <a:extLst>
              <a:ext uri="{FF2B5EF4-FFF2-40B4-BE49-F238E27FC236}">
                <a16:creationId xmlns:a16="http://schemas.microsoft.com/office/drawing/2014/main" id="{67E9B3BB-8C8D-6345-A504-360EE635B65B}"/>
              </a:ext>
            </a:extLst>
          </p:cNvPr>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11" name="Oval 10">
            <a:extLst>
              <a:ext uri="{FF2B5EF4-FFF2-40B4-BE49-F238E27FC236}">
                <a16:creationId xmlns:a16="http://schemas.microsoft.com/office/drawing/2014/main" id="{95E7663B-9A42-CC48-8CC3-D4EBF58CAA57}"/>
              </a:ext>
            </a:extLst>
          </p:cNvPr>
          <p:cNvSpPr>
            <a:spLocks noChangeAspect="1"/>
          </p:cNvSpPr>
          <p:nvPr/>
        </p:nvSpPr>
        <p:spPr>
          <a:xfrm>
            <a:off x="136338" y="315882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20" name="Interaktive Schaltfläche: Anpassen 19">
            <a:hlinkClick r:id="rId3" action="ppaction://hlinksldjump" highlightClick="1"/>
            <a:extLst>
              <a:ext uri="{FF2B5EF4-FFF2-40B4-BE49-F238E27FC236}">
                <a16:creationId xmlns:a16="http://schemas.microsoft.com/office/drawing/2014/main" id="{51D04FA8-1F42-6F4F-B405-B3C0538423CA}"/>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4" action="ppaction://hlinksldjump" highlightClick="1"/>
            <a:extLst>
              <a:ext uri="{FF2B5EF4-FFF2-40B4-BE49-F238E27FC236}">
                <a16:creationId xmlns:a16="http://schemas.microsoft.com/office/drawing/2014/main" id="{D01CF43E-989F-4D49-9600-1B3BFEE230E7}"/>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5" action="ppaction://hlinksldjump" highlightClick="1"/>
            <a:extLst>
              <a:ext uri="{FF2B5EF4-FFF2-40B4-BE49-F238E27FC236}">
                <a16:creationId xmlns:a16="http://schemas.microsoft.com/office/drawing/2014/main" id="{B1BB2DE2-631B-AE4F-BB24-E39439D67B1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6" action="ppaction://hlinksldjump" highlightClick="1"/>
            <a:extLst>
              <a:ext uri="{FF2B5EF4-FFF2-40B4-BE49-F238E27FC236}">
                <a16:creationId xmlns:a16="http://schemas.microsoft.com/office/drawing/2014/main" id="{1D90A3F8-2BFD-0842-BAA7-096342D1861B}"/>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7" action="ppaction://hlinksldjump" highlightClick="1"/>
            <a:extLst>
              <a:ext uri="{FF2B5EF4-FFF2-40B4-BE49-F238E27FC236}">
                <a16:creationId xmlns:a16="http://schemas.microsoft.com/office/drawing/2014/main" id="{19D1AF2D-371A-A647-B411-28A4842D951B}"/>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8" action="ppaction://hlinksldjump" highlightClick="1"/>
            <a:extLst>
              <a:ext uri="{FF2B5EF4-FFF2-40B4-BE49-F238E27FC236}">
                <a16:creationId xmlns:a16="http://schemas.microsoft.com/office/drawing/2014/main" id="{0535DB2B-F9F2-CF4B-8B7C-F8B7150A91D6}"/>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7C0DAD9B-6E86-3D43-B44C-3DC113CA1E29}"/>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0B3A66E1-E92E-B048-8CF2-4B86C2D90ED7}"/>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0" action="ppaction://hlinksldjump" highlightClick="1"/>
            <a:extLst>
              <a:ext uri="{FF2B5EF4-FFF2-40B4-BE49-F238E27FC236}">
                <a16:creationId xmlns:a16="http://schemas.microsoft.com/office/drawing/2014/main" id="{E700DCCC-9712-0E48-B87C-43888F455B4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7567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3" y="834427"/>
            <a:ext cx="8000700" cy="942476"/>
          </a:xfrm>
        </p:spPr>
        <p:txBody>
          <a:bodyPr>
            <a:noAutofit/>
          </a:bodyPr>
          <a:lstStyle/>
          <a:p>
            <a:pPr marL="0" indent="0">
              <a:lnSpc>
                <a:spcPct val="150000"/>
              </a:lnSpc>
              <a:buNone/>
            </a:pPr>
            <a:r>
              <a:rPr lang="de-DE" sz="2000" b="1" dirty="0">
                <a:solidFill>
                  <a:srgbClr val="17375E"/>
                </a:solidFill>
              </a:rPr>
              <a:t>K</a:t>
            </a:r>
            <a:r>
              <a:rPr lang="de-DE" sz="1400" dirty="0"/>
              <a:t>lassische Behandlungen führen oftmals zu einer Zerstörung der Mundflora und verhindern deren Restrukturierung. </a:t>
            </a:r>
          </a:p>
          <a:p>
            <a:pPr marL="0" indent="0">
              <a:lnSpc>
                <a:spcPct val="150000"/>
              </a:lnSpc>
              <a:buNone/>
            </a:pPr>
            <a:r>
              <a:rPr lang="de-DE" sz="2000" b="1" dirty="0">
                <a:solidFill>
                  <a:srgbClr val="17375E"/>
                </a:solidFill>
              </a:rPr>
              <a:t>H</a:t>
            </a:r>
            <a:r>
              <a:rPr lang="de-DE" sz="1400" dirty="0"/>
              <a:t>ingegen stellen Reinigung, </a:t>
            </a:r>
            <a:r>
              <a:rPr lang="de-DE" sz="1400" dirty="0" err="1"/>
              <a:t>topisch</a:t>
            </a:r>
            <a:r>
              <a:rPr lang="de-DE" sz="1400" dirty="0"/>
              <a:t> begrenzte Dekontamination, Entfernung von krankhaften Belägen, Befeuchtung und Wundnachbehandlung wichtige Unterstützungen des Normalisierungsprozesses dar. </a:t>
            </a:r>
          </a:p>
          <a:p>
            <a:pPr marL="0" indent="0">
              <a:lnSpc>
                <a:spcPct val="150000"/>
              </a:lnSpc>
              <a:buNone/>
            </a:pPr>
            <a:endParaRPr lang="de-DE" sz="700" dirty="0"/>
          </a:p>
          <a:p>
            <a:pPr marL="0" indent="0">
              <a:lnSpc>
                <a:spcPct val="150000"/>
              </a:lnSpc>
              <a:buNone/>
            </a:pPr>
            <a:endParaRPr lang="de-DE" sz="700" dirty="0"/>
          </a:p>
          <a:p>
            <a:pPr marL="0" indent="0">
              <a:lnSpc>
                <a:spcPct val="150000"/>
              </a:lnSpc>
              <a:buNone/>
            </a:pPr>
            <a:r>
              <a:rPr lang="de-DE" sz="2000" b="1" dirty="0" err="1">
                <a:solidFill>
                  <a:srgbClr val="17375E"/>
                </a:solidFill>
              </a:rPr>
              <a:t>Q</a:t>
            </a:r>
            <a:r>
              <a:rPr lang="de-DE" sz="1400" dirty="0" err="1"/>
              <a:t>uite</a:t>
            </a:r>
            <a:r>
              <a:rPr lang="de-DE" sz="1400" dirty="0"/>
              <a:t> </a:t>
            </a:r>
            <a:r>
              <a:rPr lang="de-DE" sz="1400" dirty="0" err="1"/>
              <a:t>frequently</a:t>
            </a:r>
            <a:r>
              <a:rPr lang="de-DE" sz="1400" dirty="0"/>
              <a:t>, classic </a:t>
            </a:r>
            <a:r>
              <a:rPr lang="de-DE" sz="1400" dirty="0" err="1"/>
              <a:t>treatments</a:t>
            </a:r>
            <a:r>
              <a:rPr lang="de-DE" sz="1400" dirty="0"/>
              <a:t> </a:t>
            </a:r>
            <a:r>
              <a:rPr lang="de-DE" sz="1400" dirty="0" err="1"/>
              <a:t>lead</a:t>
            </a:r>
            <a:r>
              <a:rPr lang="de-DE" sz="1400" dirty="0"/>
              <a:t> </a:t>
            </a:r>
            <a:r>
              <a:rPr lang="de-DE" sz="1400" dirty="0" err="1"/>
              <a:t>to</a:t>
            </a:r>
            <a:r>
              <a:rPr lang="de-DE" sz="1400" dirty="0"/>
              <a:t> a </a:t>
            </a:r>
            <a:r>
              <a:rPr lang="de-DE" sz="1400" dirty="0" err="1"/>
              <a:t>destruction</a:t>
            </a:r>
            <a:r>
              <a:rPr lang="de-DE" sz="1400" dirty="0"/>
              <a:t> </a:t>
            </a:r>
            <a:r>
              <a:rPr lang="de-DE" sz="1400" dirty="0" err="1"/>
              <a:t>of</a:t>
            </a:r>
            <a:r>
              <a:rPr lang="de-DE" sz="1400" dirty="0"/>
              <a:t> </a:t>
            </a:r>
            <a:r>
              <a:rPr lang="de-DE" sz="1400" dirty="0" err="1"/>
              <a:t>the</a:t>
            </a:r>
            <a:r>
              <a:rPr lang="de-DE" sz="1400" dirty="0"/>
              <a:t> oral </a:t>
            </a:r>
            <a:r>
              <a:rPr lang="de-DE" sz="1400" dirty="0" err="1"/>
              <a:t>flora</a:t>
            </a:r>
            <a:r>
              <a:rPr lang="de-DE" sz="1400" dirty="0"/>
              <a:t> </a:t>
            </a:r>
            <a:r>
              <a:rPr lang="de-DE" sz="1400" dirty="0" err="1"/>
              <a:t>and</a:t>
            </a:r>
            <a:r>
              <a:rPr lang="de-DE" sz="1400" dirty="0"/>
              <a:t> </a:t>
            </a:r>
            <a:r>
              <a:rPr lang="de-DE" sz="1400" dirty="0" err="1"/>
              <a:t>impede</a:t>
            </a:r>
            <a:r>
              <a:rPr lang="de-DE" sz="1400" dirty="0"/>
              <a:t> </a:t>
            </a:r>
            <a:r>
              <a:rPr lang="de-DE" sz="1400" dirty="0" err="1"/>
              <a:t>its</a:t>
            </a:r>
            <a:r>
              <a:rPr lang="de-DE" sz="1400" dirty="0"/>
              <a:t> </a:t>
            </a:r>
            <a:r>
              <a:rPr lang="de-DE" sz="1400" dirty="0" err="1"/>
              <a:t>restructuring</a:t>
            </a:r>
            <a:r>
              <a:rPr lang="de-DE" sz="1400" dirty="0"/>
              <a:t>. </a:t>
            </a:r>
          </a:p>
          <a:p>
            <a:pPr marL="0" indent="0">
              <a:lnSpc>
                <a:spcPct val="150000"/>
              </a:lnSpc>
              <a:buNone/>
            </a:pPr>
            <a:r>
              <a:rPr lang="de-DE" sz="2000" b="1" dirty="0">
                <a:solidFill>
                  <a:srgbClr val="17375E"/>
                </a:solidFill>
              </a:rPr>
              <a:t>O</a:t>
            </a:r>
            <a:r>
              <a:rPr lang="de-DE" sz="1400" dirty="0"/>
              <a:t>n </a:t>
            </a:r>
            <a:r>
              <a:rPr lang="de-DE" sz="1400" dirty="0" err="1"/>
              <a:t>the</a:t>
            </a:r>
            <a:r>
              <a:rPr lang="de-DE" sz="1400" dirty="0"/>
              <a:t> </a:t>
            </a:r>
            <a:r>
              <a:rPr lang="de-DE" sz="1400" dirty="0" err="1"/>
              <a:t>other</a:t>
            </a:r>
            <a:r>
              <a:rPr lang="de-DE" sz="1400" dirty="0"/>
              <a:t> </a:t>
            </a:r>
            <a:r>
              <a:rPr lang="de-DE" sz="1400" dirty="0" err="1"/>
              <a:t>hand</a:t>
            </a:r>
            <a:r>
              <a:rPr lang="de-DE" sz="1400" dirty="0"/>
              <a:t>, </a:t>
            </a:r>
            <a:r>
              <a:rPr lang="de-DE" sz="1400" dirty="0" err="1"/>
              <a:t>cleansing</a:t>
            </a:r>
            <a:r>
              <a:rPr lang="de-DE" sz="1400" dirty="0"/>
              <a:t>, </a:t>
            </a:r>
            <a:r>
              <a:rPr lang="de-DE" sz="1400" dirty="0" err="1"/>
              <a:t>topically</a:t>
            </a:r>
            <a:r>
              <a:rPr lang="de-DE" sz="1400" dirty="0"/>
              <a:t> limited </a:t>
            </a:r>
            <a:r>
              <a:rPr lang="de-DE" sz="1400" dirty="0" err="1"/>
              <a:t>decontamination</a:t>
            </a:r>
            <a:r>
              <a:rPr lang="de-DE" sz="1400" dirty="0"/>
              <a:t>, </a:t>
            </a:r>
            <a:r>
              <a:rPr lang="de-DE" sz="1400" dirty="0" err="1"/>
              <a:t>removal</a:t>
            </a:r>
            <a:r>
              <a:rPr lang="de-DE" sz="1400" dirty="0"/>
              <a:t> </a:t>
            </a:r>
            <a:r>
              <a:rPr lang="de-DE" sz="1400" dirty="0" err="1"/>
              <a:t>of</a:t>
            </a:r>
            <a:r>
              <a:rPr lang="de-DE" sz="1400" dirty="0"/>
              <a:t> </a:t>
            </a:r>
            <a:r>
              <a:rPr lang="de-DE" sz="1400" dirty="0" err="1"/>
              <a:t>pathological</a:t>
            </a:r>
            <a:r>
              <a:rPr lang="de-DE" sz="1400" dirty="0"/>
              <a:t> </a:t>
            </a:r>
            <a:r>
              <a:rPr lang="de-DE" sz="1400" dirty="0" err="1"/>
              <a:t>coatings</a:t>
            </a:r>
            <a:r>
              <a:rPr lang="de-DE" sz="1400" dirty="0"/>
              <a:t>, </a:t>
            </a:r>
            <a:r>
              <a:rPr lang="de-DE" sz="1400" dirty="0" err="1"/>
              <a:t>moisturization</a:t>
            </a:r>
            <a:r>
              <a:rPr lang="de-DE" sz="1400" dirty="0"/>
              <a:t> </a:t>
            </a:r>
            <a:r>
              <a:rPr lang="de-DE" sz="1400" dirty="0" err="1"/>
              <a:t>and</a:t>
            </a:r>
            <a:r>
              <a:rPr lang="de-DE" sz="1400" dirty="0"/>
              <a:t> post-</a:t>
            </a:r>
            <a:r>
              <a:rPr lang="de-DE" sz="1400" dirty="0" err="1"/>
              <a:t>surgical</a:t>
            </a:r>
            <a:r>
              <a:rPr lang="de-DE" sz="1400" dirty="0"/>
              <a:t> </a:t>
            </a:r>
            <a:r>
              <a:rPr lang="de-DE" sz="1400" dirty="0" err="1"/>
              <a:t>wound</a:t>
            </a:r>
            <a:r>
              <a:rPr lang="de-DE" sz="1400" dirty="0"/>
              <a:t> care </a:t>
            </a:r>
            <a:r>
              <a:rPr lang="de-DE" sz="1400" dirty="0" err="1"/>
              <a:t>represent</a:t>
            </a:r>
            <a:r>
              <a:rPr lang="de-DE" sz="1400" dirty="0"/>
              <a:t> </a:t>
            </a:r>
            <a:r>
              <a:rPr lang="de-DE" sz="1400" dirty="0" err="1"/>
              <a:t>significant</a:t>
            </a:r>
            <a:r>
              <a:rPr lang="de-DE" sz="1400" dirty="0"/>
              <a:t> </a:t>
            </a:r>
            <a:r>
              <a:rPr lang="de-DE" sz="1400" dirty="0" err="1"/>
              <a:t>support</a:t>
            </a:r>
            <a:r>
              <a:rPr lang="de-DE" sz="1400" dirty="0"/>
              <a:t> </a:t>
            </a:r>
            <a:r>
              <a:rPr lang="de-DE" sz="1400" dirty="0" err="1"/>
              <a:t>for</a:t>
            </a:r>
            <a:r>
              <a:rPr lang="de-DE" sz="1400" dirty="0"/>
              <a:t> </a:t>
            </a:r>
            <a:r>
              <a:rPr lang="de-DE" sz="1400" dirty="0" err="1"/>
              <a:t>the</a:t>
            </a:r>
            <a:r>
              <a:rPr lang="de-DE" sz="1400" dirty="0"/>
              <a:t> </a:t>
            </a:r>
            <a:r>
              <a:rPr lang="de-DE" sz="1400" dirty="0" err="1"/>
              <a:t>process</a:t>
            </a:r>
            <a:r>
              <a:rPr lang="de-DE" sz="1400" dirty="0"/>
              <a:t> </a:t>
            </a:r>
            <a:r>
              <a:rPr lang="de-DE" sz="1400" dirty="0" err="1"/>
              <a:t>of</a:t>
            </a:r>
            <a:r>
              <a:rPr lang="de-DE" sz="1400" dirty="0"/>
              <a:t> </a:t>
            </a:r>
            <a:r>
              <a:rPr lang="de-DE" sz="1400" dirty="0" err="1"/>
              <a:t>normalization</a:t>
            </a:r>
            <a:r>
              <a:rPr lang="de-DE" sz="1400" dirty="0"/>
              <a:t>. </a:t>
            </a:r>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8" name="Foliennummernplatzhalter 7">
            <a:extLst>
              <a:ext uri="{FF2B5EF4-FFF2-40B4-BE49-F238E27FC236}">
                <a16:creationId xmlns:a16="http://schemas.microsoft.com/office/drawing/2014/main" id="{9C4E5B25-B0D5-394D-B166-32E90EAA6D3A}"/>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15</a:t>
            </a:fld>
            <a:endParaRPr lang="de-DE"/>
          </a:p>
        </p:txBody>
      </p:sp>
      <p:sp>
        <p:nvSpPr>
          <p:cNvPr id="10" name="Oval 9">
            <a:extLst>
              <a:ext uri="{FF2B5EF4-FFF2-40B4-BE49-F238E27FC236}">
                <a16:creationId xmlns:a16="http://schemas.microsoft.com/office/drawing/2014/main" id="{1781A7A4-05A4-C842-BCF3-9CF061587CF9}"/>
              </a:ext>
            </a:extLst>
          </p:cNvPr>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12" name="Oval 11">
            <a:extLst>
              <a:ext uri="{FF2B5EF4-FFF2-40B4-BE49-F238E27FC236}">
                <a16:creationId xmlns:a16="http://schemas.microsoft.com/office/drawing/2014/main" id="{279687EC-25EC-D849-9A29-0CA0FCDB2F28}"/>
              </a:ext>
            </a:extLst>
          </p:cNvPr>
          <p:cNvSpPr>
            <a:spLocks noChangeAspect="1"/>
          </p:cNvSpPr>
          <p:nvPr/>
        </p:nvSpPr>
        <p:spPr>
          <a:xfrm>
            <a:off x="136338" y="315882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20" name="Interaktive Schaltfläche: Anpassen 19">
            <a:hlinkClick r:id="rId3" action="ppaction://hlinksldjump" highlightClick="1"/>
            <a:extLst>
              <a:ext uri="{FF2B5EF4-FFF2-40B4-BE49-F238E27FC236}">
                <a16:creationId xmlns:a16="http://schemas.microsoft.com/office/drawing/2014/main" id="{A19B0BEB-6473-3148-AF0A-66156EBD86CE}"/>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4" action="ppaction://hlinksldjump" highlightClick="1"/>
            <a:extLst>
              <a:ext uri="{FF2B5EF4-FFF2-40B4-BE49-F238E27FC236}">
                <a16:creationId xmlns:a16="http://schemas.microsoft.com/office/drawing/2014/main" id="{7F63F457-945F-904B-9BFD-FD5633EA029A}"/>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5" action="ppaction://hlinksldjump" highlightClick="1"/>
            <a:extLst>
              <a:ext uri="{FF2B5EF4-FFF2-40B4-BE49-F238E27FC236}">
                <a16:creationId xmlns:a16="http://schemas.microsoft.com/office/drawing/2014/main" id="{59789439-8BD9-124B-A418-843AD37F0B9D}"/>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6" action="ppaction://hlinksldjump" highlightClick="1"/>
            <a:extLst>
              <a:ext uri="{FF2B5EF4-FFF2-40B4-BE49-F238E27FC236}">
                <a16:creationId xmlns:a16="http://schemas.microsoft.com/office/drawing/2014/main" id="{AC55ED42-3A1E-3946-8E99-0D3551D6D83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7" action="ppaction://hlinksldjump" highlightClick="1"/>
            <a:extLst>
              <a:ext uri="{FF2B5EF4-FFF2-40B4-BE49-F238E27FC236}">
                <a16:creationId xmlns:a16="http://schemas.microsoft.com/office/drawing/2014/main" id="{90960D3E-3414-C84D-A136-4ACDBA931749}"/>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8" action="ppaction://hlinksldjump" highlightClick="1"/>
            <a:extLst>
              <a:ext uri="{FF2B5EF4-FFF2-40B4-BE49-F238E27FC236}">
                <a16:creationId xmlns:a16="http://schemas.microsoft.com/office/drawing/2014/main" id="{39E1C991-AB4C-FA43-8B77-EAA61F8E4710}"/>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0383854B-331E-8B49-B9CF-3627F70510F9}"/>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16B90656-4913-6747-A872-C05486160323}"/>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0" action="ppaction://hlinksldjump" highlightClick="1"/>
            <a:extLst>
              <a:ext uri="{FF2B5EF4-FFF2-40B4-BE49-F238E27FC236}">
                <a16:creationId xmlns:a16="http://schemas.microsoft.com/office/drawing/2014/main" id="{645D6BB2-77AC-B641-934A-C823B02DE2F4}"/>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45716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3" y="948727"/>
            <a:ext cx="7962219" cy="942476"/>
          </a:xfrm>
        </p:spPr>
        <p:txBody>
          <a:bodyPr>
            <a:noAutofit/>
          </a:bodyPr>
          <a:lstStyle/>
          <a:p>
            <a:pPr marL="0" indent="0">
              <a:lnSpc>
                <a:spcPts val="2400"/>
              </a:lnSpc>
              <a:buNone/>
            </a:pPr>
            <a:r>
              <a:rPr lang="de-DE" sz="2000" b="1" dirty="0">
                <a:solidFill>
                  <a:srgbClr val="17375E"/>
                </a:solidFill>
              </a:rPr>
              <a:t>D</a:t>
            </a:r>
            <a:r>
              <a:rPr lang="de-DE" sz="1400" dirty="0"/>
              <a:t>ie Anwendungsprozedur Orale Reinigung, Keimreduktion und Wundpflege wird in der Intensivpflege dauerhaft empfohlen.</a:t>
            </a:r>
          </a:p>
          <a:p>
            <a:pPr marL="0" indent="0">
              <a:lnSpc>
                <a:spcPts val="2400"/>
              </a:lnSpc>
              <a:buNone/>
            </a:pPr>
            <a:r>
              <a:rPr lang="de-DE" sz="2000" b="1" dirty="0">
                <a:solidFill>
                  <a:srgbClr val="17375E"/>
                </a:solidFill>
              </a:rPr>
              <a:t>S</a:t>
            </a:r>
            <a:r>
              <a:rPr lang="de-DE" sz="1400" dirty="0"/>
              <a:t>peichelflussförderung gegen Mundtrockenheit. Schutz der Mundschleimhaut in allen Bereichen der Mundhöhle mit Verhinderung der Austrocknung, Borkenbildung und Erosion. Wundschutz der Schleimhaut und Förderung der </a:t>
            </a:r>
            <a:r>
              <a:rPr lang="de-DE" sz="1400" dirty="0" err="1"/>
              <a:t>Epithelisierung</a:t>
            </a:r>
            <a:r>
              <a:rPr lang="de-DE" sz="1400" dirty="0"/>
              <a:t> und Aufrechterhaltung </a:t>
            </a:r>
            <a:r>
              <a:rPr lang="de-DE" sz="1400" dirty="0" err="1"/>
              <a:t>eubiotischer</a:t>
            </a:r>
            <a:r>
              <a:rPr lang="de-DE" sz="1400" dirty="0"/>
              <a:t> Verhältnisse. </a:t>
            </a:r>
          </a:p>
          <a:p>
            <a:pPr marL="0" indent="0">
              <a:lnSpc>
                <a:spcPts val="2400"/>
              </a:lnSpc>
              <a:buNone/>
            </a:pPr>
            <a:endParaRPr lang="de-DE" sz="700" dirty="0"/>
          </a:p>
          <a:p>
            <a:pPr marL="0" indent="0">
              <a:lnSpc>
                <a:spcPts val="2400"/>
              </a:lnSpc>
              <a:buNone/>
            </a:pPr>
            <a:r>
              <a:rPr lang="en-US" sz="2000" b="1" dirty="0">
                <a:solidFill>
                  <a:srgbClr val="17375E"/>
                </a:solidFill>
              </a:rPr>
              <a:t>I</a:t>
            </a:r>
            <a:r>
              <a:rPr lang="en-US" sz="1400" dirty="0"/>
              <a:t>n Intensive care, the application procedure of consistent oral cleansing, germ reduction and wound care is recommended.</a:t>
            </a:r>
          </a:p>
          <a:p>
            <a:pPr marL="0" indent="0">
              <a:lnSpc>
                <a:spcPts val="2400"/>
              </a:lnSpc>
              <a:buNone/>
            </a:pPr>
            <a:r>
              <a:rPr lang="de-DE" sz="2000" b="1" dirty="0">
                <a:solidFill>
                  <a:srgbClr val="17375E"/>
                </a:solidFill>
              </a:rPr>
              <a:t>P</a:t>
            </a:r>
            <a:r>
              <a:rPr lang="en-US" sz="1400" dirty="0" err="1"/>
              <a:t>romotion</a:t>
            </a:r>
            <a:r>
              <a:rPr lang="en-US" sz="1400" dirty="0"/>
              <a:t> of salivation against xerostomia (dry mouth). Protection of the oral mucosa in all areas of the oral cavity with prevention of dehydration, incrustation and erosion. Wound protection of the mucosa, support of the epithelialization, maintenance of </a:t>
            </a:r>
            <a:r>
              <a:rPr lang="en-US" sz="1400" dirty="0" err="1"/>
              <a:t>eubiotic</a:t>
            </a:r>
            <a:r>
              <a:rPr lang="en-US" sz="1400" dirty="0"/>
              <a:t> conditions.</a:t>
            </a:r>
          </a:p>
          <a:p>
            <a:pPr marL="0" indent="0">
              <a:lnSpc>
                <a:spcPts val="2400"/>
              </a:lnSpc>
              <a:buNone/>
            </a:pPr>
            <a:endParaRPr lang="en-US" sz="1400" dirty="0"/>
          </a:p>
          <a:p>
            <a:pPr marL="0" indent="0">
              <a:lnSpc>
                <a:spcPts val="2400"/>
              </a:lnSpc>
              <a:buNone/>
            </a:pPr>
            <a:endParaRPr lang="de-DE" sz="1400" dirty="0"/>
          </a:p>
          <a:p>
            <a:pPr marL="0" indent="0">
              <a:lnSpc>
                <a:spcPts val="2400"/>
              </a:lnSpc>
              <a:buNone/>
            </a:pPr>
            <a:endParaRPr lang="de-DE" sz="1400" b="1" dirty="0"/>
          </a:p>
          <a:p>
            <a:pPr marL="0" indent="0">
              <a:lnSpc>
                <a:spcPts val="2400"/>
              </a:lnSpc>
              <a:buNone/>
            </a:pPr>
            <a:endParaRPr lang="de-DE" sz="1400" dirty="0"/>
          </a:p>
          <a:p>
            <a:pPr marL="400050" lvl="1" indent="0">
              <a:lnSpc>
                <a:spcPts val="2400"/>
              </a:lnSpc>
              <a:buNone/>
            </a:pPr>
            <a:endParaRPr lang="de-DE" sz="1400" dirty="0"/>
          </a:p>
          <a:p>
            <a:pPr marL="400050" lvl="1" indent="0">
              <a:lnSpc>
                <a:spcPts val="2400"/>
              </a:lnSpc>
              <a:buNone/>
            </a:pPr>
            <a:endParaRPr lang="de-DE" sz="1400" dirty="0"/>
          </a:p>
          <a:p>
            <a:pPr marL="400050" lvl="1" indent="0">
              <a:lnSpc>
                <a:spcPts val="2400"/>
              </a:lnSpc>
              <a:buNone/>
            </a:pPr>
            <a:endParaRPr lang="de-DE" sz="1400" dirty="0"/>
          </a:p>
        </p:txBody>
      </p:sp>
      <p:sp>
        <p:nvSpPr>
          <p:cNvPr id="8" name="Foliennummernplatzhalter 7">
            <a:extLst>
              <a:ext uri="{FF2B5EF4-FFF2-40B4-BE49-F238E27FC236}">
                <a16:creationId xmlns:a16="http://schemas.microsoft.com/office/drawing/2014/main" id="{3075A5FB-4157-EB45-AB02-B1F871573890}"/>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16</a:t>
            </a:fld>
            <a:endParaRPr lang="de-DE"/>
          </a:p>
        </p:txBody>
      </p:sp>
      <p:sp>
        <p:nvSpPr>
          <p:cNvPr id="10" name="Oval 9">
            <a:extLst>
              <a:ext uri="{FF2B5EF4-FFF2-40B4-BE49-F238E27FC236}">
                <a16:creationId xmlns:a16="http://schemas.microsoft.com/office/drawing/2014/main" id="{9BC83AA5-FCFC-C645-981C-1DAE3A7BE2A5}"/>
              </a:ext>
            </a:extLst>
          </p:cNvPr>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12" name="Oval 11">
            <a:extLst>
              <a:ext uri="{FF2B5EF4-FFF2-40B4-BE49-F238E27FC236}">
                <a16:creationId xmlns:a16="http://schemas.microsoft.com/office/drawing/2014/main" id="{387EACD1-FE61-F247-9E1E-8D0C7D9956EA}"/>
              </a:ext>
            </a:extLst>
          </p:cNvPr>
          <p:cNvSpPr>
            <a:spLocks noChangeAspect="1"/>
          </p:cNvSpPr>
          <p:nvPr/>
        </p:nvSpPr>
        <p:spPr>
          <a:xfrm>
            <a:off x="136338" y="315882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20" name="Interaktive Schaltfläche: Anpassen 19">
            <a:hlinkClick r:id="rId3" action="ppaction://hlinksldjump" highlightClick="1"/>
            <a:extLst>
              <a:ext uri="{FF2B5EF4-FFF2-40B4-BE49-F238E27FC236}">
                <a16:creationId xmlns:a16="http://schemas.microsoft.com/office/drawing/2014/main" id="{4575EF88-A121-7D4A-8E3A-BC53222575CA}"/>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4" action="ppaction://hlinksldjump" highlightClick="1"/>
            <a:extLst>
              <a:ext uri="{FF2B5EF4-FFF2-40B4-BE49-F238E27FC236}">
                <a16:creationId xmlns:a16="http://schemas.microsoft.com/office/drawing/2014/main" id="{63BED959-1DA5-2646-AF2F-2F7A9DA55DFE}"/>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5" action="ppaction://hlinksldjump" highlightClick="1"/>
            <a:extLst>
              <a:ext uri="{FF2B5EF4-FFF2-40B4-BE49-F238E27FC236}">
                <a16:creationId xmlns:a16="http://schemas.microsoft.com/office/drawing/2014/main" id="{23D42227-623B-4E41-8E00-65EE45D79251}"/>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6" action="ppaction://hlinksldjump" highlightClick="1"/>
            <a:extLst>
              <a:ext uri="{FF2B5EF4-FFF2-40B4-BE49-F238E27FC236}">
                <a16:creationId xmlns:a16="http://schemas.microsoft.com/office/drawing/2014/main" id="{2E3223E3-9728-6A45-8872-B5C6AF30FB01}"/>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7" action="ppaction://hlinksldjump" highlightClick="1"/>
            <a:extLst>
              <a:ext uri="{FF2B5EF4-FFF2-40B4-BE49-F238E27FC236}">
                <a16:creationId xmlns:a16="http://schemas.microsoft.com/office/drawing/2014/main" id="{ECF99738-9A54-4449-9E11-7F400248AC58}"/>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8" action="ppaction://hlinksldjump" highlightClick="1"/>
            <a:extLst>
              <a:ext uri="{FF2B5EF4-FFF2-40B4-BE49-F238E27FC236}">
                <a16:creationId xmlns:a16="http://schemas.microsoft.com/office/drawing/2014/main" id="{1422760D-845E-6544-AC0B-07AD07659ECE}"/>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210F128C-CEFE-5F41-A8BD-F472F2D79758}"/>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9F79DF0C-D3A8-924D-AFA3-14C9C853A073}"/>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0" action="ppaction://hlinksldjump" highlightClick="1"/>
            <a:extLst>
              <a:ext uri="{FF2B5EF4-FFF2-40B4-BE49-F238E27FC236}">
                <a16:creationId xmlns:a16="http://schemas.microsoft.com/office/drawing/2014/main" id="{93084D1B-759A-1F48-BBF5-1F170490A979}"/>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00172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6" name="Inhaltsplatzhalter 2"/>
          <p:cNvSpPr txBox="1">
            <a:spLocks/>
          </p:cNvSpPr>
          <p:nvPr/>
        </p:nvSpPr>
        <p:spPr>
          <a:xfrm>
            <a:off x="3776323" y="1164442"/>
            <a:ext cx="2057497" cy="21081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a:solidFill>
                  <a:schemeClr val="tx1"/>
                </a:solidFill>
              </a:rPr>
              <a:t>Patienten</a:t>
            </a:r>
          </a:p>
          <a:p>
            <a:pPr marL="342900" indent="-342900" algn="l">
              <a:lnSpc>
                <a:spcPts val="2160"/>
              </a:lnSpc>
              <a:buFont typeface="+mj-lt"/>
              <a:buAutoNum type="arabicPeriod"/>
            </a:pPr>
            <a:r>
              <a:rPr lang="de-DE" sz="1800" b="1" dirty="0">
                <a:solidFill>
                  <a:schemeClr val="tx1"/>
                </a:solidFill>
              </a:rPr>
              <a:t>Anamnese</a:t>
            </a:r>
          </a:p>
          <a:p>
            <a:pPr marL="342900" indent="-342900" algn="l">
              <a:lnSpc>
                <a:spcPts val="2160"/>
              </a:lnSpc>
              <a:buFont typeface="+mj-lt"/>
              <a:buAutoNum type="arabicPeriod"/>
            </a:pPr>
            <a:r>
              <a:rPr lang="de-DE" sz="1350" dirty="0">
                <a:solidFill>
                  <a:schemeClr val="tx1"/>
                </a:solidFill>
              </a:rPr>
              <a:t>Orale Reinigung, </a:t>
            </a:r>
            <a:br>
              <a:rPr lang="de-DE" sz="1350" dirty="0">
                <a:solidFill>
                  <a:schemeClr val="tx1"/>
                </a:solidFill>
              </a:rPr>
            </a:br>
            <a:r>
              <a:rPr lang="de-DE" sz="1350" dirty="0">
                <a:solidFill>
                  <a:schemeClr val="tx1"/>
                </a:solidFill>
              </a:rPr>
              <a:t>Keimreduktion, </a:t>
            </a:r>
            <a:br>
              <a:rPr lang="de-DE" sz="1350" dirty="0">
                <a:solidFill>
                  <a:schemeClr val="tx1"/>
                </a:solidFill>
              </a:rPr>
            </a:br>
            <a:r>
              <a:rPr lang="de-DE" sz="1350" dirty="0">
                <a:solidFill>
                  <a:schemeClr val="tx1"/>
                </a:solidFill>
              </a:rPr>
              <a:t>Wundpflege</a:t>
            </a:r>
          </a:p>
          <a:p>
            <a:pPr marL="342900" indent="-342900" algn="l">
              <a:lnSpc>
                <a:spcPts val="2160"/>
              </a:lnSpc>
              <a:buFont typeface="+mj-lt"/>
              <a:buAutoNum type="arabicPeriod"/>
            </a:pPr>
            <a:r>
              <a:rPr lang="de-DE" sz="1350" dirty="0">
                <a:solidFill>
                  <a:schemeClr val="tx1"/>
                </a:solidFill>
              </a:rPr>
              <a:t>Produktanwendung</a:t>
            </a:r>
          </a:p>
          <a:p>
            <a:pPr marL="342900" indent="-342900" algn="l">
              <a:lnSpc>
                <a:spcPts val="2160"/>
              </a:lnSpc>
              <a:buFont typeface="+mj-lt"/>
              <a:buAutoNum type="arabicPeriod"/>
            </a:pPr>
            <a:r>
              <a:rPr lang="de-DE" sz="1350" dirty="0">
                <a:solidFill>
                  <a:schemeClr val="tx1"/>
                </a:solidFill>
              </a:rPr>
              <a:t>3-Schritt-System</a:t>
            </a:r>
          </a:p>
          <a:p>
            <a:pPr marL="342900" indent="-342900" algn="l">
              <a:lnSpc>
                <a:spcPts val="2160"/>
              </a:lnSpc>
              <a:buFont typeface="+mj-lt"/>
              <a:buAutoNum type="arabicPeriod"/>
            </a:pPr>
            <a:r>
              <a:rPr lang="de-DE" sz="1350" dirty="0">
                <a:solidFill>
                  <a:schemeClr val="tx1"/>
                </a:solidFill>
              </a:rPr>
              <a:t>Alleinstellung </a:t>
            </a:r>
          </a:p>
          <a:p>
            <a:pPr marL="342900" indent="-342900" algn="l">
              <a:lnSpc>
                <a:spcPts val="2160"/>
              </a:lnSpc>
              <a:buFont typeface="+mj-lt"/>
              <a:buAutoNum type="arabicPeriod"/>
            </a:pPr>
            <a:r>
              <a:rPr lang="de-DE" sz="1350" dirty="0">
                <a:solidFill>
                  <a:schemeClr val="tx1"/>
                </a:solidFill>
              </a:rPr>
              <a:t>Dokumente</a:t>
            </a:r>
          </a:p>
        </p:txBody>
      </p:sp>
      <p:sp>
        <p:nvSpPr>
          <p:cNvPr id="10" name="Inhaltsplatzhalter 2"/>
          <p:cNvSpPr txBox="1">
            <a:spLocks/>
          </p:cNvSpPr>
          <p:nvPr/>
        </p:nvSpPr>
        <p:spPr>
          <a:xfrm>
            <a:off x="6172567" y="1158427"/>
            <a:ext cx="2107833" cy="206632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err="1">
                <a:solidFill>
                  <a:schemeClr val="tx1"/>
                </a:solidFill>
              </a:rPr>
              <a:t>Patients</a:t>
            </a:r>
            <a:endParaRPr lang="de-DE" sz="1350" dirty="0">
              <a:solidFill>
                <a:schemeClr val="tx1"/>
              </a:solidFill>
            </a:endParaRPr>
          </a:p>
          <a:p>
            <a:pPr marL="342900" indent="-342900" algn="l">
              <a:lnSpc>
                <a:spcPts val="2160"/>
              </a:lnSpc>
              <a:buFont typeface="+mj-lt"/>
              <a:buAutoNum type="arabicPeriod"/>
            </a:pPr>
            <a:r>
              <a:rPr lang="de-DE" sz="1800" b="1" dirty="0" err="1">
                <a:solidFill>
                  <a:schemeClr val="tx1"/>
                </a:solidFill>
              </a:rPr>
              <a:t>Anamnesis</a:t>
            </a:r>
            <a:endParaRPr lang="de-DE" sz="1800" b="1" dirty="0">
              <a:solidFill>
                <a:schemeClr val="tx1"/>
              </a:solidFill>
            </a:endParaRPr>
          </a:p>
          <a:p>
            <a:pPr marL="342900" indent="-342900" algn="l">
              <a:lnSpc>
                <a:spcPts val="2160"/>
              </a:lnSpc>
              <a:buFont typeface="+mj-lt"/>
              <a:buAutoNum type="arabicPeriod"/>
            </a:pPr>
            <a:r>
              <a:rPr lang="de-DE" sz="1350" dirty="0">
                <a:solidFill>
                  <a:schemeClr val="tx1"/>
                </a:solidFill>
              </a:rPr>
              <a:t>Oral </a:t>
            </a:r>
            <a:r>
              <a:rPr lang="de-DE" sz="1350" dirty="0" err="1">
                <a:solidFill>
                  <a:schemeClr val="tx1"/>
                </a:solidFill>
              </a:rPr>
              <a:t>cleansing</a:t>
            </a:r>
            <a:r>
              <a:rPr lang="de-DE" sz="1350" dirty="0">
                <a:solidFill>
                  <a:schemeClr val="tx1"/>
                </a:solidFill>
              </a:rPr>
              <a:t>, </a:t>
            </a:r>
            <a:br>
              <a:rPr lang="de-DE" sz="1350" dirty="0">
                <a:solidFill>
                  <a:schemeClr val="tx1"/>
                </a:solidFill>
              </a:rPr>
            </a:br>
            <a:r>
              <a:rPr lang="de-DE" sz="1350" dirty="0" err="1">
                <a:solidFill>
                  <a:schemeClr val="tx1"/>
                </a:solidFill>
              </a:rPr>
              <a:t>germ</a:t>
            </a:r>
            <a:r>
              <a:rPr lang="de-DE" sz="1350" dirty="0">
                <a:solidFill>
                  <a:schemeClr val="tx1"/>
                </a:solidFill>
              </a:rPr>
              <a:t> </a:t>
            </a:r>
            <a:r>
              <a:rPr lang="de-DE" sz="1350" dirty="0" err="1">
                <a:solidFill>
                  <a:schemeClr val="tx1"/>
                </a:solidFill>
              </a:rPr>
              <a:t>reduction</a:t>
            </a:r>
            <a:r>
              <a:rPr lang="de-DE" sz="1350" dirty="0">
                <a:solidFill>
                  <a:schemeClr val="tx1"/>
                </a:solidFill>
              </a:rPr>
              <a:t>, </a:t>
            </a:r>
            <a:br>
              <a:rPr lang="de-DE" sz="1350" dirty="0">
                <a:solidFill>
                  <a:schemeClr val="tx1"/>
                </a:solidFill>
              </a:rPr>
            </a:br>
            <a:r>
              <a:rPr lang="de-DE" sz="1350" dirty="0" err="1">
                <a:solidFill>
                  <a:schemeClr val="tx1"/>
                </a:solidFill>
              </a:rPr>
              <a:t>wound</a:t>
            </a:r>
            <a:r>
              <a:rPr lang="de-DE" sz="1350" dirty="0">
                <a:solidFill>
                  <a:schemeClr val="tx1"/>
                </a:solidFill>
              </a:rPr>
              <a:t> </a:t>
            </a:r>
            <a:r>
              <a:rPr lang="de-DE" sz="1350" dirty="0" err="1">
                <a:solidFill>
                  <a:schemeClr val="tx1"/>
                </a:solidFill>
              </a:rPr>
              <a:t>care</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Product</a:t>
            </a:r>
            <a:r>
              <a:rPr lang="de-DE" sz="1350" dirty="0">
                <a:solidFill>
                  <a:schemeClr val="tx1"/>
                </a:solidFill>
              </a:rPr>
              <a:t> </a:t>
            </a:r>
            <a:r>
              <a:rPr lang="de-DE" sz="1350" dirty="0" err="1">
                <a:solidFill>
                  <a:schemeClr val="tx1"/>
                </a:solidFill>
              </a:rPr>
              <a:t>application</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3-Step-System</a:t>
            </a:r>
          </a:p>
          <a:p>
            <a:pPr marL="342900" indent="-342900" algn="l">
              <a:lnSpc>
                <a:spcPts val="2160"/>
              </a:lnSpc>
              <a:buFont typeface="+mj-lt"/>
              <a:buAutoNum type="arabicPeriod"/>
            </a:pPr>
            <a:r>
              <a:rPr lang="de-DE" sz="1350" dirty="0">
                <a:solidFill>
                  <a:schemeClr val="tx1"/>
                </a:solidFill>
              </a:rPr>
              <a:t>USP</a:t>
            </a:r>
          </a:p>
          <a:p>
            <a:pPr marL="342900" indent="-342900" algn="l">
              <a:lnSpc>
                <a:spcPts val="2160"/>
              </a:lnSpc>
              <a:buFont typeface="+mj-lt"/>
              <a:buAutoNum type="arabicPeriod"/>
            </a:pPr>
            <a:r>
              <a:rPr lang="de-DE" sz="1350" dirty="0" err="1">
                <a:solidFill>
                  <a:schemeClr val="tx1"/>
                </a:solidFill>
              </a:rPr>
              <a:t>Documents</a:t>
            </a:r>
            <a:endParaRPr lang="de-DE" sz="1350" dirty="0">
              <a:solidFill>
                <a:schemeClr val="tx1"/>
              </a:solidFill>
            </a:endParaRPr>
          </a:p>
        </p:txBody>
      </p:sp>
      <p:sp>
        <p:nvSpPr>
          <p:cNvPr id="12" name="Oval 11"/>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13" name="Oval 12"/>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17</a:t>
            </a:fld>
            <a:endParaRPr lang="de-DE"/>
          </a:p>
        </p:txBody>
      </p:sp>
      <p:sp>
        <p:nvSpPr>
          <p:cNvPr id="27" name="Interaktive Schaltfläche: Anpassen 26">
            <a:hlinkClick r:id="rId3" action="ppaction://hlinksldjump" highlightClick="1"/>
            <a:extLst>
              <a:ext uri="{FF2B5EF4-FFF2-40B4-BE49-F238E27FC236}">
                <a16:creationId xmlns:a16="http://schemas.microsoft.com/office/drawing/2014/main" id="{2B28D2CC-AB1B-6846-81D3-B1364E4A0AF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8" name="Interaktive Schaltfläche: Anpassen 27">
            <a:hlinkClick r:id="rId4" action="ppaction://hlinksldjump" highlightClick="1"/>
            <a:extLst>
              <a:ext uri="{FF2B5EF4-FFF2-40B4-BE49-F238E27FC236}">
                <a16:creationId xmlns:a16="http://schemas.microsoft.com/office/drawing/2014/main" id="{47193C3A-426E-8845-8CC5-73C4E43FB26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9" name="Interaktive Schaltfläche: Anpassen 28">
            <a:hlinkClick r:id="rId5" action="ppaction://hlinksldjump" highlightClick="1"/>
            <a:extLst>
              <a:ext uri="{FF2B5EF4-FFF2-40B4-BE49-F238E27FC236}">
                <a16:creationId xmlns:a16="http://schemas.microsoft.com/office/drawing/2014/main" id="{F5D941C2-A953-A04C-9E15-8EEC7CFBAA1B}"/>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30" name="Interaktive Schaltfläche: Anpassen 29">
            <a:hlinkClick r:id="rId6" action="ppaction://hlinksldjump" highlightClick="1"/>
            <a:extLst>
              <a:ext uri="{FF2B5EF4-FFF2-40B4-BE49-F238E27FC236}">
                <a16:creationId xmlns:a16="http://schemas.microsoft.com/office/drawing/2014/main" id="{8B2B7499-9E3F-1942-B95A-0E652AD470F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31" name="Interaktive Schaltfläche: Anpassen 30">
            <a:hlinkClick r:id="rId7" action="ppaction://hlinksldjump" highlightClick="1"/>
            <a:extLst>
              <a:ext uri="{FF2B5EF4-FFF2-40B4-BE49-F238E27FC236}">
                <a16:creationId xmlns:a16="http://schemas.microsoft.com/office/drawing/2014/main" id="{BEEEC72A-B591-804F-83CC-3FDD6927BF8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32" name="Interaktive Schaltfläche: Anpassen 31">
            <a:hlinkClick r:id="rId8" action="ppaction://hlinksldjump" highlightClick="1"/>
            <a:extLst>
              <a:ext uri="{FF2B5EF4-FFF2-40B4-BE49-F238E27FC236}">
                <a16:creationId xmlns:a16="http://schemas.microsoft.com/office/drawing/2014/main" id="{96ED0104-FFBE-B342-AADD-71711150864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5" name="Interaktive Schaltfläche: Zurückkehren 34">
            <a:hlinkClick r:id="" action="ppaction://hlinkshowjump?jump=lastslideviewed" highlightClick="1"/>
            <a:extLst>
              <a:ext uri="{FF2B5EF4-FFF2-40B4-BE49-F238E27FC236}">
                <a16:creationId xmlns:a16="http://schemas.microsoft.com/office/drawing/2014/main" id="{1D7FA5B2-42DD-5246-8DD2-067288EAA3D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Interaktive Schaltfläche: Anpassen 35">
            <a:hlinkClick r:id="rId9" action="ppaction://hlinksldjump" highlightClick="1"/>
            <a:extLst>
              <a:ext uri="{FF2B5EF4-FFF2-40B4-BE49-F238E27FC236}">
                <a16:creationId xmlns:a16="http://schemas.microsoft.com/office/drawing/2014/main" id="{5F572E72-8031-5345-9879-2AA49570FD37}"/>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33" name="Interaktive Schaltfläche: Erste Folie 32">
            <a:hlinkClick r:id="rId10" action="ppaction://hlinksldjump" highlightClick="1"/>
            <a:extLst>
              <a:ext uri="{FF2B5EF4-FFF2-40B4-BE49-F238E27FC236}">
                <a16:creationId xmlns:a16="http://schemas.microsoft.com/office/drawing/2014/main" id="{2ABCCBE0-01F9-9C4E-8EEF-B22E61296C18}"/>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7" name="object 3">
            <a:extLst>
              <a:ext uri="{FF2B5EF4-FFF2-40B4-BE49-F238E27FC236}">
                <a16:creationId xmlns:a16="http://schemas.microsoft.com/office/drawing/2014/main" id="{2127B3C7-B01C-8648-A7F6-DBA413AC976C}"/>
              </a:ext>
            </a:extLst>
          </p:cNvPr>
          <p:cNvPicPr>
            <a:picLocks noChangeAspect="1"/>
          </p:cNvPicPr>
          <p:nvPr/>
        </p:nvPicPr>
        <p:blipFill rotWithShape="1">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38" name="object 47">
            <a:extLst>
              <a:ext uri="{FF2B5EF4-FFF2-40B4-BE49-F238E27FC236}">
                <a16:creationId xmlns:a16="http://schemas.microsoft.com/office/drawing/2014/main" id="{322414A2-86EB-1B4B-862B-448F980BE169}"/>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39" name="object 48">
            <a:extLst>
              <a:ext uri="{FF2B5EF4-FFF2-40B4-BE49-F238E27FC236}">
                <a16:creationId xmlns:a16="http://schemas.microsoft.com/office/drawing/2014/main" id="{F3E0B26B-BE16-3D42-B1AE-26260CA8EC2A}"/>
              </a:ext>
            </a:extLst>
          </p:cNvPr>
          <p:cNvPicPr/>
          <p:nvPr/>
        </p:nvPicPr>
        <p:blipFill>
          <a:blip r:embed="rId12"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40" name="object 51">
            <a:extLst>
              <a:ext uri="{FF2B5EF4-FFF2-40B4-BE49-F238E27FC236}">
                <a16:creationId xmlns:a16="http://schemas.microsoft.com/office/drawing/2014/main" id="{69E1FECE-C462-6E49-8603-460FD9C19772}"/>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1" name="object 5">
            <a:extLst>
              <a:ext uri="{FF2B5EF4-FFF2-40B4-BE49-F238E27FC236}">
                <a16:creationId xmlns:a16="http://schemas.microsoft.com/office/drawing/2014/main" id="{498FF0EA-CAD1-E044-8A16-8526E4340BF3}"/>
              </a:ext>
            </a:extLst>
          </p:cNvPr>
          <p:cNvSpPr txBox="1">
            <a:spLocks/>
          </p:cNvSpPr>
          <p:nvPr/>
        </p:nvSpPr>
        <p:spPr>
          <a:xfrm>
            <a:off x="1106224" y="251416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Wundpflege</a:t>
            </a:r>
          </a:p>
        </p:txBody>
      </p:sp>
      <p:pic>
        <p:nvPicPr>
          <p:cNvPr id="42" name="Grafik 41">
            <a:extLst>
              <a:ext uri="{FF2B5EF4-FFF2-40B4-BE49-F238E27FC236}">
                <a16:creationId xmlns:a16="http://schemas.microsoft.com/office/drawing/2014/main" id="{C64FC149-EDD0-E34F-8D72-5FDA1207F1BD}"/>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43" name="object 45">
            <a:extLst>
              <a:ext uri="{FF2B5EF4-FFF2-40B4-BE49-F238E27FC236}">
                <a16:creationId xmlns:a16="http://schemas.microsoft.com/office/drawing/2014/main" id="{BA48A663-8B5A-4443-956E-AE1B433A80A5}"/>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44" name="object 46">
            <a:extLst>
              <a:ext uri="{FF2B5EF4-FFF2-40B4-BE49-F238E27FC236}">
                <a16:creationId xmlns:a16="http://schemas.microsoft.com/office/drawing/2014/main" id="{5669F082-3624-EA4A-BAEF-386215FBA6B4}"/>
              </a:ext>
            </a:extLst>
          </p:cNvPr>
          <p:cNvPicPr/>
          <p:nvPr/>
        </p:nvPicPr>
        <p:blipFill>
          <a:blip r:embed="rId14"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45" name="object 51">
            <a:extLst>
              <a:ext uri="{FF2B5EF4-FFF2-40B4-BE49-F238E27FC236}">
                <a16:creationId xmlns:a16="http://schemas.microsoft.com/office/drawing/2014/main" id="{2FF7FEA5-7108-0244-BC08-323DEBED9F84}"/>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6" name="object 5">
            <a:extLst>
              <a:ext uri="{FF2B5EF4-FFF2-40B4-BE49-F238E27FC236}">
                <a16:creationId xmlns:a16="http://schemas.microsoft.com/office/drawing/2014/main" id="{39CC26DE-58ED-E948-B469-8AFCEDCCE15D}"/>
              </a:ext>
            </a:extLst>
          </p:cNvPr>
          <p:cNvSpPr txBox="1">
            <a:spLocks/>
          </p:cNvSpPr>
          <p:nvPr/>
        </p:nvSpPr>
        <p:spPr>
          <a:xfrm>
            <a:off x="1106224" y="2089852"/>
            <a:ext cx="1719282"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Keimreduktion</a:t>
            </a:r>
          </a:p>
        </p:txBody>
      </p:sp>
      <p:pic>
        <p:nvPicPr>
          <p:cNvPr id="47" name="Grafik 46">
            <a:extLst>
              <a:ext uri="{FF2B5EF4-FFF2-40B4-BE49-F238E27FC236}">
                <a16:creationId xmlns:a16="http://schemas.microsoft.com/office/drawing/2014/main" id="{DAFE7D2D-0E08-8840-9760-21070D078E4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48" name="object 43">
            <a:extLst>
              <a:ext uri="{FF2B5EF4-FFF2-40B4-BE49-F238E27FC236}">
                <a16:creationId xmlns:a16="http://schemas.microsoft.com/office/drawing/2014/main" id="{85707F33-6CC0-7F40-8B71-AA7EC7551B12}"/>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49" name="object 44">
            <a:extLst>
              <a:ext uri="{FF2B5EF4-FFF2-40B4-BE49-F238E27FC236}">
                <a16:creationId xmlns:a16="http://schemas.microsoft.com/office/drawing/2014/main" id="{11AD16A0-8EDA-2846-931A-92A8FAF6C361}"/>
              </a:ext>
            </a:extLst>
          </p:cNvPr>
          <p:cNvPicPr/>
          <p:nvPr/>
        </p:nvPicPr>
        <p:blipFill>
          <a:blip r:embed="rId16"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50" name="object 51">
            <a:extLst>
              <a:ext uri="{FF2B5EF4-FFF2-40B4-BE49-F238E27FC236}">
                <a16:creationId xmlns:a16="http://schemas.microsoft.com/office/drawing/2014/main" id="{CE5964F8-2A75-9C4A-9DF3-6B22C989B219}"/>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51" name="object 5">
            <a:extLst>
              <a:ext uri="{FF2B5EF4-FFF2-40B4-BE49-F238E27FC236}">
                <a16:creationId xmlns:a16="http://schemas.microsoft.com/office/drawing/2014/main" id="{52B56093-7C20-1A46-8379-99FB6A7A53F1}"/>
              </a:ext>
            </a:extLst>
          </p:cNvPr>
          <p:cNvSpPr txBox="1">
            <a:spLocks/>
          </p:cNvSpPr>
          <p:nvPr/>
        </p:nvSpPr>
        <p:spPr>
          <a:xfrm>
            <a:off x="1106224" y="165707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Reinigung</a:t>
            </a:r>
          </a:p>
        </p:txBody>
      </p:sp>
      <p:pic>
        <p:nvPicPr>
          <p:cNvPr id="52" name="Grafik 51">
            <a:extLst>
              <a:ext uri="{FF2B5EF4-FFF2-40B4-BE49-F238E27FC236}">
                <a16:creationId xmlns:a16="http://schemas.microsoft.com/office/drawing/2014/main" id="{777F25C8-49E1-1641-AEA2-61A59DC6448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pic>
        <p:nvPicPr>
          <p:cNvPr id="53" name="object 11">
            <a:extLst>
              <a:ext uri="{FF2B5EF4-FFF2-40B4-BE49-F238E27FC236}">
                <a16:creationId xmlns:a16="http://schemas.microsoft.com/office/drawing/2014/main" id="{3A9B7296-1D32-C34F-BB9B-DDE42066D545}"/>
              </a:ext>
            </a:extLst>
          </p:cNvPr>
          <p:cNvPicPr/>
          <p:nvPr/>
        </p:nvPicPr>
        <p:blipFill>
          <a:blip r:embed="rId17"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sp>
        <p:nvSpPr>
          <p:cNvPr id="54" name="object 27">
            <a:extLst>
              <a:ext uri="{FF2B5EF4-FFF2-40B4-BE49-F238E27FC236}">
                <a16:creationId xmlns:a16="http://schemas.microsoft.com/office/drawing/2014/main" id="{FFBF62A3-AD8D-6F4B-A647-8796E4960241}"/>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55" name="object 28">
            <a:extLst>
              <a:ext uri="{FF2B5EF4-FFF2-40B4-BE49-F238E27FC236}">
                <a16:creationId xmlns:a16="http://schemas.microsoft.com/office/drawing/2014/main" id="{25794F2C-FD43-CA43-B315-AA66627ED5C7}"/>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459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Anamnese – Zunge</a:t>
            </a:r>
            <a:endParaRPr lang="de-DE" sz="1600" dirty="0"/>
          </a:p>
        </p:txBody>
      </p:sp>
      <p:sp>
        <p:nvSpPr>
          <p:cNvPr id="3" name="Inhaltsplatzhalter 2"/>
          <p:cNvSpPr>
            <a:spLocks noGrp="1"/>
          </p:cNvSpPr>
          <p:nvPr>
            <p:ph idx="1"/>
          </p:nvPr>
        </p:nvSpPr>
        <p:spPr>
          <a:xfrm>
            <a:off x="792164" y="1022056"/>
            <a:ext cx="7667625" cy="3283244"/>
          </a:xfrm>
        </p:spPr>
        <p:txBody>
          <a:bodyPr>
            <a:noAutofit/>
          </a:bodyPr>
          <a:lstStyle/>
          <a:p>
            <a:pPr marL="0" indent="0">
              <a:lnSpc>
                <a:spcPct val="150000"/>
              </a:lnSpc>
              <a:buNone/>
            </a:pPr>
            <a:r>
              <a:rPr lang="de-DE" sz="1400" dirty="0"/>
              <a:t>Sehen Sie </a:t>
            </a:r>
            <a:r>
              <a:rPr lang="de-DE" sz="1400" b="1" dirty="0">
                <a:solidFill>
                  <a:srgbClr val="E46C0A"/>
                </a:solidFill>
              </a:rPr>
              <a:t>Verkrustungen (Borkenbildung)</a:t>
            </a:r>
            <a:r>
              <a:rPr lang="de-DE" sz="1400" dirty="0"/>
              <a:t>?</a:t>
            </a:r>
          </a:p>
          <a:p>
            <a:pPr marL="0" indent="0">
              <a:lnSpc>
                <a:spcPct val="150000"/>
              </a:lnSpc>
              <a:buNone/>
            </a:pPr>
            <a:r>
              <a:rPr lang="de-DE" sz="1400" dirty="0"/>
              <a:t>Sind krankhafte Beläge auf der Zunge zu erkennen?</a:t>
            </a:r>
          </a:p>
          <a:p>
            <a:pPr marL="0" indent="0">
              <a:lnSpc>
                <a:spcPct val="150000"/>
              </a:lnSpc>
              <a:buNone/>
            </a:pPr>
            <a:r>
              <a:rPr lang="de-DE" sz="1400" dirty="0" err="1"/>
              <a:t>Aphthen</a:t>
            </a:r>
            <a:r>
              <a:rPr lang="de-DE" sz="1400" dirty="0"/>
              <a:t>?</a:t>
            </a:r>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chemeClr val="accent6">
                    <a:lumMod val="75000"/>
                  </a:schemeClr>
                </a:solidFill>
              </a:rPr>
              <a:t>A	</a:t>
            </a:r>
            <a:r>
              <a:rPr lang="de-DE" sz="1400" b="1" dirty="0">
                <a:solidFill>
                  <a:schemeClr val="accent6">
                    <a:lumMod val="75000"/>
                  </a:schemeClr>
                </a:solidFill>
              </a:rPr>
              <a:t>Orale Reinigung</a:t>
            </a:r>
          </a:p>
        </p:txBody>
      </p:sp>
      <p:sp>
        <p:nvSpPr>
          <p:cNvPr id="5" name="Oval 4"/>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9" name="Foliennummernplatzhalter 8">
            <a:extLst>
              <a:ext uri="{FF2B5EF4-FFF2-40B4-BE49-F238E27FC236}">
                <a16:creationId xmlns:a16="http://schemas.microsoft.com/office/drawing/2014/main" id="{31B109A8-01CF-D44F-83D1-7EEF80BA488C}"/>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18</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8E1339BA-A8EB-7140-A143-8A2FD46EF0EC}"/>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B210EDBA-1707-8D4D-ADD2-0100519D4417}"/>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825705C1-E952-D342-B0B4-1618355F57B7}"/>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4A591B53-4BFC-3E4A-8A96-AAC8CEC0A08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B39FF285-D16B-304E-BFDE-DC33AA29A64D}"/>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6B0C2CD3-CAC5-D64C-935E-A9D36593E5B6}"/>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46DA3A97-94C7-514B-BAB3-8CB0AA99552B}"/>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B94856A0-6F09-B44A-A471-A965CF4C41C4}"/>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3855E5AA-B7AD-C344-8D26-AC8BD28C8D42}"/>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76307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err="1"/>
              <a:t>Anamnesis</a:t>
            </a:r>
            <a:r>
              <a:rPr lang="de-DE" sz="1600" b="1" dirty="0"/>
              <a:t> – </a:t>
            </a:r>
            <a:r>
              <a:rPr lang="de-DE" sz="1600" b="1" dirty="0" err="1"/>
              <a:t>tongue</a:t>
            </a:r>
            <a:endParaRPr lang="de-DE" sz="1600" dirty="0"/>
          </a:p>
        </p:txBody>
      </p:sp>
      <p:sp>
        <p:nvSpPr>
          <p:cNvPr id="3" name="Inhaltsplatzhalter 2"/>
          <p:cNvSpPr>
            <a:spLocks noGrp="1"/>
          </p:cNvSpPr>
          <p:nvPr>
            <p:ph idx="1"/>
          </p:nvPr>
        </p:nvSpPr>
        <p:spPr>
          <a:xfrm>
            <a:off x="792164" y="1022056"/>
            <a:ext cx="7667625" cy="3283244"/>
          </a:xfrm>
        </p:spPr>
        <p:txBody>
          <a:bodyPr>
            <a:noAutofit/>
          </a:bodyPr>
          <a:lstStyle/>
          <a:p>
            <a:pPr marL="0" indent="0">
              <a:lnSpc>
                <a:spcPct val="150000"/>
              </a:lnSpc>
              <a:buNone/>
            </a:pPr>
            <a:r>
              <a:rPr lang="de-DE" sz="1400" dirty="0"/>
              <a:t>Do </a:t>
            </a:r>
            <a:r>
              <a:rPr lang="de-DE" sz="1400" dirty="0" err="1"/>
              <a:t>you</a:t>
            </a:r>
            <a:r>
              <a:rPr lang="de-DE" sz="1400" dirty="0"/>
              <a:t> find</a:t>
            </a:r>
            <a:r>
              <a:rPr lang="de-DE" sz="1400" b="1" dirty="0">
                <a:solidFill>
                  <a:srgbClr val="E46C0A"/>
                </a:solidFill>
              </a:rPr>
              <a:t> </a:t>
            </a:r>
            <a:r>
              <a:rPr lang="de-DE" sz="1400" b="1" dirty="0" err="1">
                <a:solidFill>
                  <a:srgbClr val="E46C0A"/>
                </a:solidFill>
              </a:rPr>
              <a:t>incrustations</a:t>
            </a:r>
            <a:r>
              <a:rPr lang="de-DE" sz="1400" dirty="0"/>
              <a:t>?</a:t>
            </a:r>
          </a:p>
          <a:p>
            <a:pPr marL="0" indent="0">
              <a:lnSpc>
                <a:spcPct val="150000"/>
              </a:lnSpc>
              <a:buNone/>
            </a:pPr>
            <a:r>
              <a:rPr lang="de-DE" sz="1400" dirty="0"/>
              <a:t>Do </a:t>
            </a:r>
            <a:r>
              <a:rPr lang="de-DE" sz="1400" dirty="0" err="1"/>
              <a:t>you</a:t>
            </a:r>
            <a:r>
              <a:rPr lang="de-DE" sz="1400" dirty="0"/>
              <a:t> </a:t>
            </a:r>
            <a:r>
              <a:rPr lang="de-DE" sz="1400" dirty="0" err="1"/>
              <a:t>see</a:t>
            </a:r>
            <a:r>
              <a:rPr lang="de-DE" sz="1400" dirty="0"/>
              <a:t> </a:t>
            </a:r>
            <a:r>
              <a:rPr lang="de-DE" sz="1400" dirty="0" err="1"/>
              <a:t>any</a:t>
            </a:r>
            <a:r>
              <a:rPr lang="de-DE" sz="1400" dirty="0"/>
              <a:t> </a:t>
            </a:r>
            <a:r>
              <a:rPr lang="de-DE" sz="1400" dirty="0" err="1"/>
              <a:t>coverings</a:t>
            </a:r>
            <a:r>
              <a:rPr lang="de-DE" sz="1400" dirty="0"/>
              <a:t> on </a:t>
            </a:r>
            <a:r>
              <a:rPr lang="de-DE" sz="1400" dirty="0" err="1"/>
              <a:t>the</a:t>
            </a:r>
            <a:r>
              <a:rPr lang="de-DE" sz="1400" dirty="0"/>
              <a:t> </a:t>
            </a:r>
            <a:r>
              <a:rPr lang="de-DE" sz="1400" dirty="0" err="1"/>
              <a:t>tongue</a:t>
            </a:r>
            <a:r>
              <a:rPr lang="de-DE" sz="1400" dirty="0"/>
              <a:t>? </a:t>
            </a:r>
          </a:p>
          <a:p>
            <a:pPr marL="0" indent="0">
              <a:lnSpc>
                <a:spcPct val="150000"/>
              </a:lnSpc>
              <a:buNone/>
            </a:pPr>
            <a:r>
              <a:rPr lang="de-DE" sz="1400" dirty="0"/>
              <a:t>Are </a:t>
            </a:r>
            <a:r>
              <a:rPr lang="de-DE" sz="1400" dirty="0" err="1"/>
              <a:t>there</a:t>
            </a:r>
            <a:r>
              <a:rPr lang="de-DE" sz="1400" dirty="0"/>
              <a:t> </a:t>
            </a:r>
            <a:r>
              <a:rPr lang="de-DE" sz="1400" dirty="0" err="1"/>
              <a:t>any</a:t>
            </a:r>
            <a:r>
              <a:rPr lang="de-DE" sz="1400" dirty="0"/>
              <a:t> oral </a:t>
            </a:r>
            <a:r>
              <a:rPr lang="de-DE" sz="1400" dirty="0" err="1"/>
              <a:t>aphthae</a:t>
            </a:r>
            <a:r>
              <a:rPr lang="de-DE" sz="1400" dirty="0"/>
              <a:t>? </a:t>
            </a:r>
          </a:p>
          <a:p>
            <a:pPr marL="400050" lvl="1" indent="0">
              <a:lnSpc>
                <a:spcPct val="150000"/>
              </a:lnSpc>
              <a:buNone/>
            </a:pPr>
            <a:endParaRPr lang="de-DE" sz="1200" dirty="0"/>
          </a:p>
          <a:p>
            <a:pPr marL="400050" lvl="1" indent="0">
              <a:lnSpc>
                <a:spcPct val="150000"/>
              </a:lnSpc>
              <a:buNone/>
            </a:pPr>
            <a:endParaRPr lang="de-DE" sz="1200" dirty="0"/>
          </a:p>
        </p:txBody>
      </p:sp>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chemeClr val="accent6">
                    <a:lumMod val="75000"/>
                  </a:schemeClr>
                </a:solidFill>
              </a:rPr>
              <a:t>A	</a:t>
            </a:r>
            <a:r>
              <a:rPr lang="de-DE" sz="1400" b="1" dirty="0">
                <a:solidFill>
                  <a:schemeClr val="accent6">
                    <a:lumMod val="75000"/>
                  </a:schemeClr>
                </a:solidFill>
              </a:rPr>
              <a:t>Oral </a:t>
            </a:r>
            <a:r>
              <a:rPr lang="de-DE" sz="1400" b="1" dirty="0" err="1">
                <a:solidFill>
                  <a:schemeClr val="accent6">
                    <a:lumMod val="75000"/>
                  </a:schemeClr>
                </a:solidFill>
              </a:rPr>
              <a:t>cleansing</a:t>
            </a:r>
            <a:endParaRPr lang="de-DE" sz="1400" b="1" dirty="0">
              <a:solidFill>
                <a:schemeClr val="accent6">
                  <a:lumMod val="75000"/>
                </a:schemeClr>
              </a:solidFill>
            </a:endParaRPr>
          </a:p>
        </p:txBody>
      </p:sp>
      <p:sp>
        <p:nvSpPr>
          <p:cNvPr id="5" name="Oval 4"/>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9" name="Foliennummernplatzhalter 8">
            <a:extLst>
              <a:ext uri="{FF2B5EF4-FFF2-40B4-BE49-F238E27FC236}">
                <a16:creationId xmlns:a16="http://schemas.microsoft.com/office/drawing/2014/main" id="{BE0F8C05-3C9B-3342-886A-BD57E0B16E48}"/>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19</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BE68655A-D8DE-F64B-AC0A-7894116F8E76}"/>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E47818D6-3C7E-C84E-8EFB-6F4D84B8EB5E}"/>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BD313DE4-2CF5-F841-B980-56326D9E88BE}"/>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55A52EA0-49E0-C647-9E89-BC0C87D0C70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F7BFAC3E-8C47-C74F-A713-8D866DCA7B3E}"/>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5D6806B0-1C89-074C-ADEB-A40C7C071F35}"/>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290DAB77-AEB0-E64D-877A-6DFA1E7C7B2D}"/>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A520E62D-2D02-8449-A0AE-035BC7A18ADF}"/>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ABE8E874-06F0-BA4A-8FEF-A6CF8354C1E0}"/>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8853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3">
            <a:extLst>
              <a:ext uri="{FF2B5EF4-FFF2-40B4-BE49-F238E27FC236}">
                <a16:creationId xmlns:a16="http://schemas.microsoft.com/office/drawing/2014/main" id="{B0B5C68E-1381-C44F-8DE7-AF88980673ED}"/>
              </a:ext>
            </a:extLst>
          </p:cNvPr>
          <p:cNvPicPr>
            <a:picLocks noChangeAspect="1"/>
          </p:cNvPicPr>
          <p:nvPr/>
        </p:nvPicPr>
        <p:blipFill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12" name="Oval 11"/>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13" name="Oval 12"/>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a:t>
            </a:fld>
            <a:endParaRPr lang="de-DE"/>
          </a:p>
        </p:txBody>
      </p:sp>
      <p:sp>
        <p:nvSpPr>
          <p:cNvPr id="37" name="Titel 1">
            <a:extLst>
              <a:ext uri="{FF2B5EF4-FFF2-40B4-BE49-F238E27FC236}">
                <a16:creationId xmlns:a16="http://schemas.microsoft.com/office/drawing/2014/main" id="{61561C42-9D85-4C48-9206-5401101A272D}"/>
              </a:ext>
            </a:extLst>
          </p:cNvPr>
          <p:cNvSpPr>
            <a:spLocks noGrp="1"/>
          </p:cNvSpPr>
          <p:nvPr>
            <p:ph type="title"/>
          </p:nvPr>
        </p:nvSpPr>
        <p:spPr>
          <a:xfrm>
            <a:off x="3467099" y="891779"/>
            <a:ext cx="4865689" cy="857250"/>
          </a:xfrm>
        </p:spPr>
        <p:txBody>
          <a:bodyPr>
            <a:normAutofit/>
          </a:bodyPr>
          <a:lstStyle/>
          <a:p>
            <a:pPr marL="457200" indent="-457200" algn="l"/>
            <a:r>
              <a:rPr lang="de-DE" sz="1800" b="1" dirty="0"/>
              <a:t>Einführung					</a:t>
            </a:r>
            <a:r>
              <a:rPr lang="de-DE" sz="1800" b="1" dirty="0" err="1"/>
              <a:t>Introduction</a:t>
            </a:r>
            <a:endParaRPr lang="de-DE" sz="1800" dirty="0"/>
          </a:p>
        </p:txBody>
      </p:sp>
      <p:sp>
        <p:nvSpPr>
          <p:cNvPr id="38" name="Inhaltsplatzhalter 2">
            <a:extLst>
              <a:ext uri="{FF2B5EF4-FFF2-40B4-BE49-F238E27FC236}">
                <a16:creationId xmlns:a16="http://schemas.microsoft.com/office/drawing/2014/main" id="{9330F508-BD9C-4746-B436-C4B90302B2F3}"/>
              </a:ext>
            </a:extLst>
          </p:cNvPr>
          <p:cNvSpPr txBox="1">
            <a:spLocks/>
          </p:cNvSpPr>
          <p:nvPr/>
        </p:nvSpPr>
        <p:spPr>
          <a:xfrm>
            <a:off x="3469592" y="1487263"/>
            <a:ext cx="1464576" cy="21081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ts val="2160"/>
              </a:lnSpc>
            </a:pPr>
            <a:r>
              <a:rPr lang="de-DE" sz="1350" dirty="0">
                <a:solidFill>
                  <a:schemeClr val="tx1"/>
                </a:solidFill>
              </a:rPr>
              <a:t>Agenda</a:t>
            </a:r>
          </a:p>
          <a:p>
            <a:pPr algn="l">
              <a:lnSpc>
                <a:spcPts val="2160"/>
              </a:lnSpc>
            </a:pPr>
            <a:r>
              <a:rPr lang="de-DE" sz="1350" dirty="0">
                <a:solidFill>
                  <a:schemeClr val="tx1"/>
                </a:solidFill>
              </a:rPr>
              <a:t>Bedeutung</a:t>
            </a:r>
          </a:p>
          <a:p>
            <a:pPr algn="l">
              <a:lnSpc>
                <a:spcPts val="2160"/>
              </a:lnSpc>
            </a:pPr>
            <a:r>
              <a:rPr lang="de-DE" sz="1350" dirty="0">
                <a:solidFill>
                  <a:schemeClr val="tx1"/>
                </a:solidFill>
              </a:rPr>
              <a:t>Instrumente</a:t>
            </a:r>
          </a:p>
          <a:p>
            <a:pPr algn="l">
              <a:lnSpc>
                <a:spcPts val="2160"/>
              </a:lnSpc>
            </a:pPr>
            <a:r>
              <a:rPr lang="de-DE" sz="1350" dirty="0">
                <a:solidFill>
                  <a:schemeClr val="tx1"/>
                </a:solidFill>
              </a:rPr>
              <a:t>Zielsetzung</a:t>
            </a:r>
          </a:p>
          <a:p>
            <a:pPr algn="l">
              <a:lnSpc>
                <a:spcPts val="2160"/>
              </a:lnSpc>
            </a:pPr>
            <a:endParaRPr lang="de-DE" sz="1350" dirty="0">
              <a:solidFill>
                <a:schemeClr val="tx1"/>
              </a:solidFill>
            </a:endParaRPr>
          </a:p>
        </p:txBody>
      </p:sp>
      <p:sp>
        <p:nvSpPr>
          <p:cNvPr id="39" name="Inhaltsplatzhalter 2">
            <a:extLst>
              <a:ext uri="{FF2B5EF4-FFF2-40B4-BE49-F238E27FC236}">
                <a16:creationId xmlns:a16="http://schemas.microsoft.com/office/drawing/2014/main" id="{471AA339-798D-544F-B58A-60C411374747}"/>
              </a:ext>
            </a:extLst>
          </p:cNvPr>
          <p:cNvSpPr txBox="1">
            <a:spLocks/>
          </p:cNvSpPr>
          <p:nvPr/>
        </p:nvSpPr>
        <p:spPr>
          <a:xfrm>
            <a:off x="6428691" y="1487263"/>
            <a:ext cx="1572309" cy="21081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lnSpc>
                <a:spcPts val="2160"/>
              </a:lnSpc>
            </a:pPr>
            <a:r>
              <a:rPr lang="de-DE" sz="1350" dirty="0">
                <a:solidFill>
                  <a:schemeClr val="tx1"/>
                </a:solidFill>
              </a:rPr>
              <a:t>Agenda</a:t>
            </a:r>
          </a:p>
          <a:p>
            <a:pPr algn="r">
              <a:lnSpc>
                <a:spcPts val="2160"/>
              </a:lnSpc>
            </a:pPr>
            <a:r>
              <a:rPr lang="de-DE" sz="1350" dirty="0" err="1">
                <a:solidFill>
                  <a:schemeClr val="tx1"/>
                </a:solidFill>
              </a:rPr>
              <a:t>Importance</a:t>
            </a:r>
            <a:endParaRPr lang="de-DE" sz="1350" dirty="0">
              <a:solidFill>
                <a:schemeClr val="tx1"/>
              </a:solidFill>
            </a:endParaRPr>
          </a:p>
          <a:p>
            <a:pPr algn="r">
              <a:lnSpc>
                <a:spcPts val="2160"/>
              </a:lnSpc>
            </a:pPr>
            <a:r>
              <a:rPr lang="de-DE" sz="1350" dirty="0">
                <a:solidFill>
                  <a:schemeClr val="tx1"/>
                </a:solidFill>
              </a:rPr>
              <a:t>Instruments</a:t>
            </a:r>
          </a:p>
          <a:p>
            <a:pPr algn="r">
              <a:lnSpc>
                <a:spcPts val="2160"/>
              </a:lnSpc>
            </a:pPr>
            <a:r>
              <a:rPr lang="de-DE" sz="1350" dirty="0" err="1">
                <a:solidFill>
                  <a:schemeClr val="tx1"/>
                </a:solidFill>
              </a:rPr>
              <a:t>Objective</a:t>
            </a:r>
            <a:endParaRPr lang="de-DE" sz="1350" dirty="0">
              <a:solidFill>
                <a:schemeClr val="tx1"/>
              </a:solidFill>
            </a:endParaRPr>
          </a:p>
        </p:txBody>
      </p:sp>
      <p:sp>
        <p:nvSpPr>
          <p:cNvPr id="20" name="object 47">
            <a:extLst>
              <a:ext uri="{FF2B5EF4-FFF2-40B4-BE49-F238E27FC236}">
                <a16:creationId xmlns:a16="http://schemas.microsoft.com/office/drawing/2014/main" id="{19A03132-758F-834F-BE52-F36FF3E63852}"/>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21" name="object 48">
            <a:extLst>
              <a:ext uri="{FF2B5EF4-FFF2-40B4-BE49-F238E27FC236}">
                <a16:creationId xmlns:a16="http://schemas.microsoft.com/office/drawing/2014/main" id="{F5F3ACB2-5E3C-7F43-ADAB-12E566B7239E}"/>
              </a:ext>
            </a:extLst>
          </p:cNvPr>
          <p:cNvPicPr/>
          <p:nvPr/>
        </p:nvPicPr>
        <p:blipFill>
          <a:blip r:embed="rId4"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22" name="object 51">
            <a:extLst>
              <a:ext uri="{FF2B5EF4-FFF2-40B4-BE49-F238E27FC236}">
                <a16:creationId xmlns:a16="http://schemas.microsoft.com/office/drawing/2014/main" id="{6CE103C6-BA0B-9647-A371-A4382D3EB4B9}"/>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23" name="object 5">
            <a:extLst>
              <a:ext uri="{FF2B5EF4-FFF2-40B4-BE49-F238E27FC236}">
                <a16:creationId xmlns:a16="http://schemas.microsoft.com/office/drawing/2014/main" id="{76E2A84A-3F42-A946-A1DA-47467EF18BA6}"/>
              </a:ext>
            </a:extLst>
          </p:cNvPr>
          <p:cNvSpPr txBox="1">
            <a:spLocks/>
          </p:cNvSpPr>
          <p:nvPr/>
        </p:nvSpPr>
        <p:spPr>
          <a:xfrm>
            <a:off x="1106224" y="251416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27" name="Grafik 26">
            <a:extLst>
              <a:ext uri="{FF2B5EF4-FFF2-40B4-BE49-F238E27FC236}">
                <a16:creationId xmlns:a16="http://schemas.microsoft.com/office/drawing/2014/main" id="{3426F911-B4FC-8545-8891-200A0C50A9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28" name="object 45">
            <a:extLst>
              <a:ext uri="{FF2B5EF4-FFF2-40B4-BE49-F238E27FC236}">
                <a16:creationId xmlns:a16="http://schemas.microsoft.com/office/drawing/2014/main" id="{A101F8D8-6A8E-BB4A-B24D-234135EB2BBD}"/>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29" name="object 46">
            <a:extLst>
              <a:ext uri="{FF2B5EF4-FFF2-40B4-BE49-F238E27FC236}">
                <a16:creationId xmlns:a16="http://schemas.microsoft.com/office/drawing/2014/main" id="{10427B64-D881-9C43-BE56-5E3068180DDD}"/>
              </a:ext>
            </a:extLst>
          </p:cNvPr>
          <p:cNvPicPr/>
          <p:nvPr/>
        </p:nvPicPr>
        <p:blipFill>
          <a:blip r:embed="rId6"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30" name="object 51">
            <a:extLst>
              <a:ext uri="{FF2B5EF4-FFF2-40B4-BE49-F238E27FC236}">
                <a16:creationId xmlns:a16="http://schemas.microsoft.com/office/drawing/2014/main" id="{82642329-FADE-6E4B-8775-EDDC9E9DFFC9}"/>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31" name="object 5">
            <a:extLst>
              <a:ext uri="{FF2B5EF4-FFF2-40B4-BE49-F238E27FC236}">
                <a16:creationId xmlns:a16="http://schemas.microsoft.com/office/drawing/2014/main" id="{71EB3F63-7CFF-E448-B3CD-C8923200AADA}"/>
              </a:ext>
            </a:extLst>
          </p:cNvPr>
          <p:cNvSpPr txBox="1">
            <a:spLocks/>
          </p:cNvSpPr>
          <p:nvPr/>
        </p:nvSpPr>
        <p:spPr>
          <a:xfrm>
            <a:off x="1106224" y="2089852"/>
            <a:ext cx="1719282"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Liquid plus</a:t>
            </a:r>
          </a:p>
        </p:txBody>
      </p:sp>
      <p:pic>
        <p:nvPicPr>
          <p:cNvPr id="32" name="Grafik 31">
            <a:extLst>
              <a:ext uri="{FF2B5EF4-FFF2-40B4-BE49-F238E27FC236}">
                <a16:creationId xmlns:a16="http://schemas.microsoft.com/office/drawing/2014/main" id="{B27FD08A-3898-D24A-8E09-CC9F553E17A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33" name="object 43">
            <a:extLst>
              <a:ext uri="{FF2B5EF4-FFF2-40B4-BE49-F238E27FC236}">
                <a16:creationId xmlns:a16="http://schemas.microsoft.com/office/drawing/2014/main" id="{5AF9564D-73BB-274B-9C4C-D42F246813E4}"/>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34" name="object 44">
            <a:extLst>
              <a:ext uri="{FF2B5EF4-FFF2-40B4-BE49-F238E27FC236}">
                <a16:creationId xmlns:a16="http://schemas.microsoft.com/office/drawing/2014/main" id="{01D9BFB2-9FED-084C-B11D-CBF63264462A}"/>
              </a:ext>
            </a:extLst>
          </p:cNvPr>
          <p:cNvPicPr/>
          <p:nvPr/>
        </p:nvPicPr>
        <p:blipFill>
          <a:blip r:embed="rId8"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35" name="object 51">
            <a:extLst>
              <a:ext uri="{FF2B5EF4-FFF2-40B4-BE49-F238E27FC236}">
                <a16:creationId xmlns:a16="http://schemas.microsoft.com/office/drawing/2014/main" id="{7E81E591-C98E-2B47-A712-1ED30BCF39F0}"/>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0" name="object 5">
            <a:extLst>
              <a:ext uri="{FF2B5EF4-FFF2-40B4-BE49-F238E27FC236}">
                <a16:creationId xmlns:a16="http://schemas.microsoft.com/office/drawing/2014/main" id="{8A9F29F2-3F95-CF44-A35C-B757DC008498}"/>
              </a:ext>
            </a:extLst>
          </p:cNvPr>
          <p:cNvSpPr txBox="1">
            <a:spLocks/>
          </p:cNvSpPr>
          <p:nvPr/>
        </p:nvSpPr>
        <p:spPr>
          <a:xfrm>
            <a:off x="1106224" y="165707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41" name="Grafik 40">
            <a:extLst>
              <a:ext uri="{FF2B5EF4-FFF2-40B4-BE49-F238E27FC236}">
                <a16:creationId xmlns:a16="http://schemas.microsoft.com/office/drawing/2014/main" id="{39408F21-28A5-9E45-A8E3-DEE6F666DC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sp>
        <p:nvSpPr>
          <p:cNvPr id="42" name="object 10">
            <a:extLst>
              <a:ext uri="{FF2B5EF4-FFF2-40B4-BE49-F238E27FC236}">
                <a16:creationId xmlns:a16="http://schemas.microsoft.com/office/drawing/2014/main" id="{349E9FA0-E8FE-BC45-B4C4-818E2D728F11}"/>
              </a:ext>
            </a:extLst>
          </p:cNvPr>
          <p:cNvSpPr/>
          <p:nvPr/>
        </p:nvSpPr>
        <p:spPr>
          <a:xfrm>
            <a:off x="133042" y="579183"/>
            <a:ext cx="251679" cy="251679"/>
          </a:xfrm>
          <a:custGeom>
            <a:avLst/>
            <a:gdLst/>
            <a:ahLst/>
            <a:cxnLst/>
            <a:rect l="l" t="t" r="r" b="b"/>
            <a:pathLst>
              <a:path w="709930" h="709930">
                <a:moveTo>
                  <a:pt x="180576" y="709648"/>
                </a:moveTo>
                <a:lnTo>
                  <a:pt x="662339" y="709648"/>
                </a:lnTo>
                <a:lnTo>
                  <a:pt x="680713" y="705916"/>
                </a:lnTo>
                <a:lnTo>
                  <a:pt x="695761" y="695754"/>
                </a:lnTo>
                <a:lnTo>
                  <a:pt x="705928" y="680712"/>
                </a:lnTo>
                <a:lnTo>
                  <a:pt x="709663" y="662340"/>
                </a:lnTo>
                <a:lnTo>
                  <a:pt x="709663" y="47308"/>
                </a:lnTo>
                <a:lnTo>
                  <a:pt x="705928" y="28940"/>
                </a:lnTo>
                <a:lnTo>
                  <a:pt x="695761" y="13897"/>
                </a:lnTo>
                <a:lnTo>
                  <a:pt x="680713" y="3733"/>
                </a:lnTo>
                <a:lnTo>
                  <a:pt x="662339" y="0"/>
                </a:lnTo>
                <a:lnTo>
                  <a:pt x="621633" y="0"/>
                </a:lnTo>
                <a:lnTo>
                  <a:pt x="621633" y="566822"/>
                </a:lnTo>
                <a:lnTo>
                  <a:pt x="310093" y="566822"/>
                </a:lnTo>
                <a:lnTo>
                  <a:pt x="310093" y="0"/>
                </a:lnTo>
                <a:lnTo>
                  <a:pt x="218357" y="0"/>
                </a:lnTo>
                <a:lnTo>
                  <a:pt x="218357" y="435335"/>
                </a:lnTo>
                <a:lnTo>
                  <a:pt x="216789" y="491991"/>
                </a:lnTo>
                <a:lnTo>
                  <a:pt x="212143" y="547834"/>
                </a:lnTo>
                <a:lnTo>
                  <a:pt x="204502" y="602781"/>
                </a:lnTo>
                <a:lnTo>
                  <a:pt x="193952" y="656747"/>
                </a:lnTo>
                <a:lnTo>
                  <a:pt x="180576" y="709648"/>
                </a:lnTo>
                <a:close/>
              </a:path>
              <a:path w="709930" h="709930">
                <a:moveTo>
                  <a:pt x="392794" y="386284"/>
                </a:moveTo>
                <a:lnTo>
                  <a:pt x="392794" y="497823"/>
                </a:lnTo>
                <a:lnTo>
                  <a:pt x="621633" y="497823"/>
                </a:lnTo>
                <a:lnTo>
                  <a:pt x="621633" y="0"/>
                </a:lnTo>
                <a:lnTo>
                  <a:pt x="613766" y="0"/>
                </a:lnTo>
                <a:lnTo>
                  <a:pt x="613766" y="226421"/>
                </a:lnTo>
                <a:lnTo>
                  <a:pt x="598411" y="226421"/>
                </a:lnTo>
                <a:lnTo>
                  <a:pt x="598411" y="386284"/>
                </a:lnTo>
                <a:lnTo>
                  <a:pt x="392794" y="386284"/>
                </a:lnTo>
                <a:close/>
              </a:path>
              <a:path w="709930" h="709930">
                <a:moveTo>
                  <a:pt x="310093" y="0"/>
                </a:moveTo>
                <a:lnTo>
                  <a:pt x="310093" y="157104"/>
                </a:lnTo>
                <a:lnTo>
                  <a:pt x="613766" y="157104"/>
                </a:lnTo>
                <a:lnTo>
                  <a:pt x="613766" y="0"/>
                </a:lnTo>
                <a:lnTo>
                  <a:pt x="310093" y="0"/>
                </a:lnTo>
                <a:close/>
              </a:path>
              <a:path w="709930" h="709930">
                <a:moveTo>
                  <a:pt x="392794" y="226421"/>
                </a:moveTo>
                <a:lnTo>
                  <a:pt x="392794" y="317248"/>
                </a:lnTo>
                <a:lnTo>
                  <a:pt x="598411" y="317248"/>
                </a:lnTo>
                <a:lnTo>
                  <a:pt x="598411" y="226421"/>
                </a:lnTo>
                <a:lnTo>
                  <a:pt x="392794" y="226421"/>
                </a:lnTo>
                <a:close/>
              </a:path>
              <a:path w="709930" h="709930">
                <a:moveTo>
                  <a:pt x="119823" y="0"/>
                </a:moveTo>
                <a:lnTo>
                  <a:pt x="139833" y="44517"/>
                </a:lnTo>
                <a:lnTo>
                  <a:pt x="157725" y="90143"/>
                </a:lnTo>
                <a:lnTo>
                  <a:pt x="173435" y="136814"/>
                </a:lnTo>
                <a:lnTo>
                  <a:pt x="186899" y="184469"/>
                </a:lnTo>
                <a:lnTo>
                  <a:pt x="198057" y="233047"/>
                </a:lnTo>
                <a:lnTo>
                  <a:pt x="206844" y="282484"/>
                </a:lnTo>
                <a:lnTo>
                  <a:pt x="213198" y="332719"/>
                </a:lnTo>
                <a:lnTo>
                  <a:pt x="217057" y="383690"/>
                </a:lnTo>
                <a:lnTo>
                  <a:pt x="218357" y="435335"/>
                </a:lnTo>
                <a:lnTo>
                  <a:pt x="218357" y="0"/>
                </a:lnTo>
                <a:lnTo>
                  <a:pt x="119823" y="0"/>
                </a:lnTo>
                <a:close/>
              </a:path>
              <a:path w="709930" h="709930">
                <a:moveTo>
                  <a:pt x="0" y="47308"/>
                </a:moveTo>
                <a:lnTo>
                  <a:pt x="0" y="662340"/>
                </a:lnTo>
                <a:lnTo>
                  <a:pt x="3733" y="680712"/>
                </a:lnTo>
                <a:lnTo>
                  <a:pt x="13897" y="695754"/>
                </a:lnTo>
                <a:lnTo>
                  <a:pt x="28942" y="705916"/>
                </a:lnTo>
                <a:lnTo>
                  <a:pt x="47315" y="709648"/>
                </a:lnTo>
                <a:lnTo>
                  <a:pt x="104642" y="709648"/>
                </a:lnTo>
                <a:lnTo>
                  <a:pt x="117881" y="656729"/>
                </a:lnTo>
                <a:lnTo>
                  <a:pt x="128319" y="602761"/>
                </a:lnTo>
                <a:lnTo>
                  <a:pt x="135877" y="547821"/>
                </a:lnTo>
                <a:lnTo>
                  <a:pt x="140471" y="491986"/>
                </a:lnTo>
                <a:lnTo>
                  <a:pt x="142021" y="435335"/>
                </a:lnTo>
                <a:lnTo>
                  <a:pt x="140737" y="383745"/>
                </a:lnTo>
                <a:lnTo>
                  <a:pt x="136926" y="332823"/>
                </a:lnTo>
                <a:lnTo>
                  <a:pt x="130650" y="282627"/>
                </a:lnTo>
                <a:lnTo>
                  <a:pt x="121969" y="233217"/>
                </a:lnTo>
                <a:lnTo>
                  <a:pt x="110944" y="184655"/>
                </a:lnTo>
                <a:lnTo>
                  <a:pt x="97637" y="137000"/>
                </a:lnTo>
                <a:lnTo>
                  <a:pt x="82108" y="90312"/>
                </a:lnTo>
                <a:lnTo>
                  <a:pt x="64420" y="44650"/>
                </a:lnTo>
                <a:lnTo>
                  <a:pt x="44632" y="76"/>
                </a:lnTo>
                <a:lnTo>
                  <a:pt x="27200" y="4514"/>
                </a:lnTo>
                <a:lnTo>
                  <a:pt x="13019" y="14796"/>
                </a:lnTo>
                <a:lnTo>
                  <a:pt x="3487" y="29526"/>
                </a:lnTo>
                <a:lnTo>
                  <a:pt x="0" y="47308"/>
                </a:lnTo>
                <a:close/>
              </a:path>
            </a:pathLst>
          </a:custGeom>
          <a:solidFill>
            <a:srgbClr val="FFDD00"/>
          </a:solidFill>
        </p:spPr>
        <p:txBody>
          <a:bodyPr wrap="square" lIns="0" tIns="0" rIns="0" bIns="0" rtlCol="0"/>
          <a:lstStyle/>
          <a:p>
            <a:endParaRPr/>
          </a:p>
        </p:txBody>
      </p:sp>
      <p:pic>
        <p:nvPicPr>
          <p:cNvPr id="43" name="object 11">
            <a:extLst>
              <a:ext uri="{FF2B5EF4-FFF2-40B4-BE49-F238E27FC236}">
                <a16:creationId xmlns:a16="http://schemas.microsoft.com/office/drawing/2014/main" id="{8860200F-11B8-874F-8E94-FB6183DAF9AC}"/>
              </a:ext>
            </a:extLst>
          </p:cNvPr>
          <p:cNvPicPr/>
          <p:nvPr/>
        </p:nvPicPr>
        <p:blipFill>
          <a:blip r:embed="rId9"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pic>
        <p:nvPicPr>
          <p:cNvPr id="44" name="Grafik 43">
            <a:extLst>
              <a:ext uri="{FF2B5EF4-FFF2-40B4-BE49-F238E27FC236}">
                <a16:creationId xmlns:a16="http://schemas.microsoft.com/office/drawing/2014/main" id="{CF021D7B-A107-6145-B851-8B644AD0EA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2054" y="625912"/>
            <a:ext cx="991287" cy="158219"/>
          </a:xfrm>
          <a:prstGeom prst="rect">
            <a:avLst/>
          </a:prstGeom>
        </p:spPr>
      </p:pic>
      <p:sp>
        <p:nvSpPr>
          <p:cNvPr id="45" name="object 27">
            <a:extLst>
              <a:ext uri="{FF2B5EF4-FFF2-40B4-BE49-F238E27FC236}">
                <a16:creationId xmlns:a16="http://schemas.microsoft.com/office/drawing/2014/main" id="{8AF43963-0AD1-E041-A3C4-7967C9175871}"/>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46" name="object 28">
            <a:extLst>
              <a:ext uri="{FF2B5EF4-FFF2-40B4-BE49-F238E27FC236}">
                <a16:creationId xmlns:a16="http://schemas.microsoft.com/office/drawing/2014/main" id="{47E531BA-7A47-DF49-B487-DB6FB26095EC}"/>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1301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solidFill>
                  <a:srgbClr val="E46C0A"/>
                </a:solidFill>
              </a:rPr>
              <a:t>Wussten Sie schon ...</a:t>
            </a:r>
            <a:endParaRPr lang="de-DE" sz="1600" dirty="0">
              <a:solidFill>
                <a:srgbClr val="E46C0A"/>
              </a:solidFill>
            </a:endParaRPr>
          </a:p>
        </p:txBody>
      </p:sp>
      <p:sp>
        <p:nvSpPr>
          <p:cNvPr id="3" name="Inhaltsplatzhalter 2"/>
          <p:cNvSpPr>
            <a:spLocks noGrp="1"/>
          </p:cNvSpPr>
          <p:nvPr>
            <p:ph idx="1"/>
          </p:nvPr>
        </p:nvSpPr>
        <p:spPr>
          <a:xfrm>
            <a:off x="792163" y="1022056"/>
            <a:ext cx="7667626" cy="3283244"/>
          </a:xfrm>
        </p:spPr>
        <p:txBody>
          <a:bodyPr>
            <a:noAutofit/>
          </a:bodyPr>
          <a:lstStyle/>
          <a:p>
            <a:pPr marL="0" indent="0">
              <a:buNone/>
            </a:pPr>
            <a:r>
              <a:rPr lang="de-DE" sz="1200" b="1" dirty="0">
                <a:solidFill>
                  <a:srgbClr val="E46C0A"/>
                </a:solidFill>
              </a:rPr>
              <a:t>Beläge und Borken</a:t>
            </a:r>
            <a:r>
              <a:rPr lang="de-DE" sz="1200" dirty="0"/>
              <a:t> sind gelblich-bräunliche Schichten, oft vergesellschaftet mit </a:t>
            </a:r>
            <a:r>
              <a:rPr lang="de-DE" sz="1200" dirty="0" err="1"/>
              <a:t>Halitosis</a:t>
            </a:r>
            <a:r>
              <a:rPr lang="de-DE" sz="1200" dirty="0"/>
              <a:t> (Mundgeruch). </a:t>
            </a:r>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700" dirty="0"/>
          </a:p>
          <a:p>
            <a:pPr marL="3657600" lvl="8" indent="0">
              <a:buNone/>
            </a:pPr>
            <a:r>
              <a:rPr lang="de-DE" sz="1000" dirty="0"/>
              <a:t>Ursachen</a:t>
            </a:r>
          </a:p>
          <a:p>
            <a:pPr lvl="8"/>
            <a:r>
              <a:rPr lang="de-DE" sz="1000" dirty="0"/>
              <a:t>mangelhafte primäre Mundhygiene (fehlende mechanische Reinigung)</a:t>
            </a:r>
          </a:p>
          <a:p>
            <a:pPr lvl="8"/>
            <a:r>
              <a:rPr lang="de-DE" sz="1000" dirty="0"/>
              <a:t>Dehydrierung </a:t>
            </a:r>
          </a:p>
          <a:p>
            <a:pPr lvl="8"/>
            <a:r>
              <a:rPr lang="de-DE" sz="1000" dirty="0"/>
              <a:t>Mundatmung</a:t>
            </a:r>
          </a:p>
          <a:p>
            <a:pPr marL="400050" lvl="1" indent="0">
              <a:lnSpc>
                <a:spcPct val="150000"/>
              </a:lnSpc>
              <a:buNone/>
            </a:pPr>
            <a:endParaRPr lang="de-DE" sz="1200" dirty="0"/>
          </a:p>
          <a:p>
            <a:pPr marL="400050" lvl="1" indent="0">
              <a:lnSpc>
                <a:spcPct val="150000"/>
              </a:lnSpc>
              <a:buNone/>
            </a:pPr>
            <a:endParaRPr lang="de-DE" sz="1200" dirty="0"/>
          </a:p>
        </p:txBody>
      </p:sp>
      <p:pic>
        <p:nvPicPr>
          <p:cNvPr id="6" name="Bild 5"/>
          <p:cNvPicPr>
            <a:picLocks noChangeAspect="1"/>
          </p:cNvPicPr>
          <p:nvPr/>
        </p:nvPicPr>
        <p:blipFill>
          <a:blip r:embed="rId3"/>
          <a:stretch>
            <a:fillRect/>
          </a:stretch>
        </p:blipFill>
        <p:spPr>
          <a:xfrm>
            <a:off x="960437" y="1951263"/>
            <a:ext cx="3187700" cy="1619250"/>
          </a:xfrm>
          <a:prstGeom prst="rect">
            <a:avLst/>
          </a:prstGeom>
        </p:spPr>
      </p:pic>
      <p:sp>
        <p:nvSpPr>
          <p:cNvPr id="8" name="Textfeld 7"/>
          <p:cNvSpPr txBox="1"/>
          <p:nvPr/>
        </p:nvSpPr>
        <p:spPr>
          <a:xfrm>
            <a:off x="841830" y="4348119"/>
            <a:ext cx="4542089" cy="307777"/>
          </a:xfrm>
          <a:prstGeom prst="rect">
            <a:avLst/>
          </a:prstGeom>
          <a:noFill/>
        </p:spPr>
        <p:txBody>
          <a:bodyPr wrap="square" rtlCol="0">
            <a:spAutoFit/>
          </a:bodyPr>
          <a:lstStyle/>
          <a:p>
            <a:r>
              <a:rPr lang="de-DE" sz="1100" b="1" dirty="0">
                <a:solidFill>
                  <a:schemeClr val="accent6">
                    <a:lumMod val="75000"/>
                  </a:schemeClr>
                </a:solidFill>
              </a:rPr>
              <a:t>A	</a:t>
            </a:r>
            <a:r>
              <a:rPr lang="de-DE" sz="1400" b="1" dirty="0">
                <a:solidFill>
                  <a:schemeClr val="accent6">
                    <a:lumMod val="75000"/>
                  </a:schemeClr>
                </a:solidFill>
              </a:rPr>
              <a:t>Orale Reinigung</a:t>
            </a:r>
          </a:p>
        </p:txBody>
      </p:sp>
      <p:sp>
        <p:nvSpPr>
          <p:cNvPr id="7" name="Oval 6"/>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10" name="Foliennummernplatzhalter 9">
            <a:extLst>
              <a:ext uri="{FF2B5EF4-FFF2-40B4-BE49-F238E27FC236}">
                <a16:creationId xmlns:a16="http://schemas.microsoft.com/office/drawing/2014/main" id="{4091FEE7-0D64-1448-B2A1-1BB0DE22960A}"/>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20</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94185A17-D0C5-DB41-A7E5-FA30A49DDA2A}"/>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0F12CDC5-10DC-0E4D-A55A-13765B497BB1}"/>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5D5D86AD-E705-B349-AD09-D0C0FC1623D6}"/>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617C476B-65C2-A842-BA9A-D2DC94336F8D}"/>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03786299-DC2C-1A4C-BF3C-FAEF5294C678}"/>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BE114B72-007B-1E46-B8AF-3DF05533D482}"/>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0EC3F88E-17FB-E647-958B-1EBC109C0E06}"/>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9E76DBBC-3371-ED46-AEF2-E3D628CC89CE}"/>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9E59D08E-2BAA-A14E-8A8C-C71234F69525}"/>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67028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err="1">
                <a:solidFill>
                  <a:srgbClr val="E46C0A"/>
                </a:solidFill>
              </a:rPr>
              <a:t>Did</a:t>
            </a:r>
            <a:r>
              <a:rPr lang="de-DE" sz="1600" b="1" dirty="0">
                <a:solidFill>
                  <a:srgbClr val="E46C0A"/>
                </a:solidFill>
              </a:rPr>
              <a:t> </a:t>
            </a:r>
            <a:r>
              <a:rPr lang="de-DE" sz="1600" b="1" dirty="0" err="1">
                <a:solidFill>
                  <a:srgbClr val="E46C0A"/>
                </a:solidFill>
              </a:rPr>
              <a:t>you</a:t>
            </a:r>
            <a:r>
              <a:rPr lang="de-DE" sz="1600" b="1" dirty="0">
                <a:solidFill>
                  <a:srgbClr val="E46C0A"/>
                </a:solidFill>
              </a:rPr>
              <a:t> </a:t>
            </a:r>
            <a:r>
              <a:rPr lang="de-DE" sz="1600" b="1" dirty="0" err="1">
                <a:solidFill>
                  <a:srgbClr val="E46C0A"/>
                </a:solidFill>
              </a:rPr>
              <a:t>know</a:t>
            </a:r>
            <a:r>
              <a:rPr lang="de-DE" sz="1600" b="1" dirty="0">
                <a:solidFill>
                  <a:srgbClr val="E46C0A"/>
                </a:solidFill>
              </a:rPr>
              <a:t> ...</a:t>
            </a:r>
            <a:endParaRPr lang="de-DE" sz="1600" dirty="0">
              <a:solidFill>
                <a:srgbClr val="E46C0A"/>
              </a:solidFill>
            </a:endParaRPr>
          </a:p>
        </p:txBody>
      </p:sp>
      <p:sp>
        <p:nvSpPr>
          <p:cNvPr id="3" name="Inhaltsplatzhalter 2"/>
          <p:cNvSpPr>
            <a:spLocks noGrp="1"/>
          </p:cNvSpPr>
          <p:nvPr>
            <p:ph idx="1"/>
          </p:nvPr>
        </p:nvSpPr>
        <p:spPr>
          <a:xfrm>
            <a:off x="792163" y="1022056"/>
            <a:ext cx="7667626" cy="3283244"/>
          </a:xfrm>
        </p:spPr>
        <p:txBody>
          <a:bodyPr>
            <a:noAutofit/>
          </a:bodyPr>
          <a:lstStyle/>
          <a:p>
            <a:pPr marL="0" indent="0">
              <a:buNone/>
            </a:pPr>
            <a:r>
              <a:rPr lang="de-DE" sz="1200" b="1" dirty="0" err="1">
                <a:solidFill>
                  <a:srgbClr val="E46C0A"/>
                </a:solidFill>
              </a:rPr>
              <a:t>Coverings</a:t>
            </a:r>
            <a:r>
              <a:rPr lang="de-DE" sz="1200" b="1" dirty="0">
                <a:solidFill>
                  <a:srgbClr val="E46C0A"/>
                </a:solidFill>
              </a:rPr>
              <a:t> </a:t>
            </a:r>
            <a:r>
              <a:rPr lang="de-DE" sz="1200" b="1" dirty="0" err="1">
                <a:solidFill>
                  <a:srgbClr val="E46C0A"/>
                </a:solidFill>
              </a:rPr>
              <a:t>and</a:t>
            </a:r>
            <a:r>
              <a:rPr lang="de-DE" sz="1200" b="1" dirty="0">
                <a:solidFill>
                  <a:srgbClr val="E46C0A"/>
                </a:solidFill>
              </a:rPr>
              <a:t> </a:t>
            </a:r>
            <a:r>
              <a:rPr lang="de-DE" sz="1200" b="1" dirty="0" err="1">
                <a:solidFill>
                  <a:srgbClr val="E46C0A"/>
                </a:solidFill>
              </a:rPr>
              <a:t>incrustations</a:t>
            </a:r>
            <a:r>
              <a:rPr lang="de-DE" sz="1200" b="1" dirty="0">
                <a:solidFill>
                  <a:srgbClr val="E46C0A"/>
                </a:solidFill>
              </a:rPr>
              <a:t> </a:t>
            </a:r>
            <a:r>
              <a:rPr lang="de-DE" sz="1200" dirty="0" err="1"/>
              <a:t>are</a:t>
            </a:r>
            <a:r>
              <a:rPr lang="de-DE" sz="1200" dirty="0"/>
              <a:t> </a:t>
            </a:r>
            <a:r>
              <a:rPr lang="de-DE" sz="1200" dirty="0" err="1"/>
              <a:t>yellowish-brownisch</a:t>
            </a:r>
            <a:r>
              <a:rPr lang="de-DE" sz="1200" dirty="0"/>
              <a:t> </a:t>
            </a:r>
            <a:r>
              <a:rPr lang="de-DE" sz="1200" dirty="0" err="1"/>
              <a:t>layers</a:t>
            </a:r>
            <a:r>
              <a:rPr lang="de-DE" sz="1200" dirty="0"/>
              <a:t>, </a:t>
            </a:r>
            <a:r>
              <a:rPr lang="de-DE" sz="1200" dirty="0" err="1"/>
              <a:t>often</a:t>
            </a:r>
            <a:r>
              <a:rPr lang="de-DE" sz="1200" dirty="0"/>
              <a:t> in </a:t>
            </a:r>
            <a:r>
              <a:rPr lang="de-DE" sz="1200" dirty="0" err="1"/>
              <a:t>presence</a:t>
            </a:r>
            <a:r>
              <a:rPr lang="de-DE" sz="1200" dirty="0"/>
              <a:t> </a:t>
            </a:r>
            <a:r>
              <a:rPr lang="de-DE" sz="1200" dirty="0" err="1"/>
              <a:t>of</a:t>
            </a:r>
            <a:r>
              <a:rPr lang="de-DE" sz="1200" dirty="0"/>
              <a:t> </a:t>
            </a:r>
            <a:r>
              <a:rPr lang="de-DE" sz="1200" dirty="0" err="1"/>
              <a:t>halitosis</a:t>
            </a:r>
            <a:r>
              <a:rPr lang="de-DE" sz="1200" dirty="0"/>
              <a:t>. </a:t>
            </a:r>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700" dirty="0"/>
          </a:p>
          <a:p>
            <a:pPr marL="3657600" lvl="8" indent="0">
              <a:buNone/>
            </a:pPr>
            <a:r>
              <a:rPr lang="de-DE" sz="1000" dirty="0" err="1"/>
              <a:t>Causes</a:t>
            </a:r>
            <a:endParaRPr lang="de-DE" sz="1000" dirty="0"/>
          </a:p>
          <a:p>
            <a:pPr lvl="8"/>
            <a:r>
              <a:rPr lang="de-DE" sz="1000" dirty="0" err="1"/>
              <a:t>poor</a:t>
            </a:r>
            <a:r>
              <a:rPr lang="de-DE" sz="1000" dirty="0"/>
              <a:t> </a:t>
            </a:r>
            <a:r>
              <a:rPr lang="de-DE" sz="1000" dirty="0" err="1"/>
              <a:t>primary</a:t>
            </a:r>
            <a:r>
              <a:rPr lang="de-DE" sz="1000" dirty="0"/>
              <a:t> oral </a:t>
            </a:r>
            <a:r>
              <a:rPr lang="de-DE" sz="1000" dirty="0" err="1"/>
              <a:t>hygiene</a:t>
            </a:r>
            <a:r>
              <a:rPr lang="de-DE" sz="1000" dirty="0"/>
              <a:t> ( lack </a:t>
            </a:r>
            <a:r>
              <a:rPr lang="de-DE" sz="1000" dirty="0" err="1"/>
              <a:t>of</a:t>
            </a:r>
            <a:r>
              <a:rPr lang="de-DE" sz="1000" dirty="0"/>
              <a:t> </a:t>
            </a:r>
            <a:r>
              <a:rPr lang="de-DE" sz="1000" dirty="0" err="1"/>
              <a:t>mechanical</a:t>
            </a:r>
            <a:r>
              <a:rPr lang="de-DE" sz="1000" dirty="0"/>
              <a:t> oral </a:t>
            </a:r>
            <a:r>
              <a:rPr lang="de-DE" sz="1000" dirty="0" err="1"/>
              <a:t>cleaning</a:t>
            </a:r>
            <a:r>
              <a:rPr lang="de-DE" sz="1000" dirty="0"/>
              <a:t>))</a:t>
            </a:r>
          </a:p>
          <a:p>
            <a:pPr lvl="8"/>
            <a:r>
              <a:rPr lang="de-DE" sz="1000" dirty="0" err="1"/>
              <a:t>dehydration</a:t>
            </a:r>
            <a:r>
              <a:rPr lang="de-DE" sz="1000" dirty="0"/>
              <a:t> </a:t>
            </a:r>
          </a:p>
          <a:p>
            <a:pPr lvl="8"/>
            <a:r>
              <a:rPr lang="de-DE" sz="1000" dirty="0"/>
              <a:t>oral </a:t>
            </a:r>
            <a:r>
              <a:rPr lang="de-DE" sz="1000" dirty="0" err="1"/>
              <a:t>respiration</a:t>
            </a:r>
            <a:endParaRPr lang="de-DE" sz="1000" dirty="0"/>
          </a:p>
          <a:p>
            <a:pPr marL="400050" lvl="1" indent="0">
              <a:lnSpc>
                <a:spcPct val="150000"/>
              </a:lnSpc>
              <a:buNone/>
            </a:pPr>
            <a:endParaRPr lang="de-DE" sz="1200" dirty="0"/>
          </a:p>
          <a:p>
            <a:pPr marL="400050" lvl="1" indent="0">
              <a:lnSpc>
                <a:spcPct val="150000"/>
              </a:lnSpc>
              <a:buNone/>
            </a:pPr>
            <a:endParaRPr lang="de-DE" sz="1200" dirty="0"/>
          </a:p>
        </p:txBody>
      </p:sp>
      <p:pic>
        <p:nvPicPr>
          <p:cNvPr id="6" name="Bild 5"/>
          <p:cNvPicPr>
            <a:picLocks noChangeAspect="1"/>
          </p:cNvPicPr>
          <p:nvPr/>
        </p:nvPicPr>
        <p:blipFill>
          <a:blip r:embed="rId3"/>
          <a:stretch>
            <a:fillRect/>
          </a:stretch>
        </p:blipFill>
        <p:spPr>
          <a:xfrm>
            <a:off x="960437" y="1951263"/>
            <a:ext cx="3187700" cy="1619250"/>
          </a:xfrm>
          <a:prstGeom prst="rect">
            <a:avLst/>
          </a:prstGeom>
        </p:spPr>
      </p:pic>
      <p:sp>
        <p:nvSpPr>
          <p:cNvPr id="9" name="Textfeld 8"/>
          <p:cNvSpPr txBox="1"/>
          <p:nvPr/>
        </p:nvSpPr>
        <p:spPr>
          <a:xfrm>
            <a:off x="841830" y="4348119"/>
            <a:ext cx="4542089" cy="307777"/>
          </a:xfrm>
          <a:prstGeom prst="rect">
            <a:avLst/>
          </a:prstGeom>
          <a:noFill/>
        </p:spPr>
        <p:txBody>
          <a:bodyPr wrap="square" rtlCol="0">
            <a:spAutoFit/>
          </a:bodyPr>
          <a:lstStyle/>
          <a:p>
            <a:r>
              <a:rPr lang="de-DE" sz="1100" b="1" dirty="0">
                <a:solidFill>
                  <a:schemeClr val="accent6">
                    <a:lumMod val="75000"/>
                  </a:schemeClr>
                </a:solidFill>
              </a:rPr>
              <a:t>A	</a:t>
            </a:r>
            <a:r>
              <a:rPr lang="de-DE" sz="1400" b="1" dirty="0">
                <a:solidFill>
                  <a:schemeClr val="accent6">
                    <a:lumMod val="75000"/>
                  </a:schemeClr>
                </a:solidFill>
              </a:rPr>
              <a:t>Oral </a:t>
            </a:r>
            <a:r>
              <a:rPr lang="de-DE" sz="1400" b="1" dirty="0" err="1">
                <a:solidFill>
                  <a:schemeClr val="accent6">
                    <a:lumMod val="75000"/>
                  </a:schemeClr>
                </a:solidFill>
              </a:rPr>
              <a:t>cleansing</a:t>
            </a:r>
            <a:endParaRPr lang="de-DE" sz="1400" b="1" dirty="0">
              <a:solidFill>
                <a:schemeClr val="accent6">
                  <a:lumMod val="75000"/>
                </a:schemeClr>
              </a:solidFill>
            </a:endParaRPr>
          </a:p>
        </p:txBody>
      </p:sp>
      <p:sp>
        <p:nvSpPr>
          <p:cNvPr id="10" name="Oval 9"/>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8" name="Foliennummernplatzhalter 7">
            <a:extLst>
              <a:ext uri="{FF2B5EF4-FFF2-40B4-BE49-F238E27FC236}">
                <a16:creationId xmlns:a16="http://schemas.microsoft.com/office/drawing/2014/main" id="{70D8D78F-8917-6F40-824D-D1FC8620CA53}"/>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21</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45E50CAF-E7C4-A847-8A9F-07448B919C7E}"/>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70F43948-0E0D-EE44-BDB4-BC2958FB834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D69ED978-0676-2C4B-8258-D47D8736A82C}"/>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17250846-4FB2-EE44-A24B-093906E22093}"/>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6E2DF35D-01B2-784C-8957-8A6D1BE61A71}"/>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D3F3028D-C6AE-2B43-B867-157FD99BADAA}"/>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6FF46DE7-8466-4746-A6E3-4A8537E57F04}"/>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22D7BBFB-A144-A741-83C8-391FCB45A175}"/>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0669DDC3-DFB2-B54C-9C26-BFACCBFDCD7F}"/>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57018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Anamnese – Mundschleimhäute</a:t>
            </a:r>
            <a:endParaRPr lang="de-DE" sz="1600" dirty="0"/>
          </a:p>
        </p:txBody>
      </p:sp>
      <p:sp>
        <p:nvSpPr>
          <p:cNvPr id="3" name="Inhaltsplatzhalter 2"/>
          <p:cNvSpPr>
            <a:spLocks noGrp="1"/>
          </p:cNvSpPr>
          <p:nvPr>
            <p:ph idx="1"/>
          </p:nvPr>
        </p:nvSpPr>
        <p:spPr>
          <a:xfrm>
            <a:off x="792164" y="1022056"/>
            <a:ext cx="7667625" cy="3283244"/>
          </a:xfrm>
        </p:spPr>
        <p:txBody>
          <a:bodyPr>
            <a:noAutofit/>
          </a:bodyPr>
          <a:lstStyle/>
          <a:p>
            <a:pPr marL="0" indent="0">
              <a:lnSpc>
                <a:spcPct val="150000"/>
              </a:lnSpc>
              <a:buNone/>
            </a:pPr>
            <a:r>
              <a:rPr lang="de-DE" sz="1400" b="1" dirty="0" err="1">
                <a:solidFill>
                  <a:srgbClr val="E46C0A"/>
                </a:solidFill>
              </a:rPr>
              <a:t>Candidose</a:t>
            </a:r>
            <a:r>
              <a:rPr lang="de-DE" sz="1400" dirty="0"/>
              <a:t>?</a:t>
            </a:r>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chemeClr val="accent6">
                    <a:lumMod val="75000"/>
                  </a:schemeClr>
                </a:solidFill>
              </a:rPr>
              <a:t>A	</a:t>
            </a:r>
            <a:r>
              <a:rPr lang="de-DE" sz="1400" b="1" dirty="0">
                <a:solidFill>
                  <a:schemeClr val="accent6">
                    <a:lumMod val="75000"/>
                  </a:schemeClr>
                </a:solidFill>
              </a:rPr>
              <a:t>Orale Reinigung</a:t>
            </a:r>
          </a:p>
        </p:txBody>
      </p:sp>
      <p:sp>
        <p:nvSpPr>
          <p:cNvPr id="5" name="Oval 4"/>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9" name="Foliennummernplatzhalter 8">
            <a:extLst>
              <a:ext uri="{FF2B5EF4-FFF2-40B4-BE49-F238E27FC236}">
                <a16:creationId xmlns:a16="http://schemas.microsoft.com/office/drawing/2014/main" id="{6670ADB0-E113-AC44-9EC6-6B844A67DBE1}"/>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22</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1DCC58EC-74E9-5A47-AAD8-596C487E2EDB}"/>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B49F2480-D62C-5B4C-A142-72A69D7726DD}"/>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F140710D-07B6-164F-868D-E68B2F15DE05}"/>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1B1722EE-55B1-014D-B4EC-4369552FD555}"/>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F9FD1E85-9E73-514A-B0B8-8126B96416AC}"/>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7880C632-BA16-674F-845C-494DCCC22E49}"/>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BFEA50CB-AA67-D640-9830-11ABFB67E971}"/>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BDFA9BF3-88A5-C546-AD15-6A2F20FF95E9}"/>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39DC57D3-6EB2-324C-8F30-105C67C203F3}"/>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36150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err="1"/>
              <a:t>Anamnesis</a:t>
            </a:r>
            <a:r>
              <a:rPr lang="de-DE" sz="1600" b="1" dirty="0"/>
              <a:t> – oral </a:t>
            </a:r>
            <a:r>
              <a:rPr lang="de-DE" sz="1600" b="1" dirty="0" err="1"/>
              <a:t>mucosa</a:t>
            </a:r>
            <a:endParaRPr lang="de-DE" sz="1600" dirty="0"/>
          </a:p>
        </p:txBody>
      </p:sp>
      <p:sp>
        <p:nvSpPr>
          <p:cNvPr id="3" name="Inhaltsplatzhalter 2"/>
          <p:cNvSpPr>
            <a:spLocks noGrp="1"/>
          </p:cNvSpPr>
          <p:nvPr>
            <p:ph idx="1"/>
          </p:nvPr>
        </p:nvSpPr>
        <p:spPr>
          <a:xfrm>
            <a:off x="792164" y="1022056"/>
            <a:ext cx="7667625" cy="3283244"/>
          </a:xfrm>
        </p:spPr>
        <p:txBody>
          <a:bodyPr>
            <a:noAutofit/>
          </a:bodyPr>
          <a:lstStyle/>
          <a:p>
            <a:pPr marL="0" indent="0">
              <a:lnSpc>
                <a:spcPct val="150000"/>
              </a:lnSpc>
              <a:buNone/>
            </a:pPr>
            <a:r>
              <a:rPr lang="de-DE" sz="1400" b="1" dirty="0" err="1">
                <a:solidFill>
                  <a:srgbClr val="E46C0A"/>
                </a:solidFill>
              </a:rPr>
              <a:t>Candidosis</a:t>
            </a:r>
            <a:r>
              <a:rPr lang="de-DE" sz="1400" dirty="0"/>
              <a:t>?</a:t>
            </a:r>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5" name="Textfeld 4"/>
          <p:cNvSpPr txBox="1"/>
          <p:nvPr/>
        </p:nvSpPr>
        <p:spPr>
          <a:xfrm>
            <a:off x="841830" y="4348119"/>
            <a:ext cx="4542089" cy="307777"/>
          </a:xfrm>
          <a:prstGeom prst="rect">
            <a:avLst/>
          </a:prstGeom>
          <a:noFill/>
        </p:spPr>
        <p:txBody>
          <a:bodyPr wrap="square" rtlCol="0">
            <a:spAutoFit/>
          </a:bodyPr>
          <a:lstStyle/>
          <a:p>
            <a:r>
              <a:rPr lang="de-DE" sz="1100" b="1" dirty="0">
                <a:solidFill>
                  <a:schemeClr val="accent6">
                    <a:lumMod val="75000"/>
                  </a:schemeClr>
                </a:solidFill>
              </a:rPr>
              <a:t>A	</a:t>
            </a:r>
            <a:r>
              <a:rPr lang="de-DE" sz="1400" b="1" dirty="0">
                <a:solidFill>
                  <a:schemeClr val="accent6">
                    <a:lumMod val="75000"/>
                  </a:schemeClr>
                </a:solidFill>
              </a:rPr>
              <a:t>Oral </a:t>
            </a:r>
            <a:r>
              <a:rPr lang="de-DE" sz="1400" b="1" dirty="0" err="1">
                <a:solidFill>
                  <a:schemeClr val="accent6">
                    <a:lumMod val="75000"/>
                  </a:schemeClr>
                </a:solidFill>
              </a:rPr>
              <a:t>cleansing</a:t>
            </a:r>
            <a:endParaRPr lang="de-DE" sz="1400" b="1" dirty="0">
              <a:solidFill>
                <a:schemeClr val="accent6">
                  <a:lumMod val="75000"/>
                </a:schemeClr>
              </a:solidFill>
            </a:endParaRPr>
          </a:p>
        </p:txBody>
      </p:sp>
      <p:sp>
        <p:nvSpPr>
          <p:cNvPr id="7" name="Oval 6"/>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9" name="Foliennummernplatzhalter 8">
            <a:extLst>
              <a:ext uri="{FF2B5EF4-FFF2-40B4-BE49-F238E27FC236}">
                <a16:creationId xmlns:a16="http://schemas.microsoft.com/office/drawing/2014/main" id="{523DAF7C-9CD6-964A-ABF8-789FE8BFF8B4}"/>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23</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71D3F50C-660D-8649-B5C3-A50A9F1C0597}"/>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617013DA-3FE5-8546-9DCB-46F9D733C8EB}"/>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370FDA20-6A93-674D-8C05-95E9760D7F1F}"/>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DB24D513-B2C2-A44F-8012-6D335FC86A3D}"/>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1E900F55-7582-2144-9227-AD4A7DE59C8A}"/>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76DDD777-C367-3B46-9E8F-908DD6B0B49A}"/>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2835BE23-F2CB-A842-B78D-E2B5C553F989}"/>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4FA9C5C9-D8B4-CF42-AE77-7937F7306692}"/>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7D4BAC42-3CE0-A749-9F62-DA37398D2881}"/>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23038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solidFill>
                  <a:srgbClr val="E46C0A"/>
                </a:solidFill>
              </a:rPr>
              <a:t>Wussten Sie schon ...</a:t>
            </a:r>
            <a:endParaRPr lang="de-DE" sz="1600" dirty="0">
              <a:solidFill>
                <a:srgbClr val="E46C0A"/>
              </a:solidFill>
            </a:endParaRPr>
          </a:p>
        </p:txBody>
      </p:sp>
      <p:sp>
        <p:nvSpPr>
          <p:cNvPr id="3" name="Inhaltsplatzhalter 2"/>
          <p:cNvSpPr>
            <a:spLocks noGrp="1"/>
          </p:cNvSpPr>
          <p:nvPr>
            <p:ph idx="1"/>
          </p:nvPr>
        </p:nvSpPr>
        <p:spPr>
          <a:xfrm>
            <a:off x="792164" y="1022056"/>
            <a:ext cx="7667625" cy="3283244"/>
          </a:xfrm>
        </p:spPr>
        <p:txBody>
          <a:bodyPr>
            <a:noAutofit/>
          </a:bodyPr>
          <a:lstStyle/>
          <a:p>
            <a:pPr marL="0" indent="0">
              <a:buNone/>
            </a:pPr>
            <a:r>
              <a:rPr lang="de-DE" sz="1200" b="1" dirty="0" err="1">
                <a:solidFill>
                  <a:srgbClr val="E46C0A"/>
                </a:solidFill>
              </a:rPr>
              <a:t>Candidose</a:t>
            </a:r>
            <a:r>
              <a:rPr lang="de-DE" sz="1200" dirty="0"/>
              <a:t> bezeichnet Erkrankungen, die durch Pilze der Gattung  Candida, meist Candida albicans hervorgerufen werden. Wenn nur Schleimhäute betroffen sind wird auch von Soor gesprochen. Leitsymptom ist </a:t>
            </a:r>
            <a:r>
              <a:rPr lang="de-DE" sz="1200" b="1" dirty="0"/>
              <a:t>ein weißer, bis gelblicher, kleinfleckiger, z.T. ineinanderfließender Belag der Schleimhäute</a:t>
            </a:r>
            <a:r>
              <a:rPr lang="de-DE" sz="1200" dirty="0"/>
              <a:t> im Mund- und Rachenraum. Unter dem </a:t>
            </a:r>
            <a:r>
              <a:rPr lang="de-DE" sz="1200" b="1" dirty="0"/>
              <a:t>abwischbaren Belag </a:t>
            </a:r>
            <a:r>
              <a:rPr lang="de-DE" sz="1200" dirty="0"/>
              <a:t>(z.B. mit einem Zungenspatel)  ist die Mundschleimhaut gerötet. Neben den Leitsymptomen treten </a:t>
            </a:r>
            <a:r>
              <a:rPr lang="de-DE" sz="1200" b="1" dirty="0"/>
              <a:t>Mundgeruch, Lymphknotenschwellung und Aufweichungen des Gewebes mit Blutungen</a:t>
            </a:r>
            <a:r>
              <a:rPr lang="de-DE" sz="1200" dirty="0"/>
              <a:t> als weitere Symptome auf. </a:t>
            </a:r>
          </a:p>
          <a:p>
            <a:pPr marL="0" indent="0">
              <a:buNone/>
            </a:pPr>
            <a:endParaRPr lang="de-DE" sz="700" dirty="0"/>
          </a:p>
          <a:p>
            <a:pPr marL="3657600" lvl="8" indent="0">
              <a:buNone/>
            </a:pPr>
            <a:r>
              <a:rPr lang="de-DE" sz="1000" dirty="0"/>
              <a:t>Ursachen für Soor</a:t>
            </a:r>
          </a:p>
          <a:p>
            <a:pPr lvl="8"/>
            <a:r>
              <a:rPr lang="de-DE" sz="1000" dirty="0" err="1"/>
              <a:t>Candidose</a:t>
            </a:r>
            <a:endParaRPr lang="de-DE" sz="1000" dirty="0"/>
          </a:p>
          <a:p>
            <a:pPr lvl="8"/>
            <a:r>
              <a:rPr lang="de-DE" sz="1000" dirty="0" err="1"/>
              <a:t>Tracheostoma</a:t>
            </a:r>
            <a:endParaRPr lang="de-DE" sz="1000" dirty="0"/>
          </a:p>
          <a:p>
            <a:pPr lvl="8"/>
            <a:r>
              <a:rPr lang="de-DE" sz="1000" dirty="0"/>
              <a:t>Immunsuppression</a:t>
            </a:r>
          </a:p>
          <a:p>
            <a:pPr lvl="8"/>
            <a:r>
              <a:rPr lang="de-DE" sz="1000" dirty="0"/>
              <a:t>Mangelnde Mund- </a:t>
            </a:r>
            <a:br>
              <a:rPr lang="de-DE" sz="1000" dirty="0"/>
            </a:br>
            <a:r>
              <a:rPr lang="de-DE" sz="1000" dirty="0"/>
              <a:t>und Zahnpflege</a:t>
            </a:r>
          </a:p>
          <a:p>
            <a:pPr marL="0" indent="0">
              <a:buNone/>
            </a:pPr>
            <a:endParaRPr lang="de-DE" sz="700" dirty="0"/>
          </a:p>
          <a:p>
            <a:pPr marL="400050" lvl="1" indent="0">
              <a:lnSpc>
                <a:spcPct val="150000"/>
              </a:lnSpc>
              <a:buNone/>
            </a:pPr>
            <a:endParaRPr lang="de-DE" sz="1200" dirty="0"/>
          </a:p>
          <a:p>
            <a:pPr marL="400050" lvl="1" indent="0">
              <a:lnSpc>
                <a:spcPct val="150000"/>
              </a:lnSpc>
              <a:buNone/>
            </a:pPr>
            <a:endParaRPr lang="de-DE" sz="1200" dirty="0"/>
          </a:p>
        </p:txBody>
      </p:sp>
      <p:pic>
        <p:nvPicPr>
          <p:cNvPr id="5" name="Grafik 4" descr="Oral_thrush_Aphthae_Candida_albicans__PHIL_1217_lor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451" y="2807150"/>
            <a:ext cx="2620027" cy="1350000"/>
          </a:xfrm>
          <a:prstGeom prst="rect">
            <a:avLst/>
          </a:prstGeom>
        </p:spPr>
      </p:pic>
      <p:pic>
        <p:nvPicPr>
          <p:cNvPr id="6" name="Bild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5601" y="3310755"/>
            <a:ext cx="1854620" cy="1134000"/>
          </a:xfrm>
          <a:prstGeom prst="rect">
            <a:avLst/>
          </a:prstGeom>
        </p:spPr>
      </p:pic>
      <p:sp>
        <p:nvSpPr>
          <p:cNvPr id="9" name="Textfeld 8"/>
          <p:cNvSpPr txBox="1"/>
          <p:nvPr/>
        </p:nvSpPr>
        <p:spPr>
          <a:xfrm>
            <a:off x="841830" y="4348119"/>
            <a:ext cx="4542089" cy="307777"/>
          </a:xfrm>
          <a:prstGeom prst="rect">
            <a:avLst/>
          </a:prstGeom>
          <a:noFill/>
        </p:spPr>
        <p:txBody>
          <a:bodyPr wrap="square" rtlCol="0">
            <a:spAutoFit/>
          </a:bodyPr>
          <a:lstStyle/>
          <a:p>
            <a:r>
              <a:rPr lang="de-DE" sz="1100" b="1" dirty="0">
                <a:solidFill>
                  <a:schemeClr val="accent6">
                    <a:lumMod val="75000"/>
                  </a:schemeClr>
                </a:solidFill>
              </a:rPr>
              <a:t>A	</a:t>
            </a:r>
            <a:r>
              <a:rPr lang="de-DE" sz="1400" b="1" dirty="0">
                <a:solidFill>
                  <a:schemeClr val="accent6">
                    <a:lumMod val="75000"/>
                  </a:schemeClr>
                </a:solidFill>
              </a:rPr>
              <a:t>Orale Reinigung</a:t>
            </a:r>
          </a:p>
        </p:txBody>
      </p:sp>
      <p:sp>
        <p:nvSpPr>
          <p:cNvPr id="7" name="Oval 6"/>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11" name="Foliennummernplatzhalter 10">
            <a:extLst>
              <a:ext uri="{FF2B5EF4-FFF2-40B4-BE49-F238E27FC236}">
                <a16:creationId xmlns:a16="http://schemas.microsoft.com/office/drawing/2014/main" id="{07902B3A-E926-9D47-AAF2-D365BAA88494}"/>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24</a:t>
            </a:fld>
            <a:endParaRPr lang="de-DE"/>
          </a:p>
        </p:txBody>
      </p:sp>
      <p:sp>
        <p:nvSpPr>
          <p:cNvPr id="21" name="Interaktive Schaltfläche: Anpassen 20">
            <a:hlinkClick r:id="rId5" action="ppaction://hlinksldjump" highlightClick="1"/>
            <a:extLst>
              <a:ext uri="{FF2B5EF4-FFF2-40B4-BE49-F238E27FC236}">
                <a16:creationId xmlns:a16="http://schemas.microsoft.com/office/drawing/2014/main" id="{C7789836-2F71-B24B-8507-730C3884E378}"/>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2" name="Interaktive Schaltfläche: Anpassen 21">
            <a:hlinkClick r:id="rId6" action="ppaction://hlinksldjump" highlightClick="1"/>
            <a:extLst>
              <a:ext uri="{FF2B5EF4-FFF2-40B4-BE49-F238E27FC236}">
                <a16:creationId xmlns:a16="http://schemas.microsoft.com/office/drawing/2014/main" id="{969D6175-753A-CF47-95B2-13838315C576}"/>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3" name="Interaktive Schaltfläche: Anpassen 22">
            <a:hlinkClick r:id="rId7" action="ppaction://hlinksldjump" highlightClick="1"/>
            <a:extLst>
              <a:ext uri="{FF2B5EF4-FFF2-40B4-BE49-F238E27FC236}">
                <a16:creationId xmlns:a16="http://schemas.microsoft.com/office/drawing/2014/main" id="{0B796F16-78E3-6B46-872F-0160A326A3B4}"/>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4" name="Interaktive Schaltfläche: Anpassen 23">
            <a:hlinkClick r:id="rId8" action="ppaction://hlinksldjump" highlightClick="1"/>
            <a:extLst>
              <a:ext uri="{FF2B5EF4-FFF2-40B4-BE49-F238E27FC236}">
                <a16:creationId xmlns:a16="http://schemas.microsoft.com/office/drawing/2014/main" id="{31018FDF-621B-FB46-B0CE-81F9C22C0DDC}"/>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5" name="Interaktive Schaltfläche: Anpassen 24">
            <a:hlinkClick r:id="rId9" action="ppaction://hlinksldjump" highlightClick="1"/>
            <a:extLst>
              <a:ext uri="{FF2B5EF4-FFF2-40B4-BE49-F238E27FC236}">
                <a16:creationId xmlns:a16="http://schemas.microsoft.com/office/drawing/2014/main" id="{733938AE-A0E9-4845-AB60-7273268C456D}"/>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6" name="Interaktive Schaltfläche: Anpassen 25">
            <a:hlinkClick r:id="rId10" action="ppaction://hlinksldjump" highlightClick="1"/>
            <a:extLst>
              <a:ext uri="{FF2B5EF4-FFF2-40B4-BE49-F238E27FC236}">
                <a16:creationId xmlns:a16="http://schemas.microsoft.com/office/drawing/2014/main" id="{8D667995-4757-424F-B115-EEBDE5AE85D0}"/>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9" name="Interaktive Schaltfläche: Zurückkehren 28">
            <a:hlinkClick r:id="" action="ppaction://hlinkshowjump?jump=lastslideviewed" highlightClick="1"/>
            <a:extLst>
              <a:ext uri="{FF2B5EF4-FFF2-40B4-BE49-F238E27FC236}">
                <a16:creationId xmlns:a16="http://schemas.microsoft.com/office/drawing/2014/main" id="{A7ED5F98-86E9-2346-A39A-F8219772B2DC}"/>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Interaktive Schaltfläche: Anpassen 19">
            <a:hlinkClick r:id="rId11" action="ppaction://hlinksldjump" highlightClick="1"/>
            <a:extLst>
              <a:ext uri="{FF2B5EF4-FFF2-40B4-BE49-F238E27FC236}">
                <a16:creationId xmlns:a16="http://schemas.microsoft.com/office/drawing/2014/main" id="{3DD58203-138E-C24F-B259-997B63E1AB67}"/>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7" name="Interaktive Schaltfläche: Erste Folie 26">
            <a:hlinkClick r:id="rId12" action="ppaction://hlinksldjump" highlightClick="1"/>
            <a:extLst>
              <a:ext uri="{FF2B5EF4-FFF2-40B4-BE49-F238E27FC236}">
                <a16:creationId xmlns:a16="http://schemas.microsoft.com/office/drawing/2014/main" id="{5A5A84C7-4286-AF4E-AD8F-99F879F5C670}"/>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17298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92164" y="1022056"/>
            <a:ext cx="7667625" cy="3283244"/>
          </a:xfrm>
        </p:spPr>
        <p:txBody>
          <a:bodyPr>
            <a:noAutofit/>
          </a:bodyPr>
          <a:lstStyle/>
          <a:p>
            <a:pPr marL="0" indent="0">
              <a:buNone/>
            </a:pPr>
            <a:r>
              <a:rPr lang="en-US" sz="1200" b="1" dirty="0" err="1">
                <a:solidFill>
                  <a:srgbClr val="E46C0A"/>
                </a:solidFill>
              </a:rPr>
              <a:t>Candidosis</a:t>
            </a:r>
            <a:r>
              <a:rPr lang="en-US" sz="1200" dirty="0"/>
              <a:t> describes a disease which is caused by the fungus of genus candida, mostly </a:t>
            </a:r>
            <a:r>
              <a:rPr lang="en-US" sz="1200" i="1" dirty="0"/>
              <a:t>Candida </a:t>
            </a:r>
            <a:r>
              <a:rPr lang="en-US" sz="1200" i="1" dirty="0" err="1"/>
              <a:t>albicans</a:t>
            </a:r>
            <a:r>
              <a:rPr lang="en-US" sz="1200" dirty="0"/>
              <a:t>. If mucosa is affected by these fungi it is also called ‘thrush’. Leading symptoms are </a:t>
            </a:r>
            <a:r>
              <a:rPr lang="en-US" sz="1200" b="1" dirty="0"/>
              <a:t>whitish-yellowish, spotted, often merged layers of oral and pharynx mucosa</a:t>
            </a:r>
            <a:r>
              <a:rPr lang="en-US" sz="1200" dirty="0"/>
              <a:t>. The oral mucosa beneath this removable layer is reddened. Besides the leading symptoms, patients suffer from </a:t>
            </a:r>
            <a:r>
              <a:rPr lang="en-US" sz="1200" dirty="0" err="1"/>
              <a:t>hallitosis</a:t>
            </a:r>
            <a:r>
              <a:rPr lang="en-US" sz="1200" dirty="0"/>
              <a:t>, lymphoma and maceration of the oral tissue with hemorrhage.  </a:t>
            </a:r>
          </a:p>
          <a:p>
            <a:pPr marL="0" indent="0">
              <a:buNone/>
            </a:pPr>
            <a:endParaRPr lang="en-US" sz="1200" dirty="0"/>
          </a:p>
          <a:p>
            <a:pPr marL="0" indent="0">
              <a:buNone/>
            </a:pPr>
            <a:endParaRPr lang="en-US" sz="700" dirty="0"/>
          </a:p>
          <a:p>
            <a:pPr marL="0" indent="0">
              <a:buNone/>
            </a:pPr>
            <a:endParaRPr lang="en-US" sz="700" dirty="0"/>
          </a:p>
          <a:p>
            <a:pPr marL="3657600" lvl="8" indent="0">
              <a:buNone/>
            </a:pPr>
            <a:r>
              <a:rPr lang="en-US" sz="1000" dirty="0"/>
              <a:t>Causes for thrush</a:t>
            </a:r>
          </a:p>
          <a:p>
            <a:pPr lvl="8"/>
            <a:r>
              <a:rPr lang="en-US" sz="1000" dirty="0" err="1"/>
              <a:t>candidois</a:t>
            </a:r>
            <a:endParaRPr lang="en-US" sz="1000" dirty="0"/>
          </a:p>
          <a:p>
            <a:pPr lvl="8"/>
            <a:r>
              <a:rPr lang="en-US" sz="1000" dirty="0" err="1"/>
              <a:t>tracheostoma</a:t>
            </a:r>
            <a:endParaRPr lang="en-US" sz="1000" dirty="0"/>
          </a:p>
          <a:p>
            <a:pPr lvl="8"/>
            <a:r>
              <a:rPr lang="en-US" sz="1000" dirty="0"/>
              <a:t>immunosuppression</a:t>
            </a:r>
          </a:p>
          <a:p>
            <a:pPr lvl="8"/>
            <a:r>
              <a:rPr lang="en-US" sz="1000" dirty="0"/>
              <a:t>insufficient oral care</a:t>
            </a:r>
          </a:p>
          <a:p>
            <a:pPr marL="0" indent="0">
              <a:buNone/>
            </a:pPr>
            <a:endParaRPr lang="en-US" sz="700" dirty="0"/>
          </a:p>
          <a:p>
            <a:pPr marL="400050" lvl="1" indent="0">
              <a:lnSpc>
                <a:spcPct val="150000"/>
              </a:lnSpc>
              <a:buNone/>
            </a:pPr>
            <a:endParaRPr lang="en-US" sz="1200" dirty="0"/>
          </a:p>
          <a:p>
            <a:pPr marL="400050" lvl="1" indent="0">
              <a:lnSpc>
                <a:spcPct val="150000"/>
              </a:lnSpc>
              <a:buNone/>
            </a:pPr>
            <a:endParaRPr lang="en-US" sz="1200" dirty="0"/>
          </a:p>
        </p:txBody>
      </p:sp>
      <p:pic>
        <p:nvPicPr>
          <p:cNvPr id="5" name="Grafik 4" descr="Oral_thrush_Aphthae_Candida_albicans__PHIL_1217_lor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451" y="2807150"/>
            <a:ext cx="2620027" cy="1350000"/>
          </a:xfrm>
          <a:prstGeom prst="rect">
            <a:avLst/>
          </a:prstGeom>
        </p:spPr>
      </p:pic>
      <p:pic>
        <p:nvPicPr>
          <p:cNvPr id="6" name="Bild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5601" y="3310755"/>
            <a:ext cx="1854620" cy="1134000"/>
          </a:xfrm>
          <a:prstGeom prst="rect">
            <a:avLst/>
          </a:prstGeom>
        </p:spPr>
      </p:pic>
      <p:sp>
        <p:nvSpPr>
          <p:cNvPr id="8" name="Titel 1"/>
          <p:cNvSpPr>
            <a:spLocks noGrp="1"/>
          </p:cNvSpPr>
          <p:nvPr>
            <p:ph type="title"/>
          </p:nvPr>
        </p:nvSpPr>
        <p:spPr>
          <a:xfrm>
            <a:off x="792163" y="205979"/>
            <a:ext cx="7667626" cy="857250"/>
          </a:xfrm>
        </p:spPr>
        <p:txBody>
          <a:bodyPr>
            <a:normAutofit/>
          </a:bodyPr>
          <a:lstStyle/>
          <a:p>
            <a:pPr marL="457200" indent="-457200" algn="l"/>
            <a:r>
              <a:rPr lang="de-DE" sz="1600" b="1" dirty="0" err="1">
                <a:solidFill>
                  <a:srgbClr val="E46C0A"/>
                </a:solidFill>
              </a:rPr>
              <a:t>Did</a:t>
            </a:r>
            <a:r>
              <a:rPr lang="de-DE" sz="1600" b="1" dirty="0">
                <a:solidFill>
                  <a:srgbClr val="E46C0A"/>
                </a:solidFill>
              </a:rPr>
              <a:t> </a:t>
            </a:r>
            <a:r>
              <a:rPr lang="de-DE" sz="1600" b="1" dirty="0" err="1">
                <a:solidFill>
                  <a:srgbClr val="E46C0A"/>
                </a:solidFill>
              </a:rPr>
              <a:t>you</a:t>
            </a:r>
            <a:r>
              <a:rPr lang="de-DE" sz="1600" b="1" dirty="0">
                <a:solidFill>
                  <a:srgbClr val="E46C0A"/>
                </a:solidFill>
              </a:rPr>
              <a:t> </a:t>
            </a:r>
            <a:r>
              <a:rPr lang="de-DE" sz="1600" b="1" dirty="0" err="1">
                <a:solidFill>
                  <a:srgbClr val="E46C0A"/>
                </a:solidFill>
              </a:rPr>
              <a:t>know</a:t>
            </a:r>
            <a:r>
              <a:rPr lang="de-DE" sz="1600" b="1" dirty="0">
                <a:solidFill>
                  <a:srgbClr val="E46C0A"/>
                </a:solidFill>
              </a:rPr>
              <a:t> ...</a:t>
            </a:r>
            <a:endParaRPr lang="de-DE" sz="1600" dirty="0">
              <a:solidFill>
                <a:srgbClr val="E46C0A"/>
              </a:solidFill>
            </a:endParaRPr>
          </a:p>
        </p:txBody>
      </p:sp>
      <p:sp>
        <p:nvSpPr>
          <p:cNvPr id="10" name="Textfeld 9"/>
          <p:cNvSpPr txBox="1"/>
          <p:nvPr/>
        </p:nvSpPr>
        <p:spPr>
          <a:xfrm>
            <a:off x="841830" y="4348119"/>
            <a:ext cx="4542089" cy="307777"/>
          </a:xfrm>
          <a:prstGeom prst="rect">
            <a:avLst/>
          </a:prstGeom>
          <a:noFill/>
        </p:spPr>
        <p:txBody>
          <a:bodyPr wrap="square" rtlCol="0">
            <a:spAutoFit/>
          </a:bodyPr>
          <a:lstStyle/>
          <a:p>
            <a:r>
              <a:rPr lang="de-DE" sz="1100" b="1" dirty="0">
                <a:solidFill>
                  <a:schemeClr val="accent6">
                    <a:lumMod val="75000"/>
                  </a:schemeClr>
                </a:solidFill>
              </a:rPr>
              <a:t>A	</a:t>
            </a:r>
            <a:r>
              <a:rPr lang="de-DE" sz="1400" b="1" dirty="0">
                <a:solidFill>
                  <a:schemeClr val="accent6">
                    <a:lumMod val="75000"/>
                  </a:schemeClr>
                </a:solidFill>
              </a:rPr>
              <a:t>Oral </a:t>
            </a:r>
            <a:r>
              <a:rPr lang="de-DE" sz="1400" b="1" dirty="0" err="1">
                <a:solidFill>
                  <a:schemeClr val="accent6">
                    <a:lumMod val="75000"/>
                  </a:schemeClr>
                </a:solidFill>
              </a:rPr>
              <a:t>cleansing</a:t>
            </a:r>
            <a:endParaRPr lang="de-DE" sz="1400" b="1" dirty="0">
              <a:solidFill>
                <a:schemeClr val="accent6">
                  <a:lumMod val="75000"/>
                </a:schemeClr>
              </a:solidFill>
            </a:endParaRPr>
          </a:p>
        </p:txBody>
      </p:sp>
      <p:sp>
        <p:nvSpPr>
          <p:cNvPr id="11" name="Oval 10"/>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9" name="Foliennummernplatzhalter 8">
            <a:extLst>
              <a:ext uri="{FF2B5EF4-FFF2-40B4-BE49-F238E27FC236}">
                <a16:creationId xmlns:a16="http://schemas.microsoft.com/office/drawing/2014/main" id="{C7673921-0771-EB40-93A5-F1BE682A5C5F}"/>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25</a:t>
            </a:fld>
            <a:endParaRPr lang="de-DE"/>
          </a:p>
        </p:txBody>
      </p:sp>
      <p:sp>
        <p:nvSpPr>
          <p:cNvPr id="21" name="Interaktive Schaltfläche: Anpassen 20">
            <a:hlinkClick r:id="rId5" action="ppaction://hlinksldjump" highlightClick="1"/>
            <a:extLst>
              <a:ext uri="{FF2B5EF4-FFF2-40B4-BE49-F238E27FC236}">
                <a16:creationId xmlns:a16="http://schemas.microsoft.com/office/drawing/2014/main" id="{D0FC6CDB-536E-D84F-B484-A4BA6519258B}"/>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2" name="Interaktive Schaltfläche: Anpassen 21">
            <a:hlinkClick r:id="rId6" action="ppaction://hlinksldjump" highlightClick="1"/>
            <a:extLst>
              <a:ext uri="{FF2B5EF4-FFF2-40B4-BE49-F238E27FC236}">
                <a16:creationId xmlns:a16="http://schemas.microsoft.com/office/drawing/2014/main" id="{C1BD4BC1-C063-7F48-A215-4D87BA21143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3" name="Interaktive Schaltfläche: Anpassen 22">
            <a:hlinkClick r:id="rId7" action="ppaction://hlinksldjump" highlightClick="1"/>
            <a:extLst>
              <a:ext uri="{FF2B5EF4-FFF2-40B4-BE49-F238E27FC236}">
                <a16:creationId xmlns:a16="http://schemas.microsoft.com/office/drawing/2014/main" id="{353FE3B5-6D66-1041-BFC2-73D878435B35}"/>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4" name="Interaktive Schaltfläche: Anpassen 23">
            <a:hlinkClick r:id="rId8" action="ppaction://hlinksldjump" highlightClick="1"/>
            <a:extLst>
              <a:ext uri="{FF2B5EF4-FFF2-40B4-BE49-F238E27FC236}">
                <a16:creationId xmlns:a16="http://schemas.microsoft.com/office/drawing/2014/main" id="{96D13FEE-DA22-0141-BD2E-FE4A7067559A}"/>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5" name="Interaktive Schaltfläche: Anpassen 24">
            <a:hlinkClick r:id="rId9" action="ppaction://hlinksldjump" highlightClick="1"/>
            <a:extLst>
              <a:ext uri="{FF2B5EF4-FFF2-40B4-BE49-F238E27FC236}">
                <a16:creationId xmlns:a16="http://schemas.microsoft.com/office/drawing/2014/main" id="{46F726E2-C31F-344A-B943-0E7B0C63AC7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6" name="Interaktive Schaltfläche: Anpassen 25">
            <a:hlinkClick r:id="rId10" action="ppaction://hlinksldjump" highlightClick="1"/>
            <a:extLst>
              <a:ext uri="{FF2B5EF4-FFF2-40B4-BE49-F238E27FC236}">
                <a16:creationId xmlns:a16="http://schemas.microsoft.com/office/drawing/2014/main" id="{2E31008A-266A-5C44-ACCA-E8FFD3D0F701}"/>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9" name="Interaktive Schaltfläche: Zurückkehren 28">
            <a:hlinkClick r:id="" action="ppaction://hlinkshowjump?jump=lastslideviewed" highlightClick="1"/>
            <a:extLst>
              <a:ext uri="{FF2B5EF4-FFF2-40B4-BE49-F238E27FC236}">
                <a16:creationId xmlns:a16="http://schemas.microsoft.com/office/drawing/2014/main" id="{2F82846F-D56E-E64D-A3F1-10E712D1B1CB}"/>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Interaktive Schaltfläche: Anpassen 19">
            <a:hlinkClick r:id="rId11" action="ppaction://hlinksldjump" highlightClick="1"/>
            <a:extLst>
              <a:ext uri="{FF2B5EF4-FFF2-40B4-BE49-F238E27FC236}">
                <a16:creationId xmlns:a16="http://schemas.microsoft.com/office/drawing/2014/main" id="{38668495-C333-074C-B127-71AB48779545}"/>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7" name="Interaktive Schaltfläche: Erste Folie 26">
            <a:hlinkClick r:id="rId12" action="ppaction://hlinksldjump" highlightClick="1"/>
            <a:extLst>
              <a:ext uri="{FF2B5EF4-FFF2-40B4-BE49-F238E27FC236}">
                <a16:creationId xmlns:a16="http://schemas.microsoft.com/office/drawing/2014/main" id="{03849CD6-5792-0B42-AFCA-6589B2B28380}"/>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2745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2013-06-14 20.08.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0455" y="2544536"/>
            <a:ext cx="1524051" cy="914431"/>
          </a:xfrm>
          <a:prstGeom prst="rect">
            <a:avLst/>
          </a:prstGeom>
        </p:spPr>
      </p:pic>
      <p:sp>
        <p:nvSpPr>
          <p:cNvPr id="2" name="Titel 1"/>
          <p:cNvSpPr>
            <a:spLocks noGrp="1"/>
          </p:cNvSpPr>
          <p:nvPr>
            <p:ph type="title"/>
          </p:nvPr>
        </p:nvSpPr>
        <p:spPr/>
        <p:txBody>
          <a:bodyPr>
            <a:normAutofit/>
          </a:bodyPr>
          <a:lstStyle/>
          <a:p>
            <a:pPr marL="457200" indent="-457200" algn="l"/>
            <a:r>
              <a:rPr lang="de-DE" sz="1600" b="1" dirty="0"/>
              <a:t>Mundhöhle &amp; </a:t>
            </a:r>
            <a:r>
              <a:rPr lang="de-DE" sz="1600" b="1" dirty="0" err="1"/>
              <a:t>Wundraum</a:t>
            </a:r>
            <a:r>
              <a:rPr lang="de-DE" sz="1600" b="1" dirty="0"/>
              <a:t> – Spülung			Oral </a:t>
            </a:r>
            <a:r>
              <a:rPr lang="de-DE" sz="1600" b="1" dirty="0" err="1"/>
              <a:t>cavity</a:t>
            </a:r>
            <a:r>
              <a:rPr lang="de-DE" sz="1600" b="1" dirty="0"/>
              <a:t> &amp; </a:t>
            </a:r>
            <a:r>
              <a:rPr lang="de-DE" sz="1600" b="1" dirty="0" err="1"/>
              <a:t>wound</a:t>
            </a:r>
            <a:r>
              <a:rPr lang="de-DE" sz="1600" b="1" dirty="0"/>
              <a:t> </a:t>
            </a:r>
            <a:r>
              <a:rPr lang="de-DE" sz="1600" b="1" dirty="0" err="1"/>
              <a:t>space</a:t>
            </a:r>
            <a:r>
              <a:rPr lang="de-DE" sz="1600" b="1" dirty="0"/>
              <a:t> – </a:t>
            </a:r>
            <a:r>
              <a:rPr lang="de-DE" sz="1600" b="1" dirty="0" err="1"/>
              <a:t>rinsing</a:t>
            </a:r>
            <a:endParaRPr lang="de-DE" sz="1600" dirty="0"/>
          </a:p>
        </p:txBody>
      </p:sp>
      <p:sp>
        <p:nvSpPr>
          <p:cNvPr id="3" name="Inhaltsplatzhalter 2"/>
          <p:cNvSpPr>
            <a:spLocks noGrp="1"/>
          </p:cNvSpPr>
          <p:nvPr>
            <p:ph idx="1"/>
          </p:nvPr>
        </p:nvSpPr>
        <p:spPr>
          <a:xfrm>
            <a:off x="792163" y="1022056"/>
            <a:ext cx="7667626" cy="3283244"/>
          </a:xfrm>
        </p:spPr>
        <p:txBody>
          <a:bodyPr>
            <a:noAutofit/>
          </a:bodyPr>
          <a:lstStyle/>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pic>
        <p:nvPicPr>
          <p:cNvPr id="6" name="Bild 5"/>
          <p:cNvPicPr>
            <a:picLocks noChangeAspect="1"/>
          </p:cNvPicPr>
          <p:nvPr/>
        </p:nvPicPr>
        <p:blipFill>
          <a:blip r:embed="rId4"/>
          <a:stretch>
            <a:fillRect/>
          </a:stretch>
        </p:blipFill>
        <p:spPr>
          <a:xfrm>
            <a:off x="1153886" y="1109140"/>
            <a:ext cx="3187700" cy="1790774"/>
          </a:xfrm>
          <a:prstGeom prst="rect">
            <a:avLst/>
          </a:prstGeom>
        </p:spPr>
      </p:pic>
      <p:pic>
        <p:nvPicPr>
          <p:cNvPr id="8" name="Bild 7" descr="2013-06-14 20.10.15.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0481" y="3091077"/>
            <a:ext cx="1308049" cy="735778"/>
          </a:xfrm>
          <a:prstGeom prst="rect">
            <a:avLst/>
          </a:prstGeom>
        </p:spPr>
      </p:pic>
      <p:pic>
        <p:nvPicPr>
          <p:cNvPr id="9" name="Bild 8" descr="2013-06-14 20.18.45.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08629" y="3474430"/>
            <a:ext cx="939800" cy="704850"/>
          </a:xfrm>
          <a:prstGeom prst="rect">
            <a:avLst/>
          </a:prstGeom>
        </p:spPr>
      </p:pic>
      <p:sp>
        <p:nvSpPr>
          <p:cNvPr id="10" name="Textfeld 9"/>
          <p:cNvSpPr txBox="1"/>
          <p:nvPr/>
        </p:nvSpPr>
        <p:spPr>
          <a:xfrm>
            <a:off x="841830" y="4348119"/>
            <a:ext cx="3728651" cy="307777"/>
          </a:xfrm>
          <a:prstGeom prst="rect">
            <a:avLst/>
          </a:prstGeom>
          <a:noFill/>
        </p:spPr>
        <p:txBody>
          <a:bodyPr wrap="square" rtlCol="0">
            <a:spAutoFit/>
          </a:bodyPr>
          <a:lstStyle/>
          <a:p>
            <a:r>
              <a:rPr lang="de-DE" sz="1100" b="1" dirty="0">
                <a:solidFill>
                  <a:schemeClr val="accent1">
                    <a:lumMod val="60000"/>
                    <a:lumOff val="40000"/>
                  </a:schemeClr>
                </a:solidFill>
              </a:rPr>
              <a:t>B	</a:t>
            </a:r>
            <a:r>
              <a:rPr lang="de-DE" sz="1400" b="1" dirty="0">
                <a:solidFill>
                  <a:schemeClr val="accent1">
                    <a:lumMod val="60000"/>
                    <a:lumOff val="40000"/>
                  </a:schemeClr>
                </a:solidFill>
              </a:rPr>
              <a:t>Orale Keimreduktion</a:t>
            </a:r>
          </a:p>
        </p:txBody>
      </p:sp>
      <p:sp>
        <p:nvSpPr>
          <p:cNvPr id="11" name="Textfeld 10"/>
          <p:cNvSpPr txBox="1"/>
          <p:nvPr/>
        </p:nvSpPr>
        <p:spPr>
          <a:xfrm>
            <a:off x="5041217" y="4348121"/>
            <a:ext cx="3728651" cy="307777"/>
          </a:xfrm>
          <a:prstGeom prst="rect">
            <a:avLst/>
          </a:prstGeom>
          <a:noFill/>
        </p:spPr>
        <p:txBody>
          <a:bodyPr wrap="square" rtlCol="0">
            <a:spAutoFit/>
          </a:bodyPr>
          <a:lstStyle/>
          <a:p>
            <a:r>
              <a:rPr lang="de-DE" sz="1100" b="1" dirty="0">
                <a:solidFill>
                  <a:schemeClr val="accent1">
                    <a:lumMod val="60000"/>
                    <a:lumOff val="40000"/>
                  </a:schemeClr>
                </a:solidFill>
              </a:rPr>
              <a:t>B	</a:t>
            </a:r>
            <a:r>
              <a:rPr lang="de-DE" sz="1400" b="1" dirty="0">
                <a:solidFill>
                  <a:schemeClr val="accent1">
                    <a:lumMod val="60000"/>
                    <a:lumOff val="40000"/>
                  </a:schemeClr>
                </a:solidFill>
              </a:rPr>
              <a:t>Oral </a:t>
            </a:r>
            <a:r>
              <a:rPr lang="de-DE" sz="1400" b="1" dirty="0" err="1">
                <a:solidFill>
                  <a:schemeClr val="accent1">
                    <a:lumMod val="60000"/>
                    <a:lumOff val="40000"/>
                  </a:schemeClr>
                </a:solidFill>
              </a:rPr>
              <a:t>germ</a:t>
            </a:r>
            <a:r>
              <a:rPr lang="de-DE" sz="1400" b="1" dirty="0">
                <a:solidFill>
                  <a:schemeClr val="accent1">
                    <a:lumMod val="60000"/>
                    <a:lumOff val="40000"/>
                  </a:schemeClr>
                </a:solidFill>
              </a:rPr>
              <a:t> </a:t>
            </a:r>
            <a:r>
              <a:rPr lang="de-DE" sz="1400" b="1" dirty="0" err="1">
                <a:solidFill>
                  <a:schemeClr val="accent1">
                    <a:lumMod val="60000"/>
                    <a:lumOff val="40000"/>
                  </a:schemeClr>
                </a:solidFill>
              </a:rPr>
              <a:t>reduction</a:t>
            </a:r>
            <a:endParaRPr lang="de-DE" sz="1400" b="1" dirty="0">
              <a:solidFill>
                <a:schemeClr val="accent1">
                  <a:lumMod val="60000"/>
                  <a:lumOff val="40000"/>
                </a:schemeClr>
              </a:solidFill>
            </a:endParaRPr>
          </a:p>
        </p:txBody>
      </p:sp>
      <p:sp>
        <p:nvSpPr>
          <p:cNvPr id="13" name="Foliennummernplatzhalter 12">
            <a:extLst>
              <a:ext uri="{FF2B5EF4-FFF2-40B4-BE49-F238E27FC236}">
                <a16:creationId xmlns:a16="http://schemas.microsoft.com/office/drawing/2014/main" id="{8E1E676A-DC1A-1C44-A230-F53D2B459BFE}"/>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26</a:t>
            </a:fld>
            <a:endParaRPr lang="de-DE"/>
          </a:p>
        </p:txBody>
      </p:sp>
      <p:sp>
        <p:nvSpPr>
          <p:cNvPr id="23" name="Interaktive Schaltfläche: Anpassen 22">
            <a:hlinkClick r:id="rId7" action="ppaction://hlinksldjump" highlightClick="1"/>
            <a:extLst>
              <a:ext uri="{FF2B5EF4-FFF2-40B4-BE49-F238E27FC236}">
                <a16:creationId xmlns:a16="http://schemas.microsoft.com/office/drawing/2014/main" id="{758FF370-A5A3-4645-A1EA-3E7884FF4076}"/>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4" name="Interaktive Schaltfläche: Anpassen 23">
            <a:hlinkClick r:id="rId8" action="ppaction://hlinksldjump" highlightClick="1"/>
            <a:extLst>
              <a:ext uri="{FF2B5EF4-FFF2-40B4-BE49-F238E27FC236}">
                <a16:creationId xmlns:a16="http://schemas.microsoft.com/office/drawing/2014/main" id="{44C0F659-6147-064B-BCF8-8AA4BC22BBE8}"/>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5" name="Interaktive Schaltfläche: Anpassen 24">
            <a:hlinkClick r:id="rId9" action="ppaction://hlinksldjump" highlightClick="1"/>
            <a:extLst>
              <a:ext uri="{FF2B5EF4-FFF2-40B4-BE49-F238E27FC236}">
                <a16:creationId xmlns:a16="http://schemas.microsoft.com/office/drawing/2014/main" id="{B3DDAC9E-C824-F44C-AFAB-1ED4D6F35E99}"/>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6" name="Interaktive Schaltfläche: Anpassen 25">
            <a:hlinkClick r:id="rId10" action="ppaction://hlinksldjump" highlightClick="1"/>
            <a:extLst>
              <a:ext uri="{FF2B5EF4-FFF2-40B4-BE49-F238E27FC236}">
                <a16:creationId xmlns:a16="http://schemas.microsoft.com/office/drawing/2014/main" id="{F3F1E776-6A40-3241-8071-6E6F0341945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7" name="Interaktive Schaltfläche: Anpassen 26">
            <a:hlinkClick r:id="rId11" action="ppaction://hlinksldjump" highlightClick="1"/>
            <a:extLst>
              <a:ext uri="{FF2B5EF4-FFF2-40B4-BE49-F238E27FC236}">
                <a16:creationId xmlns:a16="http://schemas.microsoft.com/office/drawing/2014/main" id="{6C6FE0A6-3602-C94D-B347-89FCA08456C5}"/>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8" name="Interaktive Schaltfläche: Anpassen 27">
            <a:hlinkClick r:id="rId12" action="ppaction://hlinksldjump" highlightClick="1"/>
            <a:extLst>
              <a:ext uri="{FF2B5EF4-FFF2-40B4-BE49-F238E27FC236}">
                <a16:creationId xmlns:a16="http://schemas.microsoft.com/office/drawing/2014/main" id="{2F0AD47D-7CB3-0743-9AD9-1FEB860E9040}"/>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1" name="Interaktive Schaltfläche: Zurückkehren 30">
            <a:hlinkClick r:id="" action="ppaction://hlinkshowjump?jump=lastslideviewed" highlightClick="1"/>
            <a:extLst>
              <a:ext uri="{FF2B5EF4-FFF2-40B4-BE49-F238E27FC236}">
                <a16:creationId xmlns:a16="http://schemas.microsoft.com/office/drawing/2014/main" id="{BEDD05F6-DC20-4B42-B71E-DC78C4B1D6B2}"/>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Interaktive Schaltfläche: Anpassen 21">
            <a:hlinkClick r:id="rId13" action="ppaction://hlinksldjump" highlightClick="1"/>
            <a:extLst>
              <a:ext uri="{FF2B5EF4-FFF2-40B4-BE49-F238E27FC236}">
                <a16:creationId xmlns:a16="http://schemas.microsoft.com/office/drawing/2014/main" id="{561D5FD1-4A53-CF49-9D49-27279E2FD453}"/>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9" name="Interaktive Schaltfläche: Erste Folie 28">
            <a:hlinkClick r:id="rId14" action="ppaction://hlinksldjump" highlightClick="1"/>
            <a:extLst>
              <a:ext uri="{FF2B5EF4-FFF2-40B4-BE49-F238E27FC236}">
                <a16:creationId xmlns:a16="http://schemas.microsoft.com/office/drawing/2014/main" id="{3A4274F6-DDF0-3441-AD3D-3B08FCDEEE7D}"/>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2973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Anamnese – Speichel</a:t>
            </a:r>
            <a:endParaRPr lang="de-DE" sz="1600" dirty="0"/>
          </a:p>
        </p:txBody>
      </p:sp>
      <p:sp>
        <p:nvSpPr>
          <p:cNvPr id="3" name="Inhaltsplatzhalter 2"/>
          <p:cNvSpPr>
            <a:spLocks noGrp="1"/>
          </p:cNvSpPr>
          <p:nvPr>
            <p:ph idx="1"/>
          </p:nvPr>
        </p:nvSpPr>
        <p:spPr>
          <a:xfrm>
            <a:off x="792164" y="1022056"/>
            <a:ext cx="7667625" cy="3283244"/>
          </a:xfrm>
        </p:spPr>
        <p:txBody>
          <a:bodyPr>
            <a:noAutofit/>
          </a:bodyPr>
          <a:lstStyle/>
          <a:p>
            <a:pPr marL="0" indent="0">
              <a:lnSpc>
                <a:spcPct val="150000"/>
              </a:lnSpc>
              <a:buNone/>
            </a:pPr>
            <a:r>
              <a:rPr lang="de-DE" sz="1400" dirty="0"/>
              <a:t>Kein Speichel trotz Druckausübung auf die Speicheldrüsen?</a:t>
            </a:r>
          </a:p>
          <a:p>
            <a:pPr marL="0" indent="0">
              <a:lnSpc>
                <a:spcPct val="150000"/>
              </a:lnSpc>
              <a:buNone/>
            </a:pPr>
            <a:r>
              <a:rPr lang="de-DE" sz="1400" dirty="0"/>
              <a:t>Gibt es Anzeichen von Dehydration?</a:t>
            </a:r>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Orale Wundpflege</a:t>
            </a:r>
          </a:p>
        </p:txBody>
      </p:sp>
      <p:sp>
        <p:nvSpPr>
          <p:cNvPr id="5" name="Oval 4"/>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9" name="Foliennummernplatzhalter 8">
            <a:extLst>
              <a:ext uri="{FF2B5EF4-FFF2-40B4-BE49-F238E27FC236}">
                <a16:creationId xmlns:a16="http://schemas.microsoft.com/office/drawing/2014/main" id="{7C794BD0-71D6-6641-8CF6-21EA1ABA8F2B}"/>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27</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DDE0F620-06A2-1B47-A110-2CBFF9E61FD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44F93CD0-D893-1744-8E19-C036F39E12AD}"/>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6B4FBC5D-9800-C74C-A325-C74A97A5B179}"/>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F58FA912-B36F-1D4D-BDD8-631A793E48F6}"/>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9FC11B0A-35DB-654B-9251-2895D0C89AEA}"/>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E307339F-09DA-034F-94CE-49FF9DF361FA}"/>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AFFB149F-8A59-B947-8773-AABA6CE0F0C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CF76C3D4-0022-0847-9E43-4D1B3F2540CB}"/>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583F90B4-484F-6F40-B42D-149569E6F3B5}"/>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40507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err="1"/>
              <a:t>Anamnesis</a:t>
            </a:r>
            <a:r>
              <a:rPr lang="de-DE" sz="1600" b="1" dirty="0"/>
              <a:t> – </a:t>
            </a:r>
            <a:r>
              <a:rPr lang="de-DE" sz="1600" b="1" dirty="0" err="1"/>
              <a:t>saliva</a:t>
            </a:r>
            <a:endParaRPr lang="de-DE" sz="1600" dirty="0"/>
          </a:p>
        </p:txBody>
      </p:sp>
      <p:sp>
        <p:nvSpPr>
          <p:cNvPr id="3" name="Inhaltsplatzhalter 2"/>
          <p:cNvSpPr>
            <a:spLocks noGrp="1"/>
          </p:cNvSpPr>
          <p:nvPr>
            <p:ph idx="1"/>
          </p:nvPr>
        </p:nvSpPr>
        <p:spPr>
          <a:xfrm>
            <a:off x="792164" y="1022056"/>
            <a:ext cx="7667625" cy="3283244"/>
          </a:xfrm>
        </p:spPr>
        <p:txBody>
          <a:bodyPr>
            <a:noAutofit/>
          </a:bodyPr>
          <a:lstStyle/>
          <a:p>
            <a:pPr marL="0" indent="0">
              <a:lnSpc>
                <a:spcPct val="150000"/>
              </a:lnSpc>
              <a:buNone/>
            </a:pPr>
            <a:r>
              <a:rPr lang="de-DE" sz="1400" dirty="0" err="1"/>
              <a:t>No</a:t>
            </a:r>
            <a:r>
              <a:rPr lang="de-DE" sz="1400" dirty="0"/>
              <a:t> </a:t>
            </a:r>
            <a:r>
              <a:rPr lang="de-DE" sz="1400" dirty="0" err="1"/>
              <a:t>saliva</a:t>
            </a:r>
            <a:r>
              <a:rPr lang="de-DE" sz="1400" dirty="0"/>
              <a:t> </a:t>
            </a:r>
            <a:r>
              <a:rPr lang="de-DE" sz="1400" dirty="0" err="1"/>
              <a:t>secretion</a:t>
            </a:r>
            <a:r>
              <a:rPr lang="de-DE" sz="1400" dirty="0"/>
              <a:t> </a:t>
            </a:r>
            <a:r>
              <a:rPr lang="de-DE" sz="1400" dirty="0" err="1"/>
              <a:t>despite</a:t>
            </a:r>
            <a:r>
              <a:rPr lang="de-DE" sz="1400" dirty="0"/>
              <a:t> </a:t>
            </a:r>
            <a:r>
              <a:rPr lang="de-DE" sz="1400" dirty="0" err="1"/>
              <a:t>stimulation</a:t>
            </a:r>
            <a:r>
              <a:rPr lang="de-DE" sz="1400" dirty="0"/>
              <a:t> </a:t>
            </a:r>
            <a:r>
              <a:rPr lang="de-DE" sz="1400" dirty="0" err="1"/>
              <a:t>of</a:t>
            </a:r>
            <a:r>
              <a:rPr lang="de-DE" sz="1400" dirty="0"/>
              <a:t> </a:t>
            </a:r>
            <a:r>
              <a:rPr lang="de-DE" sz="1400" dirty="0" err="1"/>
              <a:t>salivary</a:t>
            </a:r>
            <a:r>
              <a:rPr lang="de-DE" sz="1400" dirty="0"/>
              <a:t> </a:t>
            </a:r>
            <a:r>
              <a:rPr lang="de-DE" sz="1400" dirty="0" err="1"/>
              <a:t>gland</a:t>
            </a:r>
            <a:r>
              <a:rPr lang="de-DE" sz="1400" dirty="0"/>
              <a:t>? </a:t>
            </a:r>
          </a:p>
          <a:p>
            <a:pPr marL="0" indent="0">
              <a:lnSpc>
                <a:spcPct val="150000"/>
              </a:lnSpc>
              <a:buNone/>
            </a:pPr>
            <a:r>
              <a:rPr lang="de-DE" sz="1400" dirty="0"/>
              <a:t>Are </a:t>
            </a:r>
            <a:r>
              <a:rPr lang="de-DE" sz="1400" err="1"/>
              <a:t>there</a:t>
            </a:r>
            <a:r>
              <a:rPr lang="de-DE" sz="1400"/>
              <a:t> indications </a:t>
            </a:r>
            <a:r>
              <a:rPr lang="de-DE" sz="1400" dirty="0" err="1"/>
              <a:t>of</a:t>
            </a:r>
            <a:r>
              <a:rPr lang="de-DE" sz="1400" dirty="0"/>
              <a:t> </a:t>
            </a:r>
            <a:r>
              <a:rPr lang="de-DE" sz="1400" dirty="0" err="1"/>
              <a:t>dehydration</a:t>
            </a:r>
            <a:r>
              <a:rPr lang="de-DE" sz="1400" dirty="0"/>
              <a:t>? </a:t>
            </a:r>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5" name="Oval 4"/>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9" name="Foliennummernplatzhalter 8">
            <a:extLst>
              <a:ext uri="{FF2B5EF4-FFF2-40B4-BE49-F238E27FC236}">
                <a16:creationId xmlns:a16="http://schemas.microsoft.com/office/drawing/2014/main" id="{2F31719B-B1F8-5249-B818-F0FDD1FCFACD}"/>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28</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8AAF15B0-80E8-B64A-BC41-0B56408E4997}"/>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5D8B6448-7590-5942-8C82-C353952EB3AD}"/>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3E2A5898-31B4-3042-B8E5-088FE6A5F62F}"/>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851F30AC-5B74-C747-9160-A272DB8EAA0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8D66EDEF-53CA-6144-B785-26EC5339E7C0}"/>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B7CCC081-E60A-4043-90B0-9D9A5026A69F}"/>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DB5398E7-268D-D447-923B-F96029101B9E}"/>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20169703-4924-C24E-9A6C-45D713340BE4}"/>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0AC6DD3B-F966-E54D-82C7-69212BCEA698}"/>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95847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a:t>Anamnese – Allgemeiner Gesundheitszustand</a:t>
            </a:r>
            <a:endParaRPr lang="de-DE" sz="1600" dirty="0"/>
          </a:p>
        </p:txBody>
      </p:sp>
      <p:sp>
        <p:nvSpPr>
          <p:cNvPr id="3" name="Inhaltsplatzhalter 2"/>
          <p:cNvSpPr>
            <a:spLocks noGrp="1"/>
          </p:cNvSpPr>
          <p:nvPr>
            <p:ph idx="1"/>
          </p:nvPr>
        </p:nvSpPr>
        <p:spPr>
          <a:xfrm>
            <a:off x="792163" y="1022056"/>
            <a:ext cx="7689850" cy="3283244"/>
          </a:xfrm>
        </p:spPr>
        <p:txBody>
          <a:bodyPr>
            <a:noAutofit/>
          </a:bodyPr>
          <a:lstStyle/>
          <a:p>
            <a:pPr marL="0" indent="0">
              <a:lnSpc>
                <a:spcPct val="150000"/>
              </a:lnSpc>
              <a:buNone/>
            </a:pPr>
            <a:r>
              <a:rPr lang="de-DE" sz="1400" dirty="0"/>
              <a:t>Hat der Patient eingeschränkte Kaufähigkeiten / Schluckbeschwerden?</a:t>
            </a:r>
          </a:p>
          <a:p>
            <a:pPr marL="0" indent="0">
              <a:lnSpc>
                <a:spcPct val="150000"/>
              </a:lnSpc>
              <a:buNone/>
            </a:pPr>
            <a:r>
              <a:rPr lang="de-DE" sz="1400" dirty="0"/>
              <a:t>Leidet der Patient an trockenem Mund (</a:t>
            </a:r>
            <a:r>
              <a:rPr lang="de-DE" sz="1400" b="1" dirty="0" err="1">
                <a:solidFill>
                  <a:srgbClr val="77933C"/>
                </a:solidFill>
              </a:rPr>
              <a:t>Xerostomie</a:t>
            </a:r>
            <a:r>
              <a:rPr lang="de-DE" sz="1400" dirty="0"/>
              <a:t>)?</a:t>
            </a:r>
          </a:p>
          <a:p>
            <a:pPr marL="0" indent="0">
              <a:lnSpc>
                <a:spcPct val="150000"/>
              </a:lnSpc>
              <a:buNone/>
            </a:pPr>
            <a:r>
              <a:rPr lang="de-DE" sz="1400" dirty="0"/>
              <a:t>Hat der Patient Schmerzen im Mund?</a:t>
            </a:r>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5" name="Oval 4"/>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9" name="Foliennummernplatzhalter 8">
            <a:extLst>
              <a:ext uri="{FF2B5EF4-FFF2-40B4-BE49-F238E27FC236}">
                <a16:creationId xmlns:a16="http://schemas.microsoft.com/office/drawing/2014/main" id="{A04BC984-9AF6-0B4F-AFE4-C143EEE4E29B}"/>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29</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94FED3CE-6851-EB4A-8CD8-525EC583DABA}"/>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C5BDBE2F-4539-D847-A57E-E15B5048481D}"/>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894906C2-3BC2-2745-9995-CCDFC69C3872}"/>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77E8E559-4C1D-5749-9690-49B43C7C7860}"/>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C845E1C5-571B-5B49-B6DB-37DAEBFDD7A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EB804760-72CA-0C4E-915C-EFCD998AD461}"/>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F13D6569-570E-7441-AC42-E9ED413B4958}"/>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BFB83FAC-D3B2-3D49-AB4A-B0546E51062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C8CC2AF1-6B37-E04F-993E-093429EEB55E}"/>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4291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3">
            <a:extLst>
              <a:ext uri="{FF2B5EF4-FFF2-40B4-BE49-F238E27FC236}">
                <a16:creationId xmlns:a16="http://schemas.microsoft.com/office/drawing/2014/main" id="{B0B5C68E-1381-C44F-8DE7-AF88980673ED}"/>
              </a:ext>
            </a:extLst>
          </p:cNvPr>
          <p:cNvPicPr>
            <a:picLocks noChangeAspect="1"/>
          </p:cNvPicPr>
          <p:nvPr/>
        </p:nvPicPr>
        <p:blipFill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a:t>
            </a:fld>
            <a:endParaRPr lang="de-DE"/>
          </a:p>
        </p:txBody>
      </p:sp>
      <p:sp>
        <p:nvSpPr>
          <p:cNvPr id="20" name="object 47">
            <a:extLst>
              <a:ext uri="{FF2B5EF4-FFF2-40B4-BE49-F238E27FC236}">
                <a16:creationId xmlns:a16="http://schemas.microsoft.com/office/drawing/2014/main" id="{19A03132-758F-834F-BE52-F36FF3E63852}"/>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21" name="object 48">
            <a:extLst>
              <a:ext uri="{FF2B5EF4-FFF2-40B4-BE49-F238E27FC236}">
                <a16:creationId xmlns:a16="http://schemas.microsoft.com/office/drawing/2014/main" id="{F5F3ACB2-5E3C-7F43-ADAB-12E566B7239E}"/>
              </a:ext>
            </a:extLst>
          </p:cNvPr>
          <p:cNvPicPr/>
          <p:nvPr/>
        </p:nvPicPr>
        <p:blipFill>
          <a:blip r:embed="rId4"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22" name="object 51">
            <a:extLst>
              <a:ext uri="{FF2B5EF4-FFF2-40B4-BE49-F238E27FC236}">
                <a16:creationId xmlns:a16="http://schemas.microsoft.com/office/drawing/2014/main" id="{6CE103C6-BA0B-9647-A371-A4382D3EB4B9}"/>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23" name="object 5">
            <a:extLst>
              <a:ext uri="{FF2B5EF4-FFF2-40B4-BE49-F238E27FC236}">
                <a16:creationId xmlns:a16="http://schemas.microsoft.com/office/drawing/2014/main" id="{76E2A84A-3F42-A946-A1DA-47467EF18BA6}"/>
              </a:ext>
            </a:extLst>
          </p:cNvPr>
          <p:cNvSpPr txBox="1">
            <a:spLocks/>
          </p:cNvSpPr>
          <p:nvPr/>
        </p:nvSpPr>
        <p:spPr>
          <a:xfrm>
            <a:off x="1106224" y="251416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27" name="Grafik 26">
            <a:extLst>
              <a:ext uri="{FF2B5EF4-FFF2-40B4-BE49-F238E27FC236}">
                <a16:creationId xmlns:a16="http://schemas.microsoft.com/office/drawing/2014/main" id="{3426F911-B4FC-8545-8891-200A0C50A9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28" name="object 45">
            <a:extLst>
              <a:ext uri="{FF2B5EF4-FFF2-40B4-BE49-F238E27FC236}">
                <a16:creationId xmlns:a16="http://schemas.microsoft.com/office/drawing/2014/main" id="{A101F8D8-6A8E-BB4A-B24D-234135EB2BBD}"/>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29" name="object 46">
            <a:extLst>
              <a:ext uri="{FF2B5EF4-FFF2-40B4-BE49-F238E27FC236}">
                <a16:creationId xmlns:a16="http://schemas.microsoft.com/office/drawing/2014/main" id="{10427B64-D881-9C43-BE56-5E3068180DDD}"/>
              </a:ext>
            </a:extLst>
          </p:cNvPr>
          <p:cNvPicPr/>
          <p:nvPr/>
        </p:nvPicPr>
        <p:blipFill>
          <a:blip r:embed="rId6"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30" name="object 51">
            <a:extLst>
              <a:ext uri="{FF2B5EF4-FFF2-40B4-BE49-F238E27FC236}">
                <a16:creationId xmlns:a16="http://schemas.microsoft.com/office/drawing/2014/main" id="{82642329-FADE-6E4B-8775-EDDC9E9DFFC9}"/>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31" name="object 5">
            <a:extLst>
              <a:ext uri="{FF2B5EF4-FFF2-40B4-BE49-F238E27FC236}">
                <a16:creationId xmlns:a16="http://schemas.microsoft.com/office/drawing/2014/main" id="{71EB3F63-7CFF-E448-B3CD-C8923200AADA}"/>
              </a:ext>
            </a:extLst>
          </p:cNvPr>
          <p:cNvSpPr txBox="1">
            <a:spLocks/>
          </p:cNvSpPr>
          <p:nvPr/>
        </p:nvSpPr>
        <p:spPr>
          <a:xfrm>
            <a:off x="1106224" y="2089852"/>
            <a:ext cx="1719282"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Liquid plus</a:t>
            </a:r>
          </a:p>
        </p:txBody>
      </p:sp>
      <p:pic>
        <p:nvPicPr>
          <p:cNvPr id="32" name="Grafik 31">
            <a:extLst>
              <a:ext uri="{FF2B5EF4-FFF2-40B4-BE49-F238E27FC236}">
                <a16:creationId xmlns:a16="http://schemas.microsoft.com/office/drawing/2014/main" id="{B27FD08A-3898-D24A-8E09-CC9F553E17A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33" name="object 43">
            <a:extLst>
              <a:ext uri="{FF2B5EF4-FFF2-40B4-BE49-F238E27FC236}">
                <a16:creationId xmlns:a16="http://schemas.microsoft.com/office/drawing/2014/main" id="{5AF9564D-73BB-274B-9C4C-D42F246813E4}"/>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34" name="object 44">
            <a:extLst>
              <a:ext uri="{FF2B5EF4-FFF2-40B4-BE49-F238E27FC236}">
                <a16:creationId xmlns:a16="http://schemas.microsoft.com/office/drawing/2014/main" id="{01D9BFB2-9FED-084C-B11D-CBF63264462A}"/>
              </a:ext>
            </a:extLst>
          </p:cNvPr>
          <p:cNvPicPr/>
          <p:nvPr/>
        </p:nvPicPr>
        <p:blipFill>
          <a:blip r:embed="rId8"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35" name="object 51">
            <a:extLst>
              <a:ext uri="{FF2B5EF4-FFF2-40B4-BE49-F238E27FC236}">
                <a16:creationId xmlns:a16="http://schemas.microsoft.com/office/drawing/2014/main" id="{7E81E591-C98E-2B47-A712-1ED30BCF39F0}"/>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0" name="object 5">
            <a:extLst>
              <a:ext uri="{FF2B5EF4-FFF2-40B4-BE49-F238E27FC236}">
                <a16:creationId xmlns:a16="http://schemas.microsoft.com/office/drawing/2014/main" id="{8A9F29F2-3F95-CF44-A35C-B757DC008498}"/>
              </a:ext>
            </a:extLst>
          </p:cNvPr>
          <p:cNvSpPr txBox="1">
            <a:spLocks/>
          </p:cNvSpPr>
          <p:nvPr/>
        </p:nvSpPr>
        <p:spPr>
          <a:xfrm>
            <a:off x="1106224" y="165707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41" name="Grafik 40">
            <a:extLst>
              <a:ext uri="{FF2B5EF4-FFF2-40B4-BE49-F238E27FC236}">
                <a16:creationId xmlns:a16="http://schemas.microsoft.com/office/drawing/2014/main" id="{39408F21-28A5-9E45-A8E3-DEE6F666DC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sp>
        <p:nvSpPr>
          <p:cNvPr id="42" name="object 10">
            <a:extLst>
              <a:ext uri="{FF2B5EF4-FFF2-40B4-BE49-F238E27FC236}">
                <a16:creationId xmlns:a16="http://schemas.microsoft.com/office/drawing/2014/main" id="{349E9FA0-E8FE-BC45-B4C4-818E2D728F11}"/>
              </a:ext>
            </a:extLst>
          </p:cNvPr>
          <p:cNvSpPr/>
          <p:nvPr/>
        </p:nvSpPr>
        <p:spPr>
          <a:xfrm>
            <a:off x="133042" y="579183"/>
            <a:ext cx="251679" cy="251679"/>
          </a:xfrm>
          <a:custGeom>
            <a:avLst/>
            <a:gdLst/>
            <a:ahLst/>
            <a:cxnLst/>
            <a:rect l="l" t="t" r="r" b="b"/>
            <a:pathLst>
              <a:path w="709930" h="709930">
                <a:moveTo>
                  <a:pt x="180576" y="709648"/>
                </a:moveTo>
                <a:lnTo>
                  <a:pt x="662339" y="709648"/>
                </a:lnTo>
                <a:lnTo>
                  <a:pt x="680713" y="705916"/>
                </a:lnTo>
                <a:lnTo>
                  <a:pt x="695761" y="695754"/>
                </a:lnTo>
                <a:lnTo>
                  <a:pt x="705928" y="680712"/>
                </a:lnTo>
                <a:lnTo>
                  <a:pt x="709663" y="662340"/>
                </a:lnTo>
                <a:lnTo>
                  <a:pt x="709663" y="47308"/>
                </a:lnTo>
                <a:lnTo>
                  <a:pt x="705928" y="28940"/>
                </a:lnTo>
                <a:lnTo>
                  <a:pt x="695761" y="13897"/>
                </a:lnTo>
                <a:lnTo>
                  <a:pt x="680713" y="3733"/>
                </a:lnTo>
                <a:lnTo>
                  <a:pt x="662339" y="0"/>
                </a:lnTo>
                <a:lnTo>
                  <a:pt x="621633" y="0"/>
                </a:lnTo>
                <a:lnTo>
                  <a:pt x="621633" y="566822"/>
                </a:lnTo>
                <a:lnTo>
                  <a:pt x="310093" y="566822"/>
                </a:lnTo>
                <a:lnTo>
                  <a:pt x="310093" y="0"/>
                </a:lnTo>
                <a:lnTo>
                  <a:pt x="218357" y="0"/>
                </a:lnTo>
                <a:lnTo>
                  <a:pt x="218357" y="435335"/>
                </a:lnTo>
                <a:lnTo>
                  <a:pt x="216789" y="491991"/>
                </a:lnTo>
                <a:lnTo>
                  <a:pt x="212143" y="547834"/>
                </a:lnTo>
                <a:lnTo>
                  <a:pt x="204502" y="602781"/>
                </a:lnTo>
                <a:lnTo>
                  <a:pt x="193952" y="656747"/>
                </a:lnTo>
                <a:lnTo>
                  <a:pt x="180576" y="709648"/>
                </a:lnTo>
                <a:close/>
              </a:path>
              <a:path w="709930" h="709930">
                <a:moveTo>
                  <a:pt x="392794" y="386284"/>
                </a:moveTo>
                <a:lnTo>
                  <a:pt x="392794" y="497823"/>
                </a:lnTo>
                <a:lnTo>
                  <a:pt x="621633" y="497823"/>
                </a:lnTo>
                <a:lnTo>
                  <a:pt x="621633" y="0"/>
                </a:lnTo>
                <a:lnTo>
                  <a:pt x="613766" y="0"/>
                </a:lnTo>
                <a:lnTo>
                  <a:pt x="613766" y="226421"/>
                </a:lnTo>
                <a:lnTo>
                  <a:pt x="598411" y="226421"/>
                </a:lnTo>
                <a:lnTo>
                  <a:pt x="598411" y="386284"/>
                </a:lnTo>
                <a:lnTo>
                  <a:pt x="392794" y="386284"/>
                </a:lnTo>
                <a:close/>
              </a:path>
              <a:path w="709930" h="709930">
                <a:moveTo>
                  <a:pt x="310093" y="0"/>
                </a:moveTo>
                <a:lnTo>
                  <a:pt x="310093" y="157104"/>
                </a:lnTo>
                <a:lnTo>
                  <a:pt x="613766" y="157104"/>
                </a:lnTo>
                <a:lnTo>
                  <a:pt x="613766" y="0"/>
                </a:lnTo>
                <a:lnTo>
                  <a:pt x="310093" y="0"/>
                </a:lnTo>
                <a:close/>
              </a:path>
              <a:path w="709930" h="709930">
                <a:moveTo>
                  <a:pt x="392794" y="226421"/>
                </a:moveTo>
                <a:lnTo>
                  <a:pt x="392794" y="317248"/>
                </a:lnTo>
                <a:lnTo>
                  <a:pt x="598411" y="317248"/>
                </a:lnTo>
                <a:lnTo>
                  <a:pt x="598411" y="226421"/>
                </a:lnTo>
                <a:lnTo>
                  <a:pt x="392794" y="226421"/>
                </a:lnTo>
                <a:close/>
              </a:path>
              <a:path w="709930" h="709930">
                <a:moveTo>
                  <a:pt x="119823" y="0"/>
                </a:moveTo>
                <a:lnTo>
                  <a:pt x="139833" y="44517"/>
                </a:lnTo>
                <a:lnTo>
                  <a:pt x="157725" y="90143"/>
                </a:lnTo>
                <a:lnTo>
                  <a:pt x="173435" y="136814"/>
                </a:lnTo>
                <a:lnTo>
                  <a:pt x="186899" y="184469"/>
                </a:lnTo>
                <a:lnTo>
                  <a:pt x="198057" y="233047"/>
                </a:lnTo>
                <a:lnTo>
                  <a:pt x="206844" y="282484"/>
                </a:lnTo>
                <a:lnTo>
                  <a:pt x="213198" y="332719"/>
                </a:lnTo>
                <a:lnTo>
                  <a:pt x="217057" y="383690"/>
                </a:lnTo>
                <a:lnTo>
                  <a:pt x="218357" y="435335"/>
                </a:lnTo>
                <a:lnTo>
                  <a:pt x="218357" y="0"/>
                </a:lnTo>
                <a:lnTo>
                  <a:pt x="119823" y="0"/>
                </a:lnTo>
                <a:close/>
              </a:path>
              <a:path w="709930" h="709930">
                <a:moveTo>
                  <a:pt x="0" y="47308"/>
                </a:moveTo>
                <a:lnTo>
                  <a:pt x="0" y="662340"/>
                </a:lnTo>
                <a:lnTo>
                  <a:pt x="3733" y="680712"/>
                </a:lnTo>
                <a:lnTo>
                  <a:pt x="13897" y="695754"/>
                </a:lnTo>
                <a:lnTo>
                  <a:pt x="28942" y="705916"/>
                </a:lnTo>
                <a:lnTo>
                  <a:pt x="47315" y="709648"/>
                </a:lnTo>
                <a:lnTo>
                  <a:pt x="104642" y="709648"/>
                </a:lnTo>
                <a:lnTo>
                  <a:pt x="117881" y="656729"/>
                </a:lnTo>
                <a:lnTo>
                  <a:pt x="128319" y="602761"/>
                </a:lnTo>
                <a:lnTo>
                  <a:pt x="135877" y="547821"/>
                </a:lnTo>
                <a:lnTo>
                  <a:pt x="140471" y="491986"/>
                </a:lnTo>
                <a:lnTo>
                  <a:pt x="142021" y="435335"/>
                </a:lnTo>
                <a:lnTo>
                  <a:pt x="140737" y="383745"/>
                </a:lnTo>
                <a:lnTo>
                  <a:pt x="136926" y="332823"/>
                </a:lnTo>
                <a:lnTo>
                  <a:pt x="130650" y="282627"/>
                </a:lnTo>
                <a:lnTo>
                  <a:pt x="121969" y="233217"/>
                </a:lnTo>
                <a:lnTo>
                  <a:pt x="110944" y="184655"/>
                </a:lnTo>
                <a:lnTo>
                  <a:pt x="97637" y="137000"/>
                </a:lnTo>
                <a:lnTo>
                  <a:pt x="82108" y="90312"/>
                </a:lnTo>
                <a:lnTo>
                  <a:pt x="64420" y="44650"/>
                </a:lnTo>
                <a:lnTo>
                  <a:pt x="44632" y="76"/>
                </a:lnTo>
                <a:lnTo>
                  <a:pt x="27200" y="4514"/>
                </a:lnTo>
                <a:lnTo>
                  <a:pt x="13019" y="14796"/>
                </a:lnTo>
                <a:lnTo>
                  <a:pt x="3487" y="29526"/>
                </a:lnTo>
                <a:lnTo>
                  <a:pt x="0" y="47308"/>
                </a:lnTo>
                <a:close/>
              </a:path>
            </a:pathLst>
          </a:custGeom>
          <a:solidFill>
            <a:srgbClr val="FFDD00"/>
          </a:solidFill>
        </p:spPr>
        <p:txBody>
          <a:bodyPr wrap="square" lIns="0" tIns="0" rIns="0" bIns="0" rtlCol="0"/>
          <a:lstStyle/>
          <a:p>
            <a:endParaRPr/>
          </a:p>
        </p:txBody>
      </p:sp>
      <p:pic>
        <p:nvPicPr>
          <p:cNvPr id="43" name="object 11">
            <a:extLst>
              <a:ext uri="{FF2B5EF4-FFF2-40B4-BE49-F238E27FC236}">
                <a16:creationId xmlns:a16="http://schemas.microsoft.com/office/drawing/2014/main" id="{8860200F-11B8-874F-8E94-FB6183DAF9AC}"/>
              </a:ext>
            </a:extLst>
          </p:cNvPr>
          <p:cNvPicPr/>
          <p:nvPr/>
        </p:nvPicPr>
        <p:blipFill>
          <a:blip r:embed="rId9"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pic>
        <p:nvPicPr>
          <p:cNvPr id="44" name="Grafik 43">
            <a:extLst>
              <a:ext uri="{FF2B5EF4-FFF2-40B4-BE49-F238E27FC236}">
                <a16:creationId xmlns:a16="http://schemas.microsoft.com/office/drawing/2014/main" id="{CF021D7B-A107-6145-B851-8B644AD0EA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2054" y="625912"/>
            <a:ext cx="991287" cy="158219"/>
          </a:xfrm>
          <a:prstGeom prst="rect">
            <a:avLst/>
          </a:prstGeom>
        </p:spPr>
      </p:pic>
      <p:sp>
        <p:nvSpPr>
          <p:cNvPr id="45" name="object 27">
            <a:extLst>
              <a:ext uri="{FF2B5EF4-FFF2-40B4-BE49-F238E27FC236}">
                <a16:creationId xmlns:a16="http://schemas.microsoft.com/office/drawing/2014/main" id="{8AF43963-0AD1-E041-A3C4-7967C9175871}"/>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46" name="object 28">
            <a:extLst>
              <a:ext uri="{FF2B5EF4-FFF2-40B4-BE49-F238E27FC236}">
                <a16:creationId xmlns:a16="http://schemas.microsoft.com/office/drawing/2014/main" id="{47E531BA-7A47-DF49-B487-DB6FB26095EC}"/>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sp>
        <p:nvSpPr>
          <p:cNvPr id="4" name="Rechteck 3">
            <a:extLst>
              <a:ext uri="{FF2B5EF4-FFF2-40B4-BE49-F238E27FC236}">
                <a16:creationId xmlns:a16="http://schemas.microsoft.com/office/drawing/2014/main" id="{2392BBCD-D9D0-9A4F-92AE-44B2680A547A}"/>
              </a:ext>
            </a:extLst>
          </p:cNvPr>
          <p:cNvSpPr/>
          <p:nvPr/>
        </p:nvSpPr>
        <p:spPr>
          <a:xfrm>
            <a:off x="3106887" y="1457541"/>
            <a:ext cx="2797026" cy="2785378"/>
          </a:xfrm>
          <a:prstGeom prst="rect">
            <a:avLst/>
          </a:prstGeom>
        </p:spPr>
        <p:txBody>
          <a:bodyPr wrap="square">
            <a:spAutoFit/>
          </a:bodyPr>
          <a:lstStyle/>
          <a:p>
            <a:pPr algn="just">
              <a:spcAft>
                <a:spcPts val="800"/>
              </a:spcAft>
            </a:pP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Die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RheoDol</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Oral Hygiene bietet Patientengruppen, insbesondere der Intensivpflege und Onkologie, das innovative Produktkomponenten-System auf biomolekular-wissenschaftlicher Basis zur oralen Reinigung</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(A)</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Keimreduktion</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(B)</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und Wundpflege</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(C)</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Für diese Patientengruppen wie auch anderen bereits ab Kindesalter stellt die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RheoDol</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Oral Hygiene eine dauerhaft einsetzbare, kostengünstige und optimale Produktzusammenstellung dar.</a:t>
            </a:r>
          </a:p>
        </p:txBody>
      </p:sp>
      <p:sp>
        <p:nvSpPr>
          <p:cNvPr id="26" name="Oval 25">
            <a:extLst>
              <a:ext uri="{FF2B5EF4-FFF2-40B4-BE49-F238E27FC236}">
                <a16:creationId xmlns:a16="http://schemas.microsoft.com/office/drawing/2014/main" id="{273FAB21-119B-3640-BA82-65B1C62C3C85}"/>
              </a:ext>
            </a:extLst>
          </p:cNvPr>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36" name="Oval 35">
            <a:extLst>
              <a:ext uri="{FF2B5EF4-FFF2-40B4-BE49-F238E27FC236}">
                <a16:creationId xmlns:a16="http://schemas.microsoft.com/office/drawing/2014/main" id="{8DF822BA-9BAF-254A-BC54-4AC090BEF511}"/>
              </a:ext>
            </a:extLst>
          </p:cNvPr>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
        <p:nvSpPr>
          <p:cNvPr id="37" name="Rechteck 36">
            <a:extLst>
              <a:ext uri="{FF2B5EF4-FFF2-40B4-BE49-F238E27FC236}">
                <a16:creationId xmlns:a16="http://schemas.microsoft.com/office/drawing/2014/main" id="{80592C6A-0E0A-E843-8A52-C973DF9DFA63}"/>
              </a:ext>
            </a:extLst>
          </p:cNvPr>
          <p:cNvSpPr/>
          <p:nvPr/>
        </p:nvSpPr>
        <p:spPr>
          <a:xfrm>
            <a:off x="6068717" y="1457541"/>
            <a:ext cx="2572046" cy="2593018"/>
          </a:xfrm>
          <a:prstGeom prst="rect">
            <a:avLst/>
          </a:prstGeom>
        </p:spPr>
        <p:txBody>
          <a:bodyPr wrap="square">
            <a:spAutoFit/>
          </a:bodyPr>
          <a:lstStyle/>
          <a:p>
            <a:pPr algn="just">
              <a:spcAft>
                <a:spcPts val="800"/>
              </a:spcAft>
            </a:pP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RheoDol</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Oral Hygiene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offers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patient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groups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particularly</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in intensive care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oncology</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an innovative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product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component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system</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based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on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biomolecular</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science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for</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oral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cleansing</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(A)</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germ</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reduction</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(B)</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wound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care </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(C)</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For</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these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patient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groups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well</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others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starting</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from</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childhood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RheoDol</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Oral Hygiene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represents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permanently</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usable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cost-effective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optimal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product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combination</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323754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err="1"/>
              <a:t>Anamnesis</a:t>
            </a:r>
            <a:r>
              <a:rPr lang="de-DE" sz="1600" b="1" dirty="0"/>
              <a:t> – </a:t>
            </a:r>
            <a:r>
              <a:rPr lang="de-DE" sz="1600" b="1" dirty="0" err="1"/>
              <a:t>Patient‘s</a:t>
            </a:r>
            <a:r>
              <a:rPr lang="de-DE" sz="1600" b="1" dirty="0"/>
              <a:t> </a:t>
            </a:r>
            <a:r>
              <a:rPr lang="de-DE" sz="1600" b="1" dirty="0" err="1"/>
              <a:t>general</a:t>
            </a:r>
            <a:r>
              <a:rPr lang="de-DE" sz="1600" b="1" dirty="0"/>
              <a:t> </a:t>
            </a:r>
            <a:r>
              <a:rPr lang="de-DE" sz="1600" b="1" dirty="0" err="1"/>
              <a:t>health</a:t>
            </a:r>
            <a:r>
              <a:rPr lang="de-DE" sz="1600" b="1" dirty="0"/>
              <a:t> </a:t>
            </a:r>
          </a:p>
        </p:txBody>
      </p:sp>
      <p:sp>
        <p:nvSpPr>
          <p:cNvPr id="3" name="Inhaltsplatzhalter 2"/>
          <p:cNvSpPr>
            <a:spLocks noGrp="1"/>
          </p:cNvSpPr>
          <p:nvPr>
            <p:ph idx="1"/>
          </p:nvPr>
        </p:nvSpPr>
        <p:spPr>
          <a:xfrm>
            <a:off x="792163" y="1022056"/>
            <a:ext cx="7689850" cy="3283244"/>
          </a:xfrm>
        </p:spPr>
        <p:txBody>
          <a:bodyPr>
            <a:noAutofit/>
          </a:bodyPr>
          <a:lstStyle/>
          <a:p>
            <a:pPr marL="0" indent="0">
              <a:lnSpc>
                <a:spcPct val="150000"/>
              </a:lnSpc>
              <a:buNone/>
            </a:pPr>
            <a:r>
              <a:rPr lang="de-DE" sz="1400" dirty="0" err="1"/>
              <a:t>Is</a:t>
            </a:r>
            <a:r>
              <a:rPr lang="de-DE" sz="1400" dirty="0"/>
              <a:t> </a:t>
            </a:r>
            <a:r>
              <a:rPr lang="de-DE" sz="1400" dirty="0" err="1"/>
              <a:t>the</a:t>
            </a:r>
            <a:r>
              <a:rPr lang="de-DE" sz="1400" dirty="0"/>
              <a:t> </a:t>
            </a:r>
            <a:r>
              <a:rPr lang="de-DE" sz="1400" dirty="0" err="1"/>
              <a:t>patient</a:t>
            </a:r>
            <a:r>
              <a:rPr lang="de-DE" sz="1400" dirty="0"/>
              <a:t> </a:t>
            </a:r>
            <a:r>
              <a:rPr lang="de-DE" sz="1400" dirty="0" err="1"/>
              <a:t>restricted</a:t>
            </a:r>
            <a:r>
              <a:rPr lang="de-DE" sz="1400" dirty="0"/>
              <a:t> in </a:t>
            </a:r>
            <a:r>
              <a:rPr lang="de-DE" sz="1400" dirty="0" err="1"/>
              <a:t>chewing</a:t>
            </a:r>
            <a:r>
              <a:rPr lang="de-DE" sz="1400" dirty="0"/>
              <a:t>?</a:t>
            </a:r>
          </a:p>
          <a:p>
            <a:pPr marL="0" indent="0">
              <a:lnSpc>
                <a:spcPct val="150000"/>
              </a:lnSpc>
              <a:buNone/>
            </a:pPr>
            <a:r>
              <a:rPr lang="de-DE" sz="1400" dirty="0" err="1"/>
              <a:t>Does</a:t>
            </a:r>
            <a:r>
              <a:rPr lang="de-DE" sz="1400" dirty="0"/>
              <a:t> </a:t>
            </a:r>
            <a:r>
              <a:rPr lang="de-DE" sz="1400" dirty="0" err="1"/>
              <a:t>the</a:t>
            </a:r>
            <a:r>
              <a:rPr lang="de-DE" sz="1400" dirty="0"/>
              <a:t> </a:t>
            </a:r>
            <a:r>
              <a:rPr lang="de-DE" sz="1400" dirty="0" err="1"/>
              <a:t>patient</a:t>
            </a:r>
            <a:r>
              <a:rPr lang="de-DE" sz="1400" dirty="0"/>
              <a:t> </a:t>
            </a:r>
            <a:r>
              <a:rPr lang="de-DE" sz="1400" dirty="0" err="1"/>
              <a:t>have</a:t>
            </a:r>
            <a:r>
              <a:rPr lang="de-DE" sz="1400" dirty="0"/>
              <a:t> </a:t>
            </a:r>
            <a:r>
              <a:rPr lang="de-DE" sz="1400" dirty="0" err="1"/>
              <a:t>problems</a:t>
            </a:r>
            <a:r>
              <a:rPr lang="de-DE" sz="1400" dirty="0"/>
              <a:t> </a:t>
            </a:r>
            <a:r>
              <a:rPr lang="de-DE" sz="1400" dirty="0" err="1"/>
              <a:t>swallowing</a:t>
            </a:r>
            <a:r>
              <a:rPr lang="de-DE" sz="1400" dirty="0"/>
              <a:t>?</a:t>
            </a:r>
          </a:p>
          <a:p>
            <a:pPr marL="0" indent="0">
              <a:lnSpc>
                <a:spcPct val="150000"/>
              </a:lnSpc>
              <a:buNone/>
            </a:pPr>
            <a:r>
              <a:rPr lang="de-DE" sz="1400" dirty="0" err="1"/>
              <a:t>Is</a:t>
            </a:r>
            <a:r>
              <a:rPr lang="de-DE" sz="1400" dirty="0"/>
              <a:t> </a:t>
            </a:r>
            <a:r>
              <a:rPr lang="de-DE" sz="1400" dirty="0" err="1"/>
              <a:t>the</a:t>
            </a:r>
            <a:r>
              <a:rPr lang="de-DE" sz="1400" dirty="0"/>
              <a:t> </a:t>
            </a:r>
            <a:r>
              <a:rPr lang="de-DE" sz="1400" dirty="0" err="1"/>
              <a:t>patient</a:t>
            </a:r>
            <a:r>
              <a:rPr lang="de-DE" sz="1400" dirty="0"/>
              <a:t> </a:t>
            </a:r>
            <a:r>
              <a:rPr lang="de-DE" sz="1400" dirty="0" err="1"/>
              <a:t>suffering</a:t>
            </a:r>
            <a:r>
              <a:rPr lang="de-DE" sz="1400" dirty="0"/>
              <a:t> </a:t>
            </a:r>
            <a:r>
              <a:rPr lang="de-DE" sz="1400" dirty="0" err="1"/>
              <a:t>from</a:t>
            </a:r>
            <a:r>
              <a:rPr lang="de-DE" sz="1400" dirty="0"/>
              <a:t> dry </a:t>
            </a:r>
            <a:r>
              <a:rPr lang="de-DE" sz="1400" dirty="0" err="1"/>
              <a:t>mouth</a:t>
            </a:r>
            <a:r>
              <a:rPr lang="de-DE" sz="1400" dirty="0"/>
              <a:t> (</a:t>
            </a:r>
            <a:r>
              <a:rPr lang="de-DE" sz="1400" b="1" dirty="0" err="1">
                <a:solidFill>
                  <a:srgbClr val="77933C"/>
                </a:solidFill>
              </a:rPr>
              <a:t>xerostomia</a:t>
            </a:r>
            <a:r>
              <a:rPr lang="de-DE" sz="1400" dirty="0"/>
              <a:t>)?</a:t>
            </a:r>
          </a:p>
          <a:p>
            <a:pPr marL="0" indent="0">
              <a:lnSpc>
                <a:spcPct val="150000"/>
              </a:lnSpc>
              <a:buNone/>
            </a:pPr>
            <a:r>
              <a:rPr lang="de-DE" sz="1400" dirty="0" err="1"/>
              <a:t>Does</a:t>
            </a:r>
            <a:r>
              <a:rPr lang="de-DE" sz="1400" dirty="0"/>
              <a:t> </a:t>
            </a:r>
            <a:r>
              <a:rPr lang="de-DE" sz="1400" dirty="0" err="1"/>
              <a:t>the</a:t>
            </a:r>
            <a:r>
              <a:rPr lang="de-DE" sz="1400" dirty="0"/>
              <a:t> </a:t>
            </a:r>
            <a:r>
              <a:rPr lang="de-DE" sz="1400" dirty="0" err="1"/>
              <a:t>patient‘s</a:t>
            </a:r>
            <a:r>
              <a:rPr lang="de-DE" sz="1400" dirty="0"/>
              <a:t> </a:t>
            </a:r>
            <a:r>
              <a:rPr lang="de-DE" sz="1400" dirty="0" err="1"/>
              <a:t>mouth</a:t>
            </a:r>
            <a:r>
              <a:rPr lang="de-DE" sz="1400" dirty="0"/>
              <a:t> hurt?</a:t>
            </a:r>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5" name="Textfeld 4"/>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7" name="Oval 6"/>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9" name="Foliennummernplatzhalter 8">
            <a:extLst>
              <a:ext uri="{FF2B5EF4-FFF2-40B4-BE49-F238E27FC236}">
                <a16:creationId xmlns:a16="http://schemas.microsoft.com/office/drawing/2014/main" id="{B9F652D1-77A9-5442-816B-289D43CB421A}"/>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30</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26E0DC79-9E9A-8843-8BF3-3AB0FD5A2EB9}"/>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F318B354-EB69-4643-BEB1-58CF1E699862}"/>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138654C1-08DE-0143-B134-C2263759998E}"/>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C7E4377C-0154-174D-AFF5-DF2F9B41553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9616E702-E387-D447-A072-C5F49EAE218B}"/>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4ED81E8D-D41A-3B42-9308-53754565A31F}"/>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5E445012-70F9-3940-A446-D7EA62B221A6}"/>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BC3D4184-E5AB-A34A-9F83-D475A2DD5712}"/>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9D593997-AFB1-9040-BDBF-B7B13D3B9C58}"/>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80732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a:solidFill>
                  <a:srgbClr val="77933C"/>
                </a:solidFill>
              </a:rPr>
              <a:t>Wussten Sie schon ...</a:t>
            </a:r>
            <a:endParaRPr lang="de-DE" sz="1600" dirty="0">
              <a:solidFill>
                <a:srgbClr val="77933C"/>
              </a:solidFill>
            </a:endParaRPr>
          </a:p>
        </p:txBody>
      </p:sp>
      <p:sp>
        <p:nvSpPr>
          <p:cNvPr id="3" name="Inhaltsplatzhalter 2"/>
          <p:cNvSpPr>
            <a:spLocks noGrp="1"/>
          </p:cNvSpPr>
          <p:nvPr>
            <p:ph idx="1"/>
          </p:nvPr>
        </p:nvSpPr>
        <p:spPr>
          <a:xfrm>
            <a:off x="827088" y="1022056"/>
            <a:ext cx="7654926" cy="3283244"/>
          </a:xfrm>
        </p:spPr>
        <p:txBody>
          <a:bodyPr>
            <a:noAutofit/>
          </a:bodyPr>
          <a:lstStyle/>
          <a:p>
            <a:pPr marL="0" indent="0">
              <a:buNone/>
            </a:pPr>
            <a:r>
              <a:rPr lang="de-DE" sz="1400" dirty="0"/>
              <a:t>Die </a:t>
            </a:r>
            <a:r>
              <a:rPr lang="de-DE" sz="1400" b="1" dirty="0" err="1">
                <a:solidFill>
                  <a:srgbClr val="77933C"/>
                </a:solidFill>
              </a:rPr>
              <a:t>Xerostomie</a:t>
            </a:r>
            <a:r>
              <a:rPr lang="de-DE" sz="1400" dirty="0"/>
              <a:t> ist die Trockenheit der Mundhöhle aufgrund verschiedener Ursachen. </a:t>
            </a:r>
          </a:p>
          <a:p>
            <a:pPr marL="0" indent="0">
              <a:buNone/>
            </a:pPr>
            <a:r>
              <a:rPr lang="de-DE" sz="1400" dirty="0"/>
              <a:t>Als Folge treten Schluckbeschwerden, Probleme bei Sprechen, Probleme beim Verzehr trockener Nahrung und Schlafstörungen auf.</a:t>
            </a:r>
          </a:p>
          <a:p>
            <a:pPr marL="0" indent="0">
              <a:buNone/>
            </a:pPr>
            <a:endParaRPr lang="de-DE" sz="1400" dirty="0"/>
          </a:p>
          <a:p>
            <a:pPr marL="3657600" lvl="8" indent="0">
              <a:buNone/>
            </a:pPr>
            <a:r>
              <a:rPr lang="de-DE" sz="1000" dirty="0"/>
              <a:t>Ursachen</a:t>
            </a:r>
          </a:p>
          <a:p>
            <a:pPr lvl="8"/>
            <a:r>
              <a:rPr lang="de-DE" sz="1000" dirty="0"/>
              <a:t>Dehydrierung</a:t>
            </a:r>
          </a:p>
          <a:p>
            <a:pPr lvl="8"/>
            <a:r>
              <a:rPr lang="de-DE" sz="1000" dirty="0"/>
              <a:t>Mundatmung</a:t>
            </a:r>
          </a:p>
          <a:p>
            <a:pPr lvl="8"/>
            <a:r>
              <a:rPr lang="de-DE" sz="1000" dirty="0"/>
              <a:t>Trinkverbot</a:t>
            </a:r>
          </a:p>
          <a:p>
            <a:pPr lvl="8"/>
            <a:r>
              <a:rPr lang="de-DE" sz="1000" dirty="0"/>
              <a:t>Ernährung über PEG</a:t>
            </a:r>
          </a:p>
          <a:p>
            <a:pPr lvl="8"/>
            <a:r>
              <a:rPr lang="de-DE" sz="1000" dirty="0"/>
              <a:t>Reduzierter Speichelfluss </a:t>
            </a:r>
          </a:p>
          <a:p>
            <a:pPr lvl="8"/>
            <a:r>
              <a:rPr lang="de-DE" sz="1000" dirty="0"/>
              <a:t>Autoimmunerkrankungen </a:t>
            </a:r>
          </a:p>
          <a:p>
            <a:pPr lvl="8"/>
            <a:r>
              <a:rPr lang="de-DE" sz="1000" dirty="0"/>
              <a:t>Bestrahlungstherapie</a:t>
            </a:r>
          </a:p>
          <a:p>
            <a:pPr lvl="8"/>
            <a:r>
              <a:rPr lang="de-DE" sz="1000" dirty="0"/>
              <a:t>Chemotherapie</a:t>
            </a:r>
          </a:p>
          <a:p>
            <a:pPr lvl="8"/>
            <a:r>
              <a:rPr lang="de-DE" sz="1000" dirty="0"/>
              <a:t>Negative Flüssigkeitsbilanz</a:t>
            </a:r>
          </a:p>
          <a:p>
            <a:pPr lvl="8"/>
            <a:r>
              <a:rPr lang="de-DE" sz="1000" dirty="0"/>
              <a:t>Medikamentennebenwirkung </a:t>
            </a:r>
          </a:p>
          <a:p>
            <a:pPr lvl="8"/>
            <a:r>
              <a:rPr lang="de-DE" sz="1000" dirty="0"/>
              <a:t>Fieber</a:t>
            </a:r>
          </a:p>
          <a:p>
            <a:pPr marL="3543300" lvl="8" indent="0">
              <a:buNone/>
            </a:pPr>
            <a:endParaRPr lang="de-DE" sz="500" dirty="0"/>
          </a:p>
          <a:p>
            <a:pPr marL="0" indent="0">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pic>
        <p:nvPicPr>
          <p:cNvPr id="7" name="Bild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687" y="2522766"/>
            <a:ext cx="3048000" cy="1514475"/>
          </a:xfrm>
          <a:prstGeom prst="rect">
            <a:avLst/>
          </a:prstGeom>
        </p:spPr>
      </p:pic>
      <p:sp>
        <p:nvSpPr>
          <p:cNvPr id="8" name="Textfeld 7"/>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6" name="Oval 5"/>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10" name="Foliennummernplatzhalter 9">
            <a:extLst>
              <a:ext uri="{FF2B5EF4-FFF2-40B4-BE49-F238E27FC236}">
                <a16:creationId xmlns:a16="http://schemas.microsoft.com/office/drawing/2014/main" id="{2982EB5E-6DD3-3C41-AFE2-9EAF9625BD1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31</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11A95C98-43B7-5543-9601-65FF86076C03}"/>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01405AFB-99CF-C844-B905-924BC6F8CCEE}"/>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A99A4D12-A2B6-914C-97FF-9E1F1A2E108F}"/>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D43512A0-5545-CD40-AC4B-7345BCFC829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074C5E02-7727-8E4A-A50D-AF4D5F58C86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4A395F9F-48C5-7548-B7A7-0BCB575FEAF5}"/>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4C1E2E4D-E5E9-E943-892D-593FC4123D2F}"/>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EDB674F3-02C9-2942-873A-0DBEFB5FA764}"/>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951FB0C3-5B49-5046-B2AA-3663471A405A}"/>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44425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err="1">
                <a:solidFill>
                  <a:srgbClr val="77933C"/>
                </a:solidFill>
              </a:rPr>
              <a:t>Did</a:t>
            </a:r>
            <a:r>
              <a:rPr lang="de-DE" sz="1600" b="1" dirty="0">
                <a:solidFill>
                  <a:srgbClr val="77933C"/>
                </a:solidFill>
              </a:rPr>
              <a:t> </a:t>
            </a:r>
            <a:r>
              <a:rPr lang="de-DE" sz="1600" b="1" dirty="0" err="1">
                <a:solidFill>
                  <a:srgbClr val="77933C"/>
                </a:solidFill>
              </a:rPr>
              <a:t>you</a:t>
            </a:r>
            <a:r>
              <a:rPr lang="de-DE" sz="1600" b="1" dirty="0">
                <a:solidFill>
                  <a:srgbClr val="77933C"/>
                </a:solidFill>
              </a:rPr>
              <a:t> </a:t>
            </a:r>
            <a:r>
              <a:rPr lang="de-DE" sz="1600" b="1" dirty="0" err="1">
                <a:solidFill>
                  <a:srgbClr val="77933C"/>
                </a:solidFill>
              </a:rPr>
              <a:t>know</a:t>
            </a:r>
            <a:r>
              <a:rPr lang="de-DE" sz="1600" b="1" dirty="0">
                <a:solidFill>
                  <a:srgbClr val="77933C"/>
                </a:solidFill>
              </a:rPr>
              <a:t> ...</a:t>
            </a:r>
            <a:endParaRPr lang="de-DE" sz="1600" dirty="0">
              <a:solidFill>
                <a:srgbClr val="77933C"/>
              </a:solidFill>
            </a:endParaRPr>
          </a:p>
        </p:txBody>
      </p:sp>
      <p:sp>
        <p:nvSpPr>
          <p:cNvPr id="3" name="Inhaltsplatzhalter 2"/>
          <p:cNvSpPr>
            <a:spLocks noGrp="1"/>
          </p:cNvSpPr>
          <p:nvPr>
            <p:ph idx="1"/>
          </p:nvPr>
        </p:nvSpPr>
        <p:spPr>
          <a:xfrm>
            <a:off x="827088" y="1022056"/>
            <a:ext cx="7654926" cy="3283244"/>
          </a:xfrm>
        </p:spPr>
        <p:txBody>
          <a:bodyPr>
            <a:noAutofit/>
          </a:bodyPr>
          <a:lstStyle/>
          <a:p>
            <a:pPr marL="0" indent="0">
              <a:buNone/>
            </a:pPr>
            <a:r>
              <a:rPr lang="en-US" sz="1400" b="1" dirty="0">
                <a:solidFill>
                  <a:srgbClr val="77933C"/>
                </a:solidFill>
              </a:rPr>
              <a:t>Xerostomia</a:t>
            </a:r>
            <a:r>
              <a:rPr lang="en-US" sz="1400" dirty="0"/>
              <a:t> is the dryness of the oral cavity due to a variation of causes. This results in problems with swallowing, speaking, eating of dry food, and insomnia. </a:t>
            </a:r>
          </a:p>
          <a:p>
            <a:pPr marL="0" indent="0">
              <a:buNone/>
            </a:pPr>
            <a:endParaRPr lang="en-US" sz="1400" dirty="0"/>
          </a:p>
          <a:p>
            <a:pPr marL="3657600" lvl="8" indent="0">
              <a:buNone/>
            </a:pPr>
            <a:r>
              <a:rPr lang="en-US" sz="1000" dirty="0"/>
              <a:t>Causes</a:t>
            </a:r>
          </a:p>
          <a:p>
            <a:pPr lvl="8"/>
            <a:r>
              <a:rPr lang="en-US" sz="1000" dirty="0"/>
              <a:t>dehydration</a:t>
            </a:r>
          </a:p>
          <a:p>
            <a:pPr lvl="8"/>
            <a:r>
              <a:rPr lang="en-US" sz="1000" dirty="0"/>
              <a:t>oral respiration</a:t>
            </a:r>
          </a:p>
          <a:p>
            <a:pPr lvl="8"/>
            <a:r>
              <a:rPr lang="en-US" sz="1000" dirty="0"/>
              <a:t>low fluid supply</a:t>
            </a:r>
          </a:p>
          <a:p>
            <a:pPr lvl="8"/>
            <a:r>
              <a:rPr lang="en-US" sz="1000" dirty="0"/>
              <a:t>drip feeding</a:t>
            </a:r>
          </a:p>
          <a:p>
            <a:pPr lvl="8"/>
            <a:r>
              <a:rPr lang="en-US" sz="1000" dirty="0"/>
              <a:t>reduced production of saliva</a:t>
            </a:r>
          </a:p>
          <a:p>
            <a:pPr lvl="8"/>
            <a:r>
              <a:rPr lang="en-US" sz="1000" dirty="0"/>
              <a:t>autoimmune diseases </a:t>
            </a:r>
          </a:p>
          <a:p>
            <a:pPr lvl="8"/>
            <a:r>
              <a:rPr lang="en-US" sz="1000" dirty="0"/>
              <a:t>radiotherapy</a:t>
            </a:r>
          </a:p>
          <a:p>
            <a:pPr lvl="8"/>
            <a:r>
              <a:rPr lang="en-US" sz="1000" dirty="0"/>
              <a:t>chemotherapy</a:t>
            </a:r>
          </a:p>
          <a:p>
            <a:pPr lvl="8"/>
            <a:r>
              <a:rPr lang="en-US" sz="1000" dirty="0"/>
              <a:t>side effects</a:t>
            </a:r>
          </a:p>
          <a:p>
            <a:pPr lvl="8"/>
            <a:r>
              <a:rPr lang="en-US" sz="1000" dirty="0"/>
              <a:t>fever</a:t>
            </a:r>
          </a:p>
          <a:p>
            <a:pPr marL="3543300" lvl="8" indent="0">
              <a:buNone/>
            </a:pPr>
            <a:endParaRPr lang="en-US" sz="500" dirty="0"/>
          </a:p>
          <a:p>
            <a:pPr marL="0" indent="0">
              <a:buNone/>
            </a:pPr>
            <a:endParaRPr lang="en-US" sz="1400" dirty="0"/>
          </a:p>
          <a:p>
            <a:pPr marL="400050" lvl="1" indent="0">
              <a:lnSpc>
                <a:spcPct val="150000"/>
              </a:lnSpc>
              <a:buNone/>
            </a:pPr>
            <a:endParaRPr lang="en-US" sz="1400" dirty="0"/>
          </a:p>
          <a:p>
            <a:pPr marL="400050" lvl="1" indent="0">
              <a:lnSpc>
                <a:spcPct val="150000"/>
              </a:lnSpc>
              <a:buNone/>
            </a:pPr>
            <a:endParaRPr lang="en-US" sz="1200" dirty="0"/>
          </a:p>
          <a:p>
            <a:pPr marL="400050" lvl="1" indent="0">
              <a:lnSpc>
                <a:spcPct val="150000"/>
              </a:lnSpc>
              <a:buNone/>
            </a:pPr>
            <a:endParaRPr lang="en-US" sz="1200" dirty="0"/>
          </a:p>
        </p:txBody>
      </p:sp>
      <p:pic>
        <p:nvPicPr>
          <p:cNvPr id="7" name="Bild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687" y="2522766"/>
            <a:ext cx="3048000" cy="1514475"/>
          </a:xfrm>
          <a:prstGeom prst="rect">
            <a:avLst/>
          </a:prstGeom>
        </p:spPr>
      </p:pic>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9" name="Oval 8"/>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10" name="Foliennummernplatzhalter 9">
            <a:extLst>
              <a:ext uri="{FF2B5EF4-FFF2-40B4-BE49-F238E27FC236}">
                <a16:creationId xmlns:a16="http://schemas.microsoft.com/office/drawing/2014/main" id="{14254C2E-E8CB-0544-A528-4C0F291B53F6}"/>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32</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8D87D8E2-C49E-DB43-B29D-4DB1D2E4870B}"/>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9F930EFD-CCB8-B346-BEC6-300ECDD560F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9C7A1E20-B0FF-E645-87FF-85E546A1525A}"/>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891C1064-7049-A247-A255-9CAC72DB0E34}"/>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E2E5F2D7-D078-6D40-8127-060C4BBB76AB}"/>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C1D49DA1-7AA7-4D4E-8616-E31F752CB5BA}"/>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2C0E8306-7A67-AC48-AB6A-0BC78F766002}"/>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C47DB961-A799-3141-A8AB-60A017363054}"/>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E7DC1EFE-122B-014B-9D28-206F71042DD8}"/>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75051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a:t>Anamnese – Zahnfleisch</a:t>
            </a:r>
            <a:endParaRPr lang="de-DE" sz="1600" dirty="0"/>
          </a:p>
        </p:txBody>
      </p:sp>
      <p:sp>
        <p:nvSpPr>
          <p:cNvPr id="3" name="Inhaltsplatzhalter 2"/>
          <p:cNvSpPr>
            <a:spLocks noGrp="1"/>
          </p:cNvSpPr>
          <p:nvPr>
            <p:ph idx="1"/>
          </p:nvPr>
        </p:nvSpPr>
        <p:spPr>
          <a:xfrm>
            <a:off x="841829" y="1022056"/>
            <a:ext cx="7640184" cy="3283244"/>
          </a:xfrm>
        </p:spPr>
        <p:txBody>
          <a:bodyPr>
            <a:noAutofit/>
          </a:bodyPr>
          <a:lstStyle/>
          <a:p>
            <a:pPr marL="0" indent="0">
              <a:lnSpc>
                <a:spcPct val="150000"/>
              </a:lnSpc>
              <a:buNone/>
            </a:pPr>
            <a:r>
              <a:rPr lang="de-DE" sz="1400" dirty="0"/>
              <a:t>Weicht die Zahnfleischfarbe vom gesunden Zahnfleisch (blassrosa) ab?</a:t>
            </a:r>
          </a:p>
          <a:p>
            <a:pPr marL="0" indent="0">
              <a:lnSpc>
                <a:spcPct val="150000"/>
              </a:lnSpc>
              <a:buNone/>
            </a:pPr>
            <a:r>
              <a:rPr lang="de-DE" sz="1400" dirty="0"/>
              <a:t>Gibt es Zähne, die nicht vom Zahnfleisch fest umschlossen werden?</a:t>
            </a:r>
          </a:p>
          <a:p>
            <a:pPr marL="0" indent="0">
              <a:lnSpc>
                <a:spcPct val="150000"/>
              </a:lnSpc>
              <a:buNone/>
            </a:pPr>
            <a:r>
              <a:rPr lang="de-DE" sz="1400" b="1" dirty="0" err="1">
                <a:solidFill>
                  <a:srgbClr val="77933C"/>
                </a:solidFill>
              </a:rPr>
              <a:t>Aphthen</a:t>
            </a:r>
            <a:r>
              <a:rPr lang="de-DE" sz="1400" dirty="0"/>
              <a:t>?</a:t>
            </a:r>
          </a:p>
          <a:p>
            <a:pPr marL="0" indent="0">
              <a:lnSpc>
                <a:spcPct val="150000"/>
              </a:lnSpc>
              <a:buNone/>
            </a:pPr>
            <a:r>
              <a:rPr lang="de-DE" sz="1400" b="1" dirty="0">
                <a:solidFill>
                  <a:srgbClr val="77933C"/>
                </a:solidFill>
              </a:rPr>
              <a:t>Parodontitis</a:t>
            </a:r>
            <a:r>
              <a:rPr lang="de-DE" sz="1400" dirty="0"/>
              <a:t>?</a:t>
            </a:r>
          </a:p>
          <a:p>
            <a:pPr marL="0" indent="0">
              <a:lnSpc>
                <a:spcPct val="150000"/>
              </a:lnSpc>
              <a:buNone/>
            </a:pPr>
            <a:r>
              <a:rPr lang="de-DE" sz="1400" b="1" dirty="0">
                <a:solidFill>
                  <a:srgbClr val="77933C"/>
                </a:solidFill>
              </a:rPr>
              <a:t>Gingivitis</a:t>
            </a:r>
            <a:r>
              <a:rPr lang="de-DE" sz="1400" dirty="0"/>
              <a:t>?</a:t>
            </a:r>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5" name="Oval 4"/>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9" name="Foliennummernplatzhalter 8">
            <a:extLst>
              <a:ext uri="{FF2B5EF4-FFF2-40B4-BE49-F238E27FC236}">
                <a16:creationId xmlns:a16="http://schemas.microsoft.com/office/drawing/2014/main" id="{C816984D-9F56-DB46-94B7-3305C816614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33</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86053C53-8B80-9047-A64A-F9B642F2DE18}"/>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6D8A69BB-81F7-E847-9CDD-754336A5AA37}"/>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34E9A914-93A9-BC4A-A5A7-24BAE978492B}"/>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DCBD9E5B-D2E0-3F4D-8CF6-E4B1112A65CA}"/>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50967C2E-E31E-7145-A555-3274F647B14A}"/>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53C17C6A-AC0F-5F4E-BD42-F83EC349FE5B}"/>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17E61ACD-2FC8-C643-81C2-C55CDBBF9CC0}"/>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5BCF67C5-205E-D345-99E3-57C7732E212B}"/>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51C00B52-5313-6F46-8969-A823D3DA541B}"/>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17402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err="1"/>
              <a:t>Anamnesis</a:t>
            </a:r>
            <a:r>
              <a:rPr lang="de-DE" sz="1600" b="1" dirty="0"/>
              <a:t> – </a:t>
            </a:r>
            <a:r>
              <a:rPr lang="de-DE" sz="1600" b="1" dirty="0" err="1"/>
              <a:t>Gingiva</a:t>
            </a:r>
            <a:endParaRPr lang="de-DE" sz="1600" dirty="0"/>
          </a:p>
        </p:txBody>
      </p:sp>
      <p:sp>
        <p:nvSpPr>
          <p:cNvPr id="3" name="Inhaltsplatzhalter 2"/>
          <p:cNvSpPr>
            <a:spLocks noGrp="1"/>
          </p:cNvSpPr>
          <p:nvPr>
            <p:ph idx="1"/>
          </p:nvPr>
        </p:nvSpPr>
        <p:spPr>
          <a:xfrm>
            <a:off x="841829" y="1022056"/>
            <a:ext cx="7640184" cy="3283244"/>
          </a:xfrm>
        </p:spPr>
        <p:txBody>
          <a:bodyPr>
            <a:noAutofit/>
          </a:bodyPr>
          <a:lstStyle/>
          <a:p>
            <a:pPr marL="0" indent="0">
              <a:lnSpc>
                <a:spcPct val="150000"/>
              </a:lnSpc>
              <a:buNone/>
            </a:pPr>
            <a:r>
              <a:rPr lang="en-US" sz="1400" dirty="0"/>
              <a:t>Does the color of the gingiva differ from that of healthy people</a:t>
            </a:r>
            <a:br>
              <a:rPr lang="en-US" sz="1400" dirty="0"/>
            </a:br>
            <a:r>
              <a:rPr lang="en-US" sz="1400" dirty="0"/>
              <a:t>(pale pink)?</a:t>
            </a:r>
          </a:p>
          <a:p>
            <a:pPr marL="0" indent="0">
              <a:lnSpc>
                <a:spcPct val="150000"/>
              </a:lnSpc>
              <a:buNone/>
            </a:pPr>
            <a:r>
              <a:rPr lang="en-US" sz="1400" dirty="0"/>
              <a:t>Are any teeth not tightly enclosed by the patient‘s gingiva? </a:t>
            </a:r>
          </a:p>
          <a:p>
            <a:pPr marL="0" indent="0">
              <a:lnSpc>
                <a:spcPct val="150000"/>
              </a:lnSpc>
              <a:buNone/>
            </a:pPr>
            <a:r>
              <a:rPr lang="en-US" sz="1400" b="1" dirty="0">
                <a:solidFill>
                  <a:srgbClr val="77933C"/>
                </a:solidFill>
              </a:rPr>
              <a:t>Vesicles</a:t>
            </a:r>
            <a:r>
              <a:rPr lang="en-US" sz="1400" dirty="0"/>
              <a:t>?</a:t>
            </a:r>
          </a:p>
          <a:p>
            <a:pPr marL="0" indent="0">
              <a:lnSpc>
                <a:spcPct val="150000"/>
              </a:lnSpc>
              <a:buNone/>
            </a:pPr>
            <a:r>
              <a:rPr lang="en-US" sz="1400" b="1" dirty="0">
                <a:solidFill>
                  <a:srgbClr val="77933C"/>
                </a:solidFill>
              </a:rPr>
              <a:t>Periodontitis</a:t>
            </a:r>
            <a:r>
              <a:rPr lang="en-US" sz="1400" dirty="0"/>
              <a:t>?</a:t>
            </a:r>
          </a:p>
          <a:p>
            <a:pPr marL="0" indent="0">
              <a:lnSpc>
                <a:spcPct val="150000"/>
              </a:lnSpc>
              <a:buNone/>
            </a:pPr>
            <a:r>
              <a:rPr lang="en-US" sz="1400" b="1" dirty="0">
                <a:solidFill>
                  <a:srgbClr val="77933C"/>
                </a:solidFill>
              </a:rPr>
              <a:t>Gingivitis</a:t>
            </a:r>
            <a:r>
              <a:rPr lang="en-US" sz="1400" dirty="0"/>
              <a:t>?</a:t>
            </a:r>
          </a:p>
          <a:p>
            <a:pPr marL="0" indent="0">
              <a:lnSpc>
                <a:spcPct val="150000"/>
              </a:lnSpc>
              <a:buNone/>
            </a:pPr>
            <a:endParaRPr lang="en-US" sz="1400" dirty="0"/>
          </a:p>
          <a:p>
            <a:pPr marL="400050" lvl="1" indent="0">
              <a:lnSpc>
                <a:spcPct val="150000"/>
              </a:lnSpc>
              <a:buNone/>
            </a:pPr>
            <a:endParaRPr lang="en-US" sz="1400" dirty="0"/>
          </a:p>
          <a:p>
            <a:pPr marL="400050" lvl="1" indent="0">
              <a:lnSpc>
                <a:spcPct val="150000"/>
              </a:lnSpc>
              <a:buNone/>
            </a:pPr>
            <a:endParaRPr lang="en-US" sz="1200" dirty="0"/>
          </a:p>
          <a:p>
            <a:pPr marL="400050" lvl="1" indent="0">
              <a:lnSpc>
                <a:spcPct val="150000"/>
              </a:lnSpc>
              <a:buNone/>
            </a:pPr>
            <a:endParaRPr lang="en-US" sz="1200" dirty="0"/>
          </a:p>
        </p:txBody>
      </p:sp>
      <p:sp>
        <p:nvSpPr>
          <p:cNvPr id="5" name="Textfeld 4"/>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7" name="Oval 6"/>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9" name="Foliennummernplatzhalter 8">
            <a:extLst>
              <a:ext uri="{FF2B5EF4-FFF2-40B4-BE49-F238E27FC236}">
                <a16:creationId xmlns:a16="http://schemas.microsoft.com/office/drawing/2014/main" id="{6A087160-27CF-654F-A38E-8A1A4EE85E84}"/>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34</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F0EF28A0-B34C-FE45-B97A-3060651B67EE}"/>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36782770-35C1-8E40-B6E1-48370AD2EFC1}"/>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52FDB713-9FFA-644E-A716-F20A53275F05}"/>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126CB3B5-7454-9E40-B68E-E6A5CAC76916}"/>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544260EE-E562-D740-8841-19182F51A859}"/>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5D53A009-F4FB-9648-9E19-351E381BB4A1}"/>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C8283C2E-1CBA-0F4A-ACD1-7B9DF72F7054}"/>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9F4F836C-AAEA-5B46-8881-CCD2595D6C8B}"/>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B4D05B5E-BF08-B144-90D8-604FC159463F}"/>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23062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3447" y="205979"/>
            <a:ext cx="7658567" cy="857250"/>
          </a:xfrm>
        </p:spPr>
        <p:txBody>
          <a:bodyPr>
            <a:normAutofit/>
          </a:bodyPr>
          <a:lstStyle/>
          <a:p>
            <a:pPr marL="457200" indent="-457200" algn="l"/>
            <a:r>
              <a:rPr lang="de-DE" sz="1600" b="1" dirty="0">
                <a:solidFill>
                  <a:srgbClr val="77933C"/>
                </a:solidFill>
              </a:rPr>
              <a:t>Wussten Sie schon ...</a:t>
            </a:r>
            <a:endParaRPr lang="de-DE" sz="1600" dirty="0">
              <a:solidFill>
                <a:srgbClr val="77933C"/>
              </a:solidFill>
            </a:endParaRPr>
          </a:p>
        </p:txBody>
      </p:sp>
      <p:sp>
        <p:nvSpPr>
          <p:cNvPr id="3" name="Inhaltsplatzhalter 2"/>
          <p:cNvSpPr>
            <a:spLocks noGrp="1"/>
          </p:cNvSpPr>
          <p:nvPr>
            <p:ph idx="1"/>
          </p:nvPr>
        </p:nvSpPr>
        <p:spPr>
          <a:xfrm>
            <a:off x="827089" y="1022056"/>
            <a:ext cx="7654925" cy="3283244"/>
          </a:xfrm>
        </p:spPr>
        <p:txBody>
          <a:bodyPr>
            <a:noAutofit/>
          </a:bodyPr>
          <a:lstStyle/>
          <a:p>
            <a:pPr marL="0" indent="0">
              <a:buNone/>
            </a:pPr>
            <a:r>
              <a:rPr lang="de-DE" sz="1200" b="1" dirty="0" err="1">
                <a:solidFill>
                  <a:srgbClr val="77933C"/>
                </a:solidFill>
              </a:rPr>
              <a:t>Apththen</a:t>
            </a:r>
            <a:r>
              <a:rPr lang="de-DE" sz="1200" dirty="0"/>
              <a:t> sind ein Defekt der Mundschleimhaut (Zahnfleisch, Mundhöhle, Mandeln, Zunge) der sich in einem schmerzhaften, von einem </a:t>
            </a:r>
            <a:r>
              <a:rPr lang="de-DE" sz="1200" b="1" dirty="0"/>
              <a:t>entzündlichen </a:t>
            </a:r>
            <a:r>
              <a:rPr lang="de-DE" sz="1200" b="1" dirty="0" err="1"/>
              <a:t>Randsaum</a:t>
            </a:r>
            <a:r>
              <a:rPr lang="de-DE" sz="1200" b="1" dirty="0"/>
              <a:t> </a:t>
            </a:r>
            <a:r>
              <a:rPr lang="de-DE" sz="1200" dirty="0"/>
              <a:t>umgebenen, </a:t>
            </a:r>
            <a:r>
              <a:rPr lang="de-DE" sz="1200" b="1" dirty="0"/>
              <a:t>mit weißem Fibrin belegten Geschwür </a:t>
            </a:r>
            <a:r>
              <a:rPr lang="de-DE" sz="1200" dirty="0"/>
              <a:t>äußert. Es treten häufig mehrere </a:t>
            </a:r>
            <a:r>
              <a:rPr lang="de-DE" sz="1200" dirty="0" err="1"/>
              <a:t>Aphthen</a:t>
            </a:r>
            <a:r>
              <a:rPr lang="de-DE" sz="1200" dirty="0"/>
              <a:t> gleichzeitig auf. </a:t>
            </a:r>
          </a:p>
          <a:p>
            <a:pPr marL="0" indent="0">
              <a:buNone/>
            </a:pPr>
            <a:r>
              <a:rPr lang="de-DE" sz="1200" dirty="0"/>
              <a:t>Kleine Formen haben einen Durchmesser  von 0.3 - 1 cm; große </a:t>
            </a:r>
            <a:r>
              <a:rPr lang="de-DE" sz="1200" dirty="0" err="1"/>
              <a:t>Aphthen</a:t>
            </a:r>
            <a:r>
              <a:rPr lang="de-DE" sz="1200" dirty="0"/>
              <a:t> können aber auch ≥ 1cm groß werden.</a:t>
            </a:r>
          </a:p>
          <a:p>
            <a:pPr marL="0" indent="0">
              <a:buNone/>
            </a:pPr>
            <a:endParaRPr lang="de-DE" sz="700" dirty="0"/>
          </a:p>
          <a:p>
            <a:pPr marL="3657600" lvl="8" indent="0">
              <a:buNone/>
            </a:pPr>
            <a:endParaRPr lang="de-DE" sz="1000" dirty="0"/>
          </a:p>
          <a:p>
            <a:pPr marL="3657600" lvl="8" indent="0">
              <a:buNone/>
            </a:pPr>
            <a:r>
              <a:rPr lang="de-DE" sz="1000" dirty="0"/>
              <a:t>Ursachen</a:t>
            </a:r>
          </a:p>
          <a:p>
            <a:pPr lvl="8"/>
            <a:r>
              <a:rPr lang="de-DE" sz="1000" dirty="0"/>
              <a:t>onkologische Grunderkrankung </a:t>
            </a:r>
          </a:p>
          <a:p>
            <a:pPr lvl="8"/>
            <a:r>
              <a:rPr lang="de-DE" sz="1000" dirty="0"/>
              <a:t>Strahlen- und Chemotherapie</a:t>
            </a:r>
          </a:p>
          <a:p>
            <a:pPr lvl="8"/>
            <a:r>
              <a:rPr lang="de-DE" sz="1000" dirty="0"/>
              <a:t>mechanische Ursachen z. B. Kieferverdrahtung, </a:t>
            </a:r>
            <a:r>
              <a:rPr lang="de-DE" sz="1000" dirty="0" err="1"/>
              <a:t>Tubusfixierung</a:t>
            </a:r>
            <a:r>
              <a:rPr lang="de-DE" sz="1000" dirty="0"/>
              <a:t> o. ä.</a:t>
            </a:r>
          </a:p>
          <a:p>
            <a:pPr lvl="8"/>
            <a:r>
              <a:rPr lang="de-DE" sz="1000" dirty="0"/>
              <a:t>kleine mechanische Verletzungen im Mundraum, z.B. durch schlecht sitzenden Zahnersatz, Bissverletzungen durch verwendete Instrumente</a:t>
            </a:r>
          </a:p>
          <a:p>
            <a:pPr marL="0" indent="0">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pic>
        <p:nvPicPr>
          <p:cNvPr id="6" name="Grafik 0" descr="Aphthe_Unterlippe.jpg"/>
          <p:cNvPicPr/>
          <p:nvPr/>
        </p:nvPicPr>
        <p:blipFill>
          <a:blip r:embed="rId3" cstate="email">
            <a:extLst>
              <a:ext uri="{28A0092B-C50C-407E-A947-70E740481C1C}">
                <a14:useLocalDpi xmlns:a14="http://schemas.microsoft.com/office/drawing/2010/main"/>
              </a:ext>
            </a:extLst>
          </a:blip>
          <a:stretch>
            <a:fillRect/>
          </a:stretch>
        </p:blipFill>
        <p:spPr>
          <a:xfrm>
            <a:off x="955441" y="2600325"/>
            <a:ext cx="1879918" cy="1514475"/>
          </a:xfrm>
          <a:prstGeom prst="rect">
            <a:avLst/>
          </a:prstGeom>
        </p:spPr>
      </p:pic>
      <p:pic>
        <p:nvPicPr>
          <p:cNvPr id="8" name="Grafik 1" descr="Multiple_aphthen.jpg"/>
          <p:cNvPicPr/>
          <p:nvPr/>
        </p:nvPicPr>
        <p:blipFill>
          <a:blip r:embed="rId4" cstate="email">
            <a:extLst>
              <a:ext uri="{28A0092B-C50C-407E-A947-70E740481C1C}">
                <a14:useLocalDpi xmlns:a14="http://schemas.microsoft.com/office/drawing/2010/main"/>
              </a:ext>
            </a:extLst>
          </a:blip>
          <a:srcRect/>
          <a:stretch>
            <a:fillRect/>
          </a:stretch>
        </p:blipFill>
        <p:spPr>
          <a:xfrm>
            <a:off x="3004679" y="2601278"/>
            <a:ext cx="1238698" cy="1512935"/>
          </a:xfrm>
          <a:prstGeom prst="rect">
            <a:avLst/>
          </a:prstGeom>
        </p:spPr>
      </p:pic>
      <p:sp>
        <p:nvSpPr>
          <p:cNvPr id="9" name="Textfeld 8"/>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7" name="Oval 6"/>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11" name="Foliennummernplatzhalter 10">
            <a:extLst>
              <a:ext uri="{FF2B5EF4-FFF2-40B4-BE49-F238E27FC236}">
                <a16:creationId xmlns:a16="http://schemas.microsoft.com/office/drawing/2014/main" id="{30B647B2-5F0A-C343-ACAA-2E5D6AF29C5A}"/>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35</a:t>
            </a:fld>
            <a:endParaRPr lang="de-DE"/>
          </a:p>
        </p:txBody>
      </p:sp>
      <p:sp>
        <p:nvSpPr>
          <p:cNvPr id="21" name="Interaktive Schaltfläche: Anpassen 20">
            <a:hlinkClick r:id="rId5" action="ppaction://hlinksldjump" highlightClick="1"/>
            <a:extLst>
              <a:ext uri="{FF2B5EF4-FFF2-40B4-BE49-F238E27FC236}">
                <a16:creationId xmlns:a16="http://schemas.microsoft.com/office/drawing/2014/main" id="{25BB573C-BB40-F844-A09C-F2F70A7855D6}"/>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2" name="Interaktive Schaltfläche: Anpassen 21">
            <a:hlinkClick r:id="rId6" action="ppaction://hlinksldjump" highlightClick="1"/>
            <a:extLst>
              <a:ext uri="{FF2B5EF4-FFF2-40B4-BE49-F238E27FC236}">
                <a16:creationId xmlns:a16="http://schemas.microsoft.com/office/drawing/2014/main" id="{260BEDE0-CFA6-094F-B40D-C7E81E85629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3" name="Interaktive Schaltfläche: Anpassen 22">
            <a:hlinkClick r:id="rId7" action="ppaction://hlinksldjump" highlightClick="1"/>
            <a:extLst>
              <a:ext uri="{FF2B5EF4-FFF2-40B4-BE49-F238E27FC236}">
                <a16:creationId xmlns:a16="http://schemas.microsoft.com/office/drawing/2014/main" id="{1297079B-CDAE-7A4A-BA25-D4EBC157696D}"/>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4" name="Interaktive Schaltfläche: Anpassen 23">
            <a:hlinkClick r:id="rId8" action="ppaction://hlinksldjump" highlightClick="1"/>
            <a:extLst>
              <a:ext uri="{FF2B5EF4-FFF2-40B4-BE49-F238E27FC236}">
                <a16:creationId xmlns:a16="http://schemas.microsoft.com/office/drawing/2014/main" id="{26EA88FC-652F-5947-8532-7CFD71C9120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5" name="Interaktive Schaltfläche: Anpassen 24">
            <a:hlinkClick r:id="rId9" action="ppaction://hlinksldjump" highlightClick="1"/>
            <a:extLst>
              <a:ext uri="{FF2B5EF4-FFF2-40B4-BE49-F238E27FC236}">
                <a16:creationId xmlns:a16="http://schemas.microsoft.com/office/drawing/2014/main" id="{0E17E77D-F662-AF4A-81CC-B55E38B3CA2C}"/>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6" name="Interaktive Schaltfläche: Anpassen 25">
            <a:hlinkClick r:id="rId10" action="ppaction://hlinksldjump" highlightClick="1"/>
            <a:extLst>
              <a:ext uri="{FF2B5EF4-FFF2-40B4-BE49-F238E27FC236}">
                <a16:creationId xmlns:a16="http://schemas.microsoft.com/office/drawing/2014/main" id="{CD7F3293-DDE8-5745-8E3B-60DD1A264AAF}"/>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9" name="Interaktive Schaltfläche: Zurückkehren 28">
            <a:hlinkClick r:id="" action="ppaction://hlinkshowjump?jump=lastslideviewed" highlightClick="1"/>
            <a:extLst>
              <a:ext uri="{FF2B5EF4-FFF2-40B4-BE49-F238E27FC236}">
                <a16:creationId xmlns:a16="http://schemas.microsoft.com/office/drawing/2014/main" id="{B6B51557-3C2A-4849-BBBA-D9E31A2D13D7}"/>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Interaktive Schaltfläche: Anpassen 19">
            <a:hlinkClick r:id="rId11" action="ppaction://hlinksldjump" highlightClick="1"/>
            <a:extLst>
              <a:ext uri="{FF2B5EF4-FFF2-40B4-BE49-F238E27FC236}">
                <a16:creationId xmlns:a16="http://schemas.microsoft.com/office/drawing/2014/main" id="{D8788205-294C-814A-BF56-443E62887A54}"/>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7" name="Interaktive Schaltfläche: Erste Folie 26">
            <a:hlinkClick r:id="rId12" action="ppaction://hlinksldjump" highlightClick="1"/>
            <a:extLst>
              <a:ext uri="{FF2B5EF4-FFF2-40B4-BE49-F238E27FC236}">
                <a16:creationId xmlns:a16="http://schemas.microsoft.com/office/drawing/2014/main" id="{1E061AEF-CD46-F448-A450-27C002FEB915}"/>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94943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27089" y="1022056"/>
            <a:ext cx="7654925" cy="3283244"/>
          </a:xfrm>
        </p:spPr>
        <p:txBody>
          <a:bodyPr>
            <a:noAutofit/>
          </a:bodyPr>
          <a:lstStyle/>
          <a:p>
            <a:pPr marL="0" indent="0">
              <a:buNone/>
            </a:pPr>
            <a:r>
              <a:rPr lang="en-US" sz="1200" b="1" dirty="0">
                <a:solidFill>
                  <a:srgbClr val="77933C"/>
                </a:solidFill>
              </a:rPr>
              <a:t>Vesicles</a:t>
            </a:r>
            <a:r>
              <a:rPr lang="en-US" sz="1200" dirty="0"/>
              <a:t> are defects of the oral mucosa (gingiva, oral cavity, tonsils, tongue), that are characterized by the occurrence of a painful, inflamed ulcer covered with whitish fibrin. Frequently, more than one vesicle occurs. </a:t>
            </a:r>
          </a:p>
          <a:p>
            <a:pPr marL="0" indent="0">
              <a:buNone/>
            </a:pPr>
            <a:endParaRPr lang="en-US" sz="1200" dirty="0"/>
          </a:p>
          <a:p>
            <a:pPr marL="0" indent="0">
              <a:buNone/>
            </a:pPr>
            <a:r>
              <a:rPr lang="en-US" sz="1200" dirty="0"/>
              <a:t>Small vesicle are 0.3-1.0 cm in diameter; large vesicles can grow up to more than 1 cm in diameter. </a:t>
            </a:r>
          </a:p>
          <a:p>
            <a:pPr marL="0" indent="0">
              <a:buNone/>
            </a:pPr>
            <a:endParaRPr lang="en-US" sz="700" dirty="0"/>
          </a:p>
          <a:p>
            <a:pPr marL="3657600" lvl="8" indent="0">
              <a:buNone/>
            </a:pPr>
            <a:endParaRPr lang="en-US" sz="1000" dirty="0"/>
          </a:p>
          <a:p>
            <a:pPr marL="3657600" lvl="8" indent="0">
              <a:buNone/>
            </a:pPr>
            <a:r>
              <a:rPr lang="en-US" sz="1000" dirty="0"/>
              <a:t>Causes</a:t>
            </a:r>
          </a:p>
          <a:p>
            <a:pPr lvl="8"/>
            <a:r>
              <a:rPr lang="en-US" sz="1000" dirty="0"/>
              <a:t>oncological diseases</a:t>
            </a:r>
          </a:p>
          <a:p>
            <a:pPr lvl="8"/>
            <a:r>
              <a:rPr lang="en-US" sz="1000" dirty="0"/>
              <a:t>radio- or chemotherapy</a:t>
            </a:r>
          </a:p>
          <a:p>
            <a:pPr lvl="8"/>
            <a:r>
              <a:rPr lang="en-US" sz="1000" dirty="0"/>
              <a:t>mechanic irritation e. g. jaw wiring, tube fixation etc. </a:t>
            </a:r>
          </a:p>
          <a:p>
            <a:pPr lvl="8"/>
            <a:r>
              <a:rPr lang="en-US" sz="1000" dirty="0"/>
              <a:t>small mechanic damages of the oral cavity by ill fitting dental </a:t>
            </a:r>
            <a:r>
              <a:rPr lang="en-US" sz="1000" dirty="0" err="1"/>
              <a:t>protheses</a:t>
            </a:r>
            <a:r>
              <a:rPr lang="en-US" sz="1000" dirty="0"/>
              <a:t>, bite damages etc. </a:t>
            </a:r>
          </a:p>
          <a:p>
            <a:pPr marL="0" indent="0">
              <a:buNone/>
            </a:pPr>
            <a:endParaRPr lang="en-US" sz="1400" dirty="0"/>
          </a:p>
          <a:p>
            <a:pPr marL="400050" lvl="1" indent="0">
              <a:lnSpc>
                <a:spcPct val="150000"/>
              </a:lnSpc>
              <a:buNone/>
            </a:pPr>
            <a:endParaRPr lang="en-US" sz="1400" dirty="0"/>
          </a:p>
          <a:p>
            <a:pPr marL="400050" lvl="1" indent="0">
              <a:lnSpc>
                <a:spcPct val="150000"/>
              </a:lnSpc>
              <a:buNone/>
            </a:pPr>
            <a:endParaRPr lang="en-US" sz="1200" dirty="0"/>
          </a:p>
          <a:p>
            <a:pPr marL="400050" lvl="1" indent="0">
              <a:lnSpc>
                <a:spcPct val="150000"/>
              </a:lnSpc>
              <a:buNone/>
            </a:pPr>
            <a:endParaRPr lang="en-US" sz="1200" dirty="0"/>
          </a:p>
        </p:txBody>
      </p:sp>
      <p:pic>
        <p:nvPicPr>
          <p:cNvPr id="6" name="Grafik 0" descr="Aphthe_Unterlippe.jpg"/>
          <p:cNvPicPr/>
          <p:nvPr/>
        </p:nvPicPr>
        <p:blipFill>
          <a:blip r:embed="rId3" cstate="email">
            <a:extLst>
              <a:ext uri="{28A0092B-C50C-407E-A947-70E740481C1C}">
                <a14:useLocalDpi xmlns:a14="http://schemas.microsoft.com/office/drawing/2010/main"/>
              </a:ext>
            </a:extLst>
          </a:blip>
          <a:stretch>
            <a:fillRect/>
          </a:stretch>
        </p:blipFill>
        <p:spPr>
          <a:xfrm>
            <a:off x="955441" y="2600325"/>
            <a:ext cx="1879918" cy="1514475"/>
          </a:xfrm>
          <a:prstGeom prst="rect">
            <a:avLst/>
          </a:prstGeom>
        </p:spPr>
      </p:pic>
      <p:pic>
        <p:nvPicPr>
          <p:cNvPr id="8" name="Grafik 1" descr="Multiple_aphthen.jpg"/>
          <p:cNvPicPr/>
          <p:nvPr/>
        </p:nvPicPr>
        <p:blipFill>
          <a:blip r:embed="rId4" cstate="email">
            <a:extLst>
              <a:ext uri="{28A0092B-C50C-407E-A947-70E740481C1C}">
                <a14:useLocalDpi xmlns:a14="http://schemas.microsoft.com/office/drawing/2010/main"/>
              </a:ext>
            </a:extLst>
          </a:blip>
          <a:srcRect/>
          <a:stretch>
            <a:fillRect/>
          </a:stretch>
        </p:blipFill>
        <p:spPr>
          <a:xfrm>
            <a:off x="3004679" y="2601278"/>
            <a:ext cx="1238698" cy="1512935"/>
          </a:xfrm>
          <a:prstGeom prst="rect">
            <a:avLst/>
          </a:prstGeom>
        </p:spPr>
      </p:pic>
      <p:sp>
        <p:nvSpPr>
          <p:cNvPr id="10" name="Titel 1"/>
          <p:cNvSpPr>
            <a:spLocks noGrp="1"/>
          </p:cNvSpPr>
          <p:nvPr>
            <p:ph type="title"/>
          </p:nvPr>
        </p:nvSpPr>
        <p:spPr>
          <a:xfrm>
            <a:off x="827089" y="205979"/>
            <a:ext cx="7654925" cy="857250"/>
          </a:xfrm>
        </p:spPr>
        <p:txBody>
          <a:bodyPr>
            <a:normAutofit/>
          </a:bodyPr>
          <a:lstStyle/>
          <a:p>
            <a:pPr marL="457200" indent="-457200" algn="l"/>
            <a:r>
              <a:rPr lang="de-DE" sz="1600" b="1" dirty="0" err="1">
                <a:solidFill>
                  <a:srgbClr val="77933C"/>
                </a:solidFill>
              </a:rPr>
              <a:t>Did</a:t>
            </a:r>
            <a:r>
              <a:rPr lang="de-DE" sz="1600" b="1" dirty="0">
                <a:solidFill>
                  <a:srgbClr val="77933C"/>
                </a:solidFill>
              </a:rPr>
              <a:t> </a:t>
            </a:r>
            <a:r>
              <a:rPr lang="de-DE" sz="1600" b="1" dirty="0" err="1">
                <a:solidFill>
                  <a:srgbClr val="77933C"/>
                </a:solidFill>
              </a:rPr>
              <a:t>you</a:t>
            </a:r>
            <a:r>
              <a:rPr lang="de-DE" sz="1600" b="1" dirty="0">
                <a:solidFill>
                  <a:srgbClr val="77933C"/>
                </a:solidFill>
              </a:rPr>
              <a:t> </a:t>
            </a:r>
            <a:r>
              <a:rPr lang="de-DE" sz="1600" b="1" dirty="0" err="1">
                <a:solidFill>
                  <a:srgbClr val="77933C"/>
                </a:solidFill>
              </a:rPr>
              <a:t>know</a:t>
            </a:r>
            <a:r>
              <a:rPr lang="de-DE" sz="1600" b="1" dirty="0">
                <a:solidFill>
                  <a:srgbClr val="77933C"/>
                </a:solidFill>
              </a:rPr>
              <a:t> ...</a:t>
            </a:r>
            <a:endParaRPr lang="de-DE" sz="1600" dirty="0">
              <a:solidFill>
                <a:srgbClr val="77933C"/>
              </a:solidFill>
            </a:endParaRPr>
          </a:p>
        </p:txBody>
      </p:sp>
      <p:sp>
        <p:nvSpPr>
          <p:cNvPr id="11" name="Textfeld 10"/>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12" name="Oval 11"/>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7" name="Foliennummernplatzhalter 6">
            <a:extLst>
              <a:ext uri="{FF2B5EF4-FFF2-40B4-BE49-F238E27FC236}">
                <a16:creationId xmlns:a16="http://schemas.microsoft.com/office/drawing/2014/main" id="{D5463B3F-8615-AC4B-BD28-4F48C08791AD}"/>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36</a:t>
            </a:fld>
            <a:endParaRPr lang="de-DE"/>
          </a:p>
        </p:txBody>
      </p:sp>
      <p:sp>
        <p:nvSpPr>
          <p:cNvPr id="22" name="Interaktive Schaltfläche: Anpassen 21">
            <a:hlinkClick r:id="rId5" action="ppaction://hlinksldjump" highlightClick="1"/>
            <a:extLst>
              <a:ext uri="{FF2B5EF4-FFF2-40B4-BE49-F238E27FC236}">
                <a16:creationId xmlns:a16="http://schemas.microsoft.com/office/drawing/2014/main" id="{1A490D09-BE7A-8F48-AE7F-A5EF2F217A75}"/>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3" name="Interaktive Schaltfläche: Anpassen 22">
            <a:hlinkClick r:id="rId6" action="ppaction://hlinksldjump" highlightClick="1"/>
            <a:extLst>
              <a:ext uri="{FF2B5EF4-FFF2-40B4-BE49-F238E27FC236}">
                <a16:creationId xmlns:a16="http://schemas.microsoft.com/office/drawing/2014/main" id="{CCDC76F6-2665-A540-96D8-7856C4406121}"/>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4" name="Interaktive Schaltfläche: Anpassen 23">
            <a:hlinkClick r:id="rId7" action="ppaction://hlinksldjump" highlightClick="1"/>
            <a:extLst>
              <a:ext uri="{FF2B5EF4-FFF2-40B4-BE49-F238E27FC236}">
                <a16:creationId xmlns:a16="http://schemas.microsoft.com/office/drawing/2014/main" id="{663AAC8B-7ABD-4C4E-B2B4-74F4AD6C157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5" name="Interaktive Schaltfläche: Anpassen 24">
            <a:hlinkClick r:id="rId8" action="ppaction://hlinksldjump" highlightClick="1"/>
            <a:extLst>
              <a:ext uri="{FF2B5EF4-FFF2-40B4-BE49-F238E27FC236}">
                <a16:creationId xmlns:a16="http://schemas.microsoft.com/office/drawing/2014/main" id="{43AD9A02-43BF-424D-AF22-B3A45D12188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6" name="Interaktive Schaltfläche: Anpassen 25">
            <a:hlinkClick r:id="rId9" action="ppaction://hlinksldjump" highlightClick="1"/>
            <a:extLst>
              <a:ext uri="{FF2B5EF4-FFF2-40B4-BE49-F238E27FC236}">
                <a16:creationId xmlns:a16="http://schemas.microsoft.com/office/drawing/2014/main" id="{0B20E8B9-0558-1F40-9275-2C6D869C4378}"/>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7" name="Interaktive Schaltfläche: Anpassen 26">
            <a:hlinkClick r:id="rId10" action="ppaction://hlinksldjump" highlightClick="1"/>
            <a:extLst>
              <a:ext uri="{FF2B5EF4-FFF2-40B4-BE49-F238E27FC236}">
                <a16:creationId xmlns:a16="http://schemas.microsoft.com/office/drawing/2014/main" id="{53911107-7574-AB47-966C-7909AAAB73A0}"/>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0" name="Interaktive Schaltfläche: Zurückkehren 29">
            <a:hlinkClick r:id="" action="ppaction://hlinkshowjump?jump=lastslideviewed" highlightClick="1"/>
            <a:extLst>
              <a:ext uri="{FF2B5EF4-FFF2-40B4-BE49-F238E27FC236}">
                <a16:creationId xmlns:a16="http://schemas.microsoft.com/office/drawing/2014/main" id="{3866FD47-F9D4-364F-81FE-3144FBC51DF7}"/>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Interaktive Schaltfläche: Anpassen 19">
            <a:hlinkClick r:id="rId11" action="ppaction://hlinksldjump" highlightClick="1"/>
            <a:extLst>
              <a:ext uri="{FF2B5EF4-FFF2-40B4-BE49-F238E27FC236}">
                <a16:creationId xmlns:a16="http://schemas.microsoft.com/office/drawing/2014/main" id="{40C75BE4-83EA-B74B-8BA8-8E80D4813F8E}"/>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8" name="Interaktive Schaltfläche: Erste Folie 27">
            <a:hlinkClick r:id="rId12" action="ppaction://hlinksldjump" highlightClick="1"/>
            <a:extLst>
              <a:ext uri="{FF2B5EF4-FFF2-40B4-BE49-F238E27FC236}">
                <a16:creationId xmlns:a16="http://schemas.microsoft.com/office/drawing/2014/main" id="{5E25790A-B116-2044-864E-2D85A962F3E8}"/>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8277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a:solidFill>
                  <a:srgbClr val="77933C"/>
                </a:solidFill>
              </a:rPr>
              <a:t>Wussten Sie schon ...</a:t>
            </a:r>
            <a:endParaRPr lang="de-DE" sz="1600" dirty="0">
              <a:solidFill>
                <a:srgbClr val="77933C"/>
              </a:solidFill>
            </a:endParaRPr>
          </a:p>
        </p:txBody>
      </p:sp>
      <p:sp>
        <p:nvSpPr>
          <p:cNvPr id="3" name="Inhaltsplatzhalter 2"/>
          <p:cNvSpPr>
            <a:spLocks noGrp="1"/>
          </p:cNvSpPr>
          <p:nvPr>
            <p:ph idx="1"/>
          </p:nvPr>
        </p:nvSpPr>
        <p:spPr>
          <a:xfrm>
            <a:off x="827089" y="1022056"/>
            <a:ext cx="7654925" cy="3283244"/>
          </a:xfrm>
        </p:spPr>
        <p:txBody>
          <a:bodyPr>
            <a:noAutofit/>
          </a:bodyPr>
          <a:lstStyle/>
          <a:p>
            <a:pPr marL="0" indent="0">
              <a:buNone/>
            </a:pPr>
            <a:r>
              <a:rPr lang="de-DE" sz="1200" b="1" dirty="0">
                <a:solidFill>
                  <a:srgbClr val="77933C"/>
                </a:solidFill>
              </a:rPr>
              <a:t>Parodontitis</a:t>
            </a:r>
            <a:r>
              <a:rPr lang="de-DE" sz="1200" dirty="0"/>
              <a:t> ist die bakterielle Entzündung des Zahnfleisches, die nachhaltig den Zahnhalteapparat schädigt. Kennzeichnend sind typische Entzündungszeichen wie </a:t>
            </a:r>
            <a:r>
              <a:rPr lang="de-DE" sz="1200" b="1" dirty="0"/>
              <a:t>Rötung</a:t>
            </a:r>
            <a:r>
              <a:rPr lang="de-DE" sz="1200" dirty="0"/>
              <a:t>, </a:t>
            </a:r>
            <a:r>
              <a:rPr lang="de-DE" sz="1200" b="1" dirty="0"/>
              <a:t>Schwellung</a:t>
            </a:r>
            <a:r>
              <a:rPr lang="de-DE" sz="1200" dirty="0"/>
              <a:t> und Funktionsstörung, die zu einer </a:t>
            </a:r>
            <a:r>
              <a:rPr lang="de-DE" sz="1200" b="1" dirty="0"/>
              <a:t>Lockerung der Zähne</a:t>
            </a:r>
            <a:r>
              <a:rPr lang="de-DE" sz="1200" dirty="0"/>
              <a:t> durch </a:t>
            </a:r>
            <a:r>
              <a:rPr lang="de-DE" sz="1200" b="1" dirty="0"/>
              <a:t>Rückgang des Zahnfleisches</a:t>
            </a:r>
            <a:r>
              <a:rPr lang="de-DE" sz="1200" dirty="0"/>
              <a:t> führt. In aktiven Entzündungsstadien ist außerdem </a:t>
            </a:r>
            <a:r>
              <a:rPr lang="de-DE" sz="1200" b="1" dirty="0"/>
              <a:t>Zahnfleischbluten </a:t>
            </a:r>
            <a:r>
              <a:rPr lang="de-DE" sz="1200" dirty="0"/>
              <a:t>und </a:t>
            </a:r>
            <a:r>
              <a:rPr lang="de-DE" sz="1200" b="1" dirty="0"/>
              <a:t>Eiterbildung am Zahnfleisch</a:t>
            </a:r>
            <a:r>
              <a:rPr lang="de-DE" sz="1200" dirty="0"/>
              <a:t> zu beobachten. In Abgrenzung zur Gingivitis kann eine Parodontitis auch von tiefergelegenen Zahnstrukturen (Wurzelspitze) ausgehen und nicht nur vom Zahnfleisch.</a:t>
            </a:r>
            <a:endParaRPr lang="de-DE" sz="700" dirty="0"/>
          </a:p>
          <a:p>
            <a:pPr marL="3657600" lvl="8" indent="0">
              <a:buNone/>
            </a:pPr>
            <a:endParaRPr lang="de-DE" sz="1000" dirty="0"/>
          </a:p>
          <a:p>
            <a:pPr marL="3657600" lvl="8" indent="0">
              <a:buNone/>
            </a:pPr>
            <a:r>
              <a:rPr lang="de-DE" sz="1000" dirty="0"/>
              <a:t>Ursachen</a:t>
            </a:r>
          </a:p>
          <a:p>
            <a:pPr lvl="8"/>
            <a:r>
              <a:rPr lang="de-DE" sz="1000" dirty="0"/>
              <a:t>mangelhafte primäre Mundhygiene </a:t>
            </a:r>
          </a:p>
          <a:p>
            <a:pPr lvl="8"/>
            <a:r>
              <a:rPr lang="de-DE" sz="1000" dirty="0"/>
              <a:t>Verdrahtung bei Kieferfraktur</a:t>
            </a:r>
          </a:p>
          <a:p>
            <a:pPr lvl="8"/>
            <a:r>
              <a:rPr lang="de-DE" sz="1000" dirty="0"/>
              <a:t>Veranlagung</a:t>
            </a:r>
          </a:p>
          <a:p>
            <a:pPr lvl="8"/>
            <a:r>
              <a:rPr lang="de-DE" sz="1000" dirty="0"/>
              <a:t>Die Parodontitis wird durch bakterielle Plaque ausgelöst. Diese Plaque ist ein zäh haftender Bakterienfilm (</a:t>
            </a:r>
            <a:r>
              <a:rPr lang="de-DE" sz="1000" dirty="0" err="1"/>
              <a:t>Biofilm</a:t>
            </a:r>
            <a:r>
              <a:rPr lang="de-DE" sz="1000" dirty="0"/>
              <a:t>) auf den Zahnoberflächen. Aus den vielen Hundert Bakterienarten hat man eine Handvoll Bakterien-Typen identifiziert, die besonders häufig bei einer Parodontitis zu finden sind.</a:t>
            </a:r>
          </a:p>
          <a:p>
            <a:pPr marL="0" indent="0">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pic>
        <p:nvPicPr>
          <p:cNvPr id="7" name="Grafik 2" descr="di_101175_1.jpg"/>
          <p:cNvPicPr/>
          <p:nvPr/>
        </p:nvPicPr>
        <p:blipFill>
          <a:blip r:embed="rId3" cstate="email">
            <a:extLst>
              <a:ext uri="{28A0092B-C50C-407E-A947-70E740481C1C}">
                <a14:useLocalDpi xmlns:a14="http://schemas.microsoft.com/office/drawing/2010/main"/>
              </a:ext>
            </a:extLst>
          </a:blip>
          <a:stretch>
            <a:fillRect/>
          </a:stretch>
        </p:blipFill>
        <p:spPr>
          <a:xfrm>
            <a:off x="969963" y="2857329"/>
            <a:ext cx="2890837" cy="1314450"/>
          </a:xfrm>
          <a:prstGeom prst="rect">
            <a:avLst/>
          </a:prstGeom>
        </p:spPr>
      </p:pic>
      <p:sp>
        <p:nvSpPr>
          <p:cNvPr id="8" name="Textfeld 7"/>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6" name="Oval 5"/>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10" name="Foliennummernplatzhalter 9">
            <a:extLst>
              <a:ext uri="{FF2B5EF4-FFF2-40B4-BE49-F238E27FC236}">
                <a16:creationId xmlns:a16="http://schemas.microsoft.com/office/drawing/2014/main" id="{EFF3C10C-250B-DB48-A915-C16662FBB8BF}"/>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37</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F05E8441-3331-3346-B2C0-1952D419A8C1}"/>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01568E55-1901-FC40-AAEC-27EBFAD8E3EC}"/>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4FB0F358-7736-4846-997C-4FF2EF79568D}"/>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7188391F-6378-BA46-B405-30D63019844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B4C30742-012F-C743-9501-BC984D6DEA48}"/>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BEDB3242-3174-0B4A-97DD-E3AB98360E1F}"/>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09B40D79-5FF9-744E-8B4F-6BDE7BE7E3A9}"/>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10A396EB-83A3-AC44-9DFA-D0AC4E0FD4C8}"/>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AD35009C-C8AF-FE40-BAE8-7459262CE4AB}"/>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45564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27089" y="1022056"/>
            <a:ext cx="7654925" cy="3283244"/>
          </a:xfrm>
        </p:spPr>
        <p:txBody>
          <a:bodyPr>
            <a:noAutofit/>
          </a:bodyPr>
          <a:lstStyle/>
          <a:p>
            <a:pPr marL="0" indent="0">
              <a:buNone/>
            </a:pPr>
            <a:r>
              <a:rPr lang="en-US" sz="1200" b="1" dirty="0" err="1">
                <a:solidFill>
                  <a:srgbClr val="77933C"/>
                </a:solidFill>
              </a:rPr>
              <a:t>Parodontitis</a:t>
            </a:r>
            <a:r>
              <a:rPr lang="en-US" sz="1200" dirty="0"/>
              <a:t> is a bacterial inflammation of the gingiva, that leads to the destruction of the periodontium. It is characterized by signs of inflammation like redness, swelling and dysfunction, leading to a loosening of teeth by regression of the gingiva. In addition, bleeding of the gingiva and suppuration is observed during active inflammation phases. In contrast to gingivitis, a periodontitis can emanate from deep teeth structure (like the apex), not only from the gingiva itself. </a:t>
            </a:r>
          </a:p>
          <a:p>
            <a:pPr marL="0" indent="0">
              <a:buNone/>
            </a:pPr>
            <a:endParaRPr lang="en-US" sz="1200" dirty="0"/>
          </a:p>
          <a:p>
            <a:pPr marL="0" indent="0">
              <a:buNone/>
            </a:pPr>
            <a:endParaRPr lang="en-US" sz="1200" dirty="0"/>
          </a:p>
          <a:p>
            <a:pPr marL="3657600" lvl="8" indent="0">
              <a:buNone/>
            </a:pPr>
            <a:r>
              <a:rPr lang="en-US" sz="1000" dirty="0"/>
              <a:t>Causes</a:t>
            </a:r>
          </a:p>
          <a:p>
            <a:pPr lvl="8"/>
            <a:r>
              <a:rPr lang="en-US" sz="1000" dirty="0"/>
              <a:t>inadequate primary oral hygiene</a:t>
            </a:r>
          </a:p>
          <a:p>
            <a:pPr lvl="8"/>
            <a:r>
              <a:rPr lang="en-US" sz="1000" dirty="0"/>
              <a:t>jaw wiring in cases of jaw fracture</a:t>
            </a:r>
          </a:p>
          <a:p>
            <a:pPr lvl="8"/>
            <a:r>
              <a:rPr lang="en-US" sz="1000" dirty="0"/>
              <a:t>genetic predisposition</a:t>
            </a:r>
          </a:p>
          <a:p>
            <a:pPr lvl="8"/>
            <a:r>
              <a:rPr lang="en-US" sz="1000" dirty="0"/>
              <a:t>So far, a handful of bacteria species are characterized as trigger for a periodontitis </a:t>
            </a:r>
          </a:p>
          <a:p>
            <a:pPr marL="0" indent="0">
              <a:buNone/>
            </a:pPr>
            <a:endParaRPr lang="en-US" sz="1400" dirty="0"/>
          </a:p>
          <a:p>
            <a:pPr marL="400050" lvl="1" indent="0">
              <a:lnSpc>
                <a:spcPct val="150000"/>
              </a:lnSpc>
              <a:buNone/>
            </a:pPr>
            <a:endParaRPr lang="en-US" sz="1400" dirty="0"/>
          </a:p>
          <a:p>
            <a:pPr marL="400050" lvl="1" indent="0">
              <a:lnSpc>
                <a:spcPct val="150000"/>
              </a:lnSpc>
              <a:buNone/>
            </a:pPr>
            <a:endParaRPr lang="en-US" sz="1200" dirty="0"/>
          </a:p>
          <a:p>
            <a:pPr marL="400050" lvl="1" indent="0">
              <a:lnSpc>
                <a:spcPct val="150000"/>
              </a:lnSpc>
              <a:buNone/>
            </a:pPr>
            <a:endParaRPr lang="en-US" sz="1200" dirty="0"/>
          </a:p>
        </p:txBody>
      </p:sp>
      <p:pic>
        <p:nvPicPr>
          <p:cNvPr id="7" name="Grafik 2" descr="di_101175_1.jpg"/>
          <p:cNvPicPr/>
          <p:nvPr/>
        </p:nvPicPr>
        <p:blipFill>
          <a:blip r:embed="rId3" cstate="email">
            <a:extLst>
              <a:ext uri="{28A0092B-C50C-407E-A947-70E740481C1C}">
                <a14:useLocalDpi xmlns:a14="http://schemas.microsoft.com/office/drawing/2010/main"/>
              </a:ext>
            </a:extLst>
          </a:blip>
          <a:stretch>
            <a:fillRect/>
          </a:stretch>
        </p:blipFill>
        <p:spPr>
          <a:xfrm>
            <a:off x="969963" y="2857329"/>
            <a:ext cx="2890837" cy="1314450"/>
          </a:xfrm>
          <a:prstGeom prst="rect">
            <a:avLst/>
          </a:prstGeom>
        </p:spPr>
      </p:pic>
      <p:sp>
        <p:nvSpPr>
          <p:cNvPr id="9" name="Titel 1"/>
          <p:cNvSpPr>
            <a:spLocks noGrp="1"/>
          </p:cNvSpPr>
          <p:nvPr>
            <p:ph type="title"/>
          </p:nvPr>
        </p:nvSpPr>
        <p:spPr>
          <a:xfrm>
            <a:off x="827089" y="205979"/>
            <a:ext cx="7654925" cy="857250"/>
          </a:xfrm>
        </p:spPr>
        <p:txBody>
          <a:bodyPr>
            <a:normAutofit/>
          </a:bodyPr>
          <a:lstStyle/>
          <a:p>
            <a:pPr marL="457200" indent="-457200" algn="l"/>
            <a:r>
              <a:rPr lang="de-DE" sz="1600" b="1" dirty="0" err="1">
                <a:solidFill>
                  <a:srgbClr val="77933C"/>
                </a:solidFill>
              </a:rPr>
              <a:t>Did</a:t>
            </a:r>
            <a:r>
              <a:rPr lang="de-DE" sz="1600" b="1" dirty="0">
                <a:solidFill>
                  <a:srgbClr val="77933C"/>
                </a:solidFill>
              </a:rPr>
              <a:t> </a:t>
            </a:r>
            <a:r>
              <a:rPr lang="de-DE" sz="1600" b="1" dirty="0" err="1">
                <a:solidFill>
                  <a:srgbClr val="77933C"/>
                </a:solidFill>
              </a:rPr>
              <a:t>you</a:t>
            </a:r>
            <a:r>
              <a:rPr lang="de-DE" sz="1600" b="1" dirty="0">
                <a:solidFill>
                  <a:srgbClr val="77933C"/>
                </a:solidFill>
              </a:rPr>
              <a:t> </a:t>
            </a:r>
            <a:r>
              <a:rPr lang="de-DE" sz="1600" b="1" dirty="0" err="1">
                <a:solidFill>
                  <a:srgbClr val="77933C"/>
                </a:solidFill>
              </a:rPr>
              <a:t>know</a:t>
            </a:r>
            <a:r>
              <a:rPr lang="de-DE" sz="1600" b="1" dirty="0">
                <a:solidFill>
                  <a:srgbClr val="77933C"/>
                </a:solidFill>
              </a:rPr>
              <a:t> ...</a:t>
            </a:r>
            <a:endParaRPr lang="de-DE" sz="1600" dirty="0">
              <a:solidFill>
                <a:srgbClr val="77933C"/>
              </a:solidFill>
            </a:endParaRPr>
          </a:p>
        </p:txBody>
      </p:sp>
      <p:sp>
        <p:nvSpPr>
          <p:cNvPr id="10" name="Textfeld 9"/>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11" name="Oval 10"/>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6" name="Foliennummernplatzhalter 5">
            <a:extLst>
              <a:ext uri="{FF2B5EF4-FFF2-40B4-BE49-F238E27FC236}">
                <a16:creationId xmlns:a16="http://schemas.microsoft.com/office/drawing/2014/main" id="{61FEC333-E351-F14A-B33E-E23181FEF6EC}"/>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38</a:t>
            </a:fld>
            <a:endParaRPr lang="de-DE"/>
          </a:p>
        </p:txBody>
      </p:sp>
      <p:sp>
        <p:nvSpPr>
          <p:cNvPr id="21" name="Interaktive Schaltfläche: Anpassen 20">
            <a:hlinkClick r:id="rId4" action="ppaction://hlinksldjump" highlightClick="1"/>
            <a:extLst>
              <a:ext uri="{FF2B5EF4-FFF2-40B4-BE49-F238E27FC236}">
                <a16:creationId xmlns:a16="http://schemas.microsoft.com/office/drawing/2014/main" id="{EB020B7B-EA5D-5244-9AF9-931D078CFEE3}"/>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2" name="Interaktive Schaltfläche: Anpassen 21">
            <a:hlinkClick r:id="rId5" action="ppaction://hlinksldjump" highlightClick="1"/>
            <a:extLst>
              <a:ext uri="{FF2B5EF4-FFF2-40B4-BE49-F238E27FC236}">
                <a16:creationId xmlns:a16="http://schemas.microsoft.com/office/drawing/2014/main" id="{5E4776A3-8784-F345-9D82-D0F1ABAFD0F8}"/>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3" name="Interaktive Schaltfläche: Anpassen 22">
            <a:hlinkClick r:id="rId6" action="ppaction://hlinksldjump" highlightClick="1"/>
            <a:extLst>
              <a:ext uri="{FF2B5EF4-FFF2-40B4-BE49-F238E27FC236}">
                <a16:creationId xmlns:a16="http://schemas.microsoft.com/office/drawing/2014/main" id="{1CDDC543-3FB7-6C4F-AD22-230B071C7AB5}"/>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4" name="Interaktive Schaltfläche: Anpassen 23">
            <a:hlinkClick r:id="rId7" action="ppaction://hlinksldjump" highlightClick="1"/>
            <a:extLst>
              <a:ext uri="{FF2B5EF4-FFF2-40B4-BE49-F238E27FC236}">
                <a16:creationId xmlns:a16="http://schemas.microsoft.com/office/drawing/2014/main" id="{BD43D90E-E5F7-0046-9258-ECB38EA38B2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5" name="Interaktive Schaltfläche: Anpassen 24">
            <a:hlinkClick r:id="rId8" action="ppaction://hlinksldjump" highlightClick="1"/>
            <a:extLst>
              <a:ext uri="{FF2B5EF4-FFF2-40B4-BE49-F238E27FC236}">
                <a16:creationId xmlns:a16="http://schemas.microsoft.com/office/drawing/2014/main" id="{712D4312-E398-364A-933D-17CAF0D4C10E}"/>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6" name="Interaktive Schaltfläche: Anpassen 25">
            <a:hlinkClick r:id="rId9" action="ppaction://hlinksldjump" highlightClick="1"/>
            <a:extLst>
              <a:ext uri="{FF2B5EF4-FFF2-40B4-BE49-F238E27FC236}">
                <a16:creationId xmlns:a16="http://schemas.microsoft.com/office/drawing/2014/main" id="{D8BA2062-EA50-574D-B6BB-63AC684BEF86}"/>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9" name="Interaktive Schaltfläche: Zurückkehren 28">
            <a:hlinkClick r:id="" action="ppaction://hlinkshowjump?jump=lastslideviewed" highlightClick="1"/>
            <a:extLst>
              <a:ext uri="{FF2B5EF4-FFF2-40B4-BE49-F238E27FC236}">
                <a16:creationId xmlns:a16="http://schemas.microsoft.com/office/drawing/2014/main" id="{5E797C73-F553-A141-B704-D5F8BE1B988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92F2E0F3-9D18-FC4F-86FC-F092CC9266A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7" name="Interaktive Schaltfläche: Erste Folie 26">
            <a:hlinkClick r:id="rId11" action="ppaction://hlinksldjump" highlightClick="1"/>
            <a:extLst>
              <a:ext uri="{FF2B5EF4-FFF2-40B4-BE49-F238E27FC236}">
                <a16:creationId xmlns:a16="http://schemas.microsoft.com/office/drawing/2014/main" id="{F3E41AF9-4752-8247-9E87-6057E4FEA863}"/>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74996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a:solidFill>
                  <a:srgbClr val="77933C"/>
                </a:solidFill>
              </a:rPr>
              <a:t>Wussten Sie schon ...</a:t>
            </a:r>
            <a:endParaRPr lang="de-DE" sz="1600" dirty="0">
              <a:solidFill>
                <a:srgbClr val="77933C"/>
              </a:solidFill>
            </a:endParaRPr>
          </a:p>
        </p:txBody>
      </p:sp>
      <p:sp>
        <p:nvSpPr>
          <p:cNvPr id="3" name="Inhaltsplatzhalter 2"/>
          <p:cNvSpPr>
            <a:spLocks noGrp="1"/>
          </p:cNvSpPr>
          <p:nvPr>
            <p:ph idx="1"/>
          </p:nvPr>
        </p:nvSpPr>
        <p:spPr>
          <a:xfrm>
            <a:off x="827089" y="1022056"/>
            <a:ext cx="7654925" cy="3283244"/>
          </a:xfrm>
        </p:spPr>
        <p:txBody>
          <a:bodyPr>
            <a:noAutofit/>
          </a:bodyPr>
          <a:lstStyle/>
          <a:p>
            <a:pPr marL="0" indent="0">
              <a:buNone/>
            </a:pPr>
            <a:r>
              <a:rPr lang="de-DE" sz="1200" b="1" dirty="0">
                <a:solidFill>
                  <a:srgbClr val="77933C"/>
                </a:solidFill>
              </a:rPr>
              <a:t>Gingivitis</a:t>
            </a:r>
            <a:r>
              <a:rPr lang="de-DE" sz="1200" dirty="0"/>
              <a:t> ist eine akute oder chronische Entzündung des Zahnfleischs. Sie kann durch Bakterien ausgelöst werden, aber auch aufgrund anderer Zahnfleischerkrankungen entstehen. Symptome sind </a:t>
            </a:r>
            <a:r>
              <a:rPr lang="de-DE" sz="1200" b="1" dirty="0"/>
              <a:t>Blutung</a:t>
            </a:r>
            <a:r>
              <a:rPr lang="de-DE" sz="1200" dirty="0"/>
              <a:t> (insbesondere nach Berührung), </a:t>
            </a:r>
            <a:r>
              <a:rPr lang="de-DE" sz="1200" b="1" dirty="0"/>
              <a:t>Rötung</a:t>
            </a:r>
            <a:r>
              <a:rPr lang="de-DE" sz="1200" dirty="0"/>
              <a:t>, </a:t>
            </a:r>
            <a:r>
              <a:rPr lang="de-DE" sz="1200" b="1" dirty="0"/>
              <a:t>ödematöse Schwellung</a:t>
            </a:r>
            <a:r>
              <a:rPr lang="de-DE" sz="1200" dirty="0"/>
              <a:t> und </a:t>
            </a:r>
            <a:r>
              <a:rPr lang="de-DE" sz="1200" b="1" dirty="0"/>
              <a:t>geschwüriger Zerfall</a:t>
            </a:r>
            <a:r>
              <a:rPr lang="de-DE" sz="1200" dirty="0"/>
              <a:t>. Eine Gingivitis verläuft in der Regel schmerzfrei. Durch die </a:t>
            </a:r>
            <a:r>
              <a:rPr lang="de-DE" sz="1200" dirty="0" err="1"/>
              <a:t>Chronifizierung</a:t>
            </a:r>
            <a:r>
              <a:rPr lang="de-DE" sz="1200" dirty="0"/>
              <a:t> einer Gingivitis, kann diese in eine Parodontitis übergehen. </a:t>
            </a:r>
          </a:p>
          <a:p>
            <a:pPr marL="0" indent="0">
              <a:buNone/>
            </a:pPr>
            <a:endParaRPr lang="de-DE" sz="700" dirty="0"/>
          </a:p>
          <a:p>
            <a:pPr marL="3657600" lvl="8" indent="0">
              <a:buNone/>
            </a:pPr>
            <a:endParaRPr lang="de-DE" sz="1000" dirty="0"/>
          </a:p>
          <a:p>
            <a:pPr marL="3657600" lvl="8" indent="0">
              <a:buNone/>
            </a:pPr>
            <a:endParaRPr lang="de-DE" sz="1000" dirty="0"/>
          </a:p>
          <a:p>
            <a:pPr marL="3657600" lvl="8" indent="0">
              <a:buNone/>
            </a:pPr>
            <a:r>
              <a:rPr lang="de-DE" sz="1000" dirty="0"/>
              <a:t>Ursachen</a:t>
            </a:r>
          </a:p>
          <a:p>
            <a:pPr lvl="8"/>
            <a:r>
              <a:rPr lang="de-DE" sz="1000" dirty="0"/>
              <a:t>Ansammlung von Bakterien auf der </a:t>
            </a:r>
            <a:r>
              <a:rPr lang="de-DE" sz="1000" dirty="0" err="1"/>
              <a:t>Zahnoberfläche</a:t>
            </a:r>
            <a:r>
              <a:rPr lang="de-DE" sz="1000" dirty="0"/>
              <a:t>. Solch ein Bakterienfilm kann sich innerhalb weniger Tage ausbilden. </a:t>
            </a:r>
          </a:p>
          <a:p>
            <a:pPr lvl="8"/>
            <a:r>
              <a:rPr lang="de-DE" sz="1000" dirty="0"/>
              <a:t>mechanische Reizungen des Zahnfleischs, bei denen keine bakteriellen Infektionen beteiligt sind. </a:t>
            </a:r>
          </a:p>
          <a:p>
            <a:pPr marL="400050" lvl="1" indent="0">
              <a:lnSpc>
                <a:spcPct val="150000"/>
              </a:lnSpc>
              <a:buNone/>
            </a:pPr>
            <a:endParaRPr lang="de-DE" sz="1200" dirty="0"/>
          </a:p>
          <a:p>
            <a:pPr marL="400050" lvl="1" indent="0">
              <a:lnSpc>
                <a:spcPct val="150000"/>
              </a:lnSpc>
              <a:buNone/>
            </a:pPr>
            <a:endParaRPr lang="de-DE" sz="1200" dirty="0"/>
          </a:p>
        </p:txBody>
      </p:sp>
      <p:pic>
        <p:nvPicPr>
          <p:cNvPr id="6" name="Grafik 3" descr="di_100414_1.jpg"/>
          <p:cNvPicPr/>
          <p:nvPr/>
        </p:nvPicPr>
        <p:blipFill>
          <a:blip r:embed="rId3" cstate="email">
            <a:extLst>
              <a:ext uri="{28A0092B-C50C-407E-A947-70E740481C1C}">
                <a14:useLocalDpi xmlns:a14="http://schemas.microsoft.com/office/drawing/2010/main"/>
              </a:ext>
            </a:extLst>
          </a:blip>
          <a:stretch>
            <a:fillRect/>
          </a:stretch>
        </p:blipFill>
        <p:spPr>
          <a:xfrm>
            <a:off x="969962" y="2654759"/>
            <a:ext cx="2903537" cy="1400175"/>
          </a:xfrm>
          <a:prstGeom prst="rect">
            <a:avLst/>
          </a:prstGeom>
        </p:spPr>
      </p:pic>
      <p:sp>
        <p:nvSpPr>
          <p:cNvPr id="8" name="Textfeld 7"/>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7" name="Oval 6"/>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10" name="Foliennummernplatzhalter 9">
            <a:extLst>
              <a:ext uri="{FF2B5EF4-FFF2-40B4-BE49-F238E27FC236}">
                <a16:creationId xmlns:a16="http://schemas.microsoft.com/office/drawing/2014/main" id="{3141C388-474C-7A45-A9F5-58F17F72FF0E}"/>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39</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29A50003-39AF-5E43-B81B-D4850FBC781F}"/>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36C496C9-D805-8B40-9D5E-7B86B49F3590}"/>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721431A4-DF27-0942-ACAC-1376B9DDFB47}"/>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A046F275-9080-CB43-980F-D982EE4CF3A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EAA4F96C-2508-A940-944E-D140CCB5DC4E}"/>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43E40EDE-117E-3845-A964-17B968CC6518}"/>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F7D3A433-BCB4-DF44-9FBC-926D04F52BFF}"/>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C7EE537A-00C9-744C-8A2E-11BA4ED8151D}"/>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D77A7E12-5513-2B45-B0A1-EE0DE1BC8A3A}"/>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53609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3">
            <a:extLst>
              <a:ext uri="{FF2B5EF4-FFF2-40B4-BE49-F238E27FC236}">
                <a16:creationId xmlns:a16="http://schemas.microsoft.com/office/drawing/2014/main" id="{B0B5C68E-1381-C44F-8DE7-AF88980673ED}"/>
              </a:ext>
            </a:extLst>
          </p:cNvPr>
          <p:cNvPicPr>
            <a:picLocks noChangeAspect="1"/>
          </p:cNvPicPr>
          <p:nvPr/>
        </p:nvPicPr>
        <p:blipFill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9144"/>
            <a:ext cx="3011169" cy="4720049"/>
          </a:xfrm>
          <a:prstGeom prst="rect">
            <a:avLst/>
          </a:prstGeom>
        </p:spPr>
      </p:pic>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a:t>
            </a:fld>
            <a:endParaRPr lang="de-DE"/>
          </a:p>
        </p:txBody>
      </p:sp>
      <p:sp>
        <p:nvSpPr>
          <p:cNvPr id="20" name="object 47">
            <a:extLst>
              <a:ext uri="{FF2B5EF4-FFF2-40B4-BE49-F238E27FC236}">
                <a16:creationId xmlns:a16="http://schemas.microsoft.com/office/drawing/2014/main" id="{19A03132-758F-834F-BE52-F36FF3E63852}"/>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21" name="object 48">
            <a:extLst>
              <a:ext uri="{FF2B5EF4-FFF2-40B4-BE49-F238E27FC236}">
                <a16:creationId xmlns:a16="http://schemas.microsoft.com/office/drawing/2014/main" id="{F5F3ACB2-5E3C-7F43-ADAB-12E566B7239E}"/>
              </a:ext>
            </a:extLst>
          </p:cNvPr>
          <p:cNvPicPr/>
          <p:nvPr/>
        </p:nvPicPr>
        <p:blipFill>
          <a:blip r:embed="rId4"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22" name="object 51">
            <a:extLst>
              <a:ext uri="{FF2B5EF4-FFF2-40B4-BE49-F238E27FC236}">
                <a16:creationId xmlns:a16="http://schemas.microsoft.com/office/drawing/2014/main" id="{6CE103C6-BA0B-9647-A371-A4382D3EB4B9}"/>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23" name="object 5">
            <a:extLst>
              <a:ext uri="{FF2B5EF4-FFF2-40B4-BE49-F238E27FC236}">
                <a16:creationId xmlns:a16="http://schemas.microsoft.com/office/drawing/2014/main" id="{76E2A84A-3F42-A946-A1DA-47467EF18BA6}"/>
              </a:ext>
            </a:extLst>
          </p:cNvPr>
          <p:cNvSpPr txBox="1">
            <a:spLocks/>
          </p:cNvSpPr>
          <p:nvPr/>
        </p:nvSpPr>
        <p:spPr>
          <a:xfrm>
            <a:off x="1106224" y="251416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27" name="Grafik 26">
            <a:extLst>
              <a:ext uri="{FF2B5EF4-FFF2-40B4-BE49-F238E27FC236}">
                <a16:creationId xmlns:a16="http://schemas.microsoft.com/office/drawing/2014/main" id="{3426F911-B4FC-8545-8891-200A0C50A9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28" name="object 45">
            <a:extLst>
              <a:ext uri="{FF2B5EF4-FFF2-40B4-BE49-F238E27FC236}">
                <a16:creationId xmlns:a16="http://schemas.microsoft.com/office/drawing/2014/main" id="{A101F8D8-6A8E-BB4A-B24D-234135EB2BBD}"/>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29" name="object 46">
            <a:extLst>
              <a:ext uri="{FF2B5EF4-FFF2-40B4-BE49-F238E27FC236}">
                <a16:creationId xmlns:a16="http://schemas.microsoft.com/office/drawing/2014/main" id="{10427B64-D881-9C43-BE56-5E3068180DDD}"/>
              </a:ext>
            </a:extLst>
          </p:cNvPr>
          <p:cNvPicPr/>
          <p:nvPr/>
        </p:nvPicPr>
        <p:blipFill>
          <a:blip r:embed="rId6"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30" name="object 51">
            <a:extLst>
              <a:ext uri="{FF2B5EF4-FFF2-40B4-BE49-F238E27FC236}">
                <a16:creationId xmlns:a16="http://schemas.microsoft.com/office/drawing/2014/main" id="{82642329-FADE-6E4B-8775-EDDC9E9DFFC9}"/>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31" name="object 5">
            <a:extLst>
              <a:ext uri="{FF2B5EF4-FFF2-40B4-BE49-F238E27FC236}">
                <a16:creationId xmlns:a16="http://schemas.microsoft.com/office/drawing/2014/main" id="{71EB3F63-7CFF-E448-B3CD-C8923200AADA}"/>
              </a:ext>
            </a:extLst>
          </p:cNvPr>
          <p:cNvSpPr txBox="1">
            <a:spLocks/>
          </p:cNvSpPr>
          <p:nvPr/>
        </p:nvSpPr>
        <p:spPr>
          <a:xfrm>
            <a:off x="1106224" y="2089852"/>
            <a:ext cx="1719282"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Liquid plus</a:t>
            </a:r>
          </a:p>
        </p:txBody>
      </p:sp>
      <p:pic>
        <p:nvPicPr>
          <p:cNvPr id="32" name="Grafik 31">
            <a:extLst>
              <a:ext uri="{FF2B5EF4-FFF2-40B4-BE49-F238E27FC236}">
                <a16:creationId xmlns:a16="http://schemas.microsoft.com/office/drawing/2014/main" id="{B27FD08A-3898-D24A-8E09-CC9F553E17A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33" name="object 43">
            <a:extLst>
              <a:ext uri="{FF2B5EF4-FFF2-40B4-BE49-F238E27FC236}">
                <a16:creationId xmlns:a16="http://schemas.microsoft.com/office/drawing/2014/main" id="{5AF9564D-73BB-274B-9C4C-D42F246813E4}"/>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34" name="object 44">
            <a:extLst>
              <a:ext uri="{FF2B5EF4-FFF2-40B4-BE49-F238E27FC236}">
                <a16:creationId xmlns:a16="http://schemas.microsoft.com/office/drawing/2014/main" id="{01D9BFB2-9FED-084C-B11D-CBF63264462A}"/>
              </a:ext>
            </a:extLst>
          </p:cNvPr>
          <p:cNvPicPr/>
          <p:nvPr/>
        </p:nvPicPr>
        <p:blipFill>
          <a:blip r:embed="rId8"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35" name="object 51">
            <a:extLst>
              <a:ext uri="{FF2B5EF4-FFF2-40B4-BE49-F238E27FC236}">
                <a16:creationId xmlns:a16="http://schemas.microsoft.com/office/drawing/2014/main" id="{7E81E591-C98E-2B47-A712-1ED30BCF39F0}"/>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0" name="object 5">
            <a:extLst>
              <a:ext uri="{FF2B5EF4-FFF2-40B4-BE49-F238E27FC236}">
                <a16:creationId xmlns:a16="http://schemas.microsoft.com/office/drawing/2014/main" id="{8A9F29F2-3F95-CF44-A35C-B757DC008498}"/>
              </a:ext>
            </a:extLst>
          </p:cNvPr>
          <p:cNvSpPr txBox="1">
            <a:spLocks/>
          </p:cNvSpPr>
          <p:nvPr/>
        </p:nvSpPr>
        <p:spPr>
          <a:xfrm>
            <a:off x="1106224" y="165707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41" name="Grafik 40">
            <a:extLst>
              <a:ext uri="{FF2B5EF4-FFF2-40B4-BE49-F238E27FC236}">
                <a16:creationId xmlns:a16="http://schemas.microsoft.com/office/drawing/2014/main" id="{39408F21-28A5-9E45-A8E3-DEE6F666DC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sp>
        <p:nvSpPr>
          <p:cNvPr id="42" name="object 10">
            <a:extLst>
              <a:ext uri="{FF2B5EF4-FFF2-40B4-BE49-F238E27FC236}">
                <a16:creationId xmlns:a16="http://schemas.microsoft.com/office/drawing/2014/main" id="{349E9FA0-E8FE-BC45-B4C4-818E2D728F11}"/>
              </a:ext>
            </a:extLst>
          </p:cNvPr>
          <p:cNvSpPr/>
          <p:nvPr/>
        </p:nvSpPr>
        <p:spPr>
          <a:xfrm>
            <a:off x="133042" y="579183"/>
            <a:ext cx="251679" cy="251679"/>
          </a:xfrm>
          <a:custGeom>
            <a:avLst/>
            <a:gdLst/>
            <a:ahLst/>
            <a:cxnLst/>
            <a:rect l="l" t="t" r="r" b="b"/>
            <a:pathLst>
              <a:path w="709930" h="709930">
                <a:moveTo>
                  <a:pt x="180576" y="709648"/>
                </a:moveTo>
                <a:lnTo>
                  <a:pt x="662339" y="709648"/>
                </a:lnTo>
                <a:lnTo>
                  <a:pt x="680713" y="705916"/>
                </a:lnTo>
                <a:lnTo>
                  <a:pt x="695761" y="695754"/>
                </a:lnTo>
                <a:lnTo>
                  <a:pt x="705928" y="680712"/>
                </a:lnTo>
                <a:lnTo>
                  <a:pt x="709663" y="662340"/>
                </a:lnTo>
                <a:lnTo>
                  <a:pt x="709663" y="47308"/>
                </a:lnTo>
                <a:lnTo>
                  <a:pt x="705928" y="28940"/>
                </a:lnTo>
                <a:lnTo>
                  <a:pt x="695761" y="13897"/>
                </a:lnTo>
                <a:lnTo>
                  <a:pt x="680713" y="3733"/>
                </a:lnTo>
                <a:lnTo>
                  <a:pt x="662339" y="0"/>
                </a:lnTo>
                <a:lnTo>
                  <a:pt x="621633" y="0"/>
                </a:lnTo>
                <a:lnTo>
                  <a:pt x="621633" y="566822"/>
                </a:lnTo>
                <a:lnTo>
                  <a:pt x="310093" y="566822"/>
                </a:lnTo>
                <a:lnTo>
                  <a:pt x="310093" y="0"/>
                </a:lnTo>
                <a:lnTo>
                  <a:pt x="218357" y="0"/>
                </a:lnTo>
                <a:lnTo>
                  <a:pt x="218357" y="435335"/>
                </a:lnTo>
                <a:lnTo>
                  <a:pt x="216789" y="491991"/>
                </a:lnTo>
                <a:lnTo>
                  <a:pt x="212143" y="547834"/>
                </a:lnTo>
                <a:lnTo>
                  <a:pt x="204502" y="602781"/>
                </a:lnTo>
                <a:lnTo>
                  <a:pt x="193952" y="656747"/>
                </a:lnTo>
                <a:lnTo>
                  <a:pt x="180576" y="709648"/>
                </a:lnTo>
                <a:close/>
              </a:path>
              <a:path w="709930" h="709930">
                <a:moveTo>
                  <a:pt x="392794" y="386284"/>
                </a:moveTo>
                <a:lnTo>
                  <a:pt x="392794" y="497823"/>
                </a:lnTo>
                <a:lnTo>
                  <a:pt x="621633" y="497823"/>
                </a:lnTo>
                <a:lnTo>
                  <a:pt x="621633" y="0"/>
                </a:lnTo>
                <a:lnTo>
                  <a:pt x="613766" y="0"/>
                </a:lnTo>
                <a:lnTo>
                  <a:pt x="613766" y="226421"/>
                </a:lnTo>
                <a:lnTo>
                  <a:pt x="598411" y="226421"/>
                </a:lnTo>
                <a:lnTo>
                  <a:pt x="598411" y="386284"/>
                </a:lnTo>
                <a:lnTo>
                  <a:pt x="392794" y="386284"/>
                </a:lnTo>
                <a:close/>
              </a:path>
              <a:path w="709930" h="709930">
                <a:moveTo>
                  <a:pt x="310093" y="0"/>
                </a:moveTo>
                <a:lnTo>
                  <a:pt x="310093" y="157104"/>
                </a:lnTo>
                <a:lnTo>
                  <a:pt x="613766" y="157104"/>
                </a:lnTo>
                <a:lnTo>
                  <a:pt x="613766" y="0"/>
                </a:lnTo>
                <a:lnTo>
                  <a:pt x="310093" y="0"/>
                </a:lnTo>
                <a:close/>
              </a:path>
              <a:path w="709930" h="709930">
                <a:moveTo>
                  <a:pt x="392794" y="226421"/>
                </a:moveTo>
                <a:lnTo>
                  <a:pt x="392794" y="317248"/>
                </a:lnTo>
                <a:lnTo>
                  <a:pt x="598411" y="317248"/>
                </a:lnTo>
                <a:lnTo>
                  <a:pt x="598411" y="226421"/>
                </a:lnTo>
                <a:lnTo>
                  <a:pt x="392794" y="226421"/>
                </a:lnTo>
                <a:close/>
              </a:path>
              <a:path w="709930" h="709930">
                <a:moveTo>
                  <a:pt x="119823" y="0"/>
                </a:moveTo>
                <a:lnTo>
                  <a:pt x="139833" y="44517"/>
                </a:lnTo>
                <a:lnTo>
                  <a:pt x="157725" y="90143"/>
                </a:lnTo>
                <a:lnTo>
                  <a:pt x="173435" y="136814"/>
                </a:lnTo>
                <a:lnTo>
                  <a:pt x="186899" y="184469"/>
                </a:lnTo>
                <a:lnTo>
                  <a:pt x="198057" y="233047"/>
                </a:lnTo>
                <a:lnTo>
                  <a:pt x="206844" y="282484"/>
                </a:lnTo>
                <a:lnTo>
                  <a:pt x="213198" y="332719"/>
                </a:lnTo>
                <a:lnTo>
                  <a:pt x="217057" y="383690"/>
                </a:lnTo>
                <a:lnTo>
                  <a:pt x="218357" y="435335"/>
                </a:lnTo>
                <a:lnTo>
                  <a:pt x="218357" y="0"/>
                </a:lnTo>
                <a:lnTo>
                  <a:pt x="119823" y="0"/>
                </a:lnTo>
                <a:close/>
              </a:path>
              <a:path w="709930" h="709930">
                <a:moveTo>
                  <a:pt x="0" y="47308"/>
                </a:moveTo>
                <a:lnTo>
                  <a:pt x="0" y="662340"/>
                </a:lnTo>
                <a:lnTo>
                  <a:pt x="3733" y="680712"/>
                </a:lnTo>
                <a:lnTo>
                  <a:pt x="13897" y="695754"/>
                </a:lnTo>
                <a:lnTo>
                  <a:pt x="28942" y="705916"/>
                </a:lnTo>
                <a:lnTo>
                  <a:pt x="47315" y="709648"/>
                </a:lnTo>
                <a:lnTo>
                  <a:pt x="104642" y="709648"/>
                </a:lnTo>
                <a:lnTo>
                  <a:pt x="117881" y="656729"/>
                </a:lnTo>
                <a:lnTo>
                  <a:pt x="128319" y="602761"/>
                </a:lnTo>
                <a:lnTo>
                  <a:pt x="135877" y="547821"/>
                </a:lnTo>
                <a:lnTo>
                  <a:pt x="140471" y="491986"/>
                </a:lnTo>
                <a:lnTo>
                  <a:pt x="142021" y="435335"/>
                </a:lnTo>
                <a:lnTo>
                  <a:pt x="140737" y="383745"/>
                </a:lnTo>
                <a:lnTo>
                  <a:pt x="136926" y="332823"/>
                </a:lnTo>
                <a:lnTo>
                  <a:pt x="130650" y="282627"/>
                </a:lnTo>
                <a:lnTo>
                  <a:pt x="121969" y="233217"/>
                </a:lnTo>
                <a:lnTo>
                  <a:pt x="110944" y="184655"/>
                </a:lnTo>
                <a:lnTo>
                  <a:pt x="97637" y="137000"/>
                </a:lnTo>
                <a:lnTo>
                  <a:pt x="82108" y="90312"/>
                </a:lnTo>
                <a:lnTo>
                  <a:pt x="64420" y="44650"/>
                </a:lnTo>
                <a:lnTo>
                  <a:pt x="44632" y="76"/>
                </a:lnTo>
                <a:lnTo>
                  <a:pt x="27200" y="4514"/>
                </a:lnTo>
                <a:lnTo>
                  <a:pt x="13019" y="14796"/>
                </a:lnTo>
                <a:lnTo>
                  <a:pt x="3487" y="29526"/>
                </a:lnTo>
                <a:lnTo>
                  <a:pt x="0" y="47308"/>
                </a:lnTo>
                <a:close/>
              </a:path>
            </a:pathLst>
          </a:custGeom>
          <a:solidFill>
            <a:srgbClr val="FFDD00"/>
          </a:solidFill>
        </p:spPr>
        <p:txBody>
          <a:bodyPr wrap="square" lIns="0" tIns="0" rIns="0" bIns="0" rtlCol="0"/>
          <a:lstStyle/>
          <a:p>
            <a:endParaRPr/>
          </a:p>
        </p:txBody>
      </p:sp>
      <p:pic>
        <p:nvPicPr>
          <p:cNvPr id="43" name="object 11">
            <a:extLst>
              <a:ext uri="{FF2B5EF4-FFF2-40B4-BE49-F238E27FC236}">
                <a16:creationId xmlns:a16="http://schemas.microsoft.com/office/drawing/2014/main" id="{8860200F-11B8-874F-8E94-FB6183DAF9AC}"/>
              </a:ext>
            </a:extLst>
          </p:cNvPr>
          <p:cNvPicPr/>
          <p:nvPr/>
        </p:nvPicPr>
        <p:blipFill>
          <a:blip r:embed="rId9"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pic>
        <p:nvPicPr>
          <p:cNvPr id="44" name="Grafik 43">
            <a:extLst>
              <a:ext uri="{FF2B5EF4-FFF2-40B4-BE49-F238E27FC236}">
                <a16:creationId xmlns:a16="http://schemas.microsoft.com/office/drawing/2014/main" id="{CF021D7B-A107-6145-B851-8B644AD0EA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2054" y="625912"/>
            <a:ext cx="991287" cy="158219"/>
          </a:xfrm>
          <a:prstGeom prst="rect">
            <a:avLst/>
          </a:prstGeom>
        </p:spPr>
      </p:pic>
      <p:sp>
        <p:nvSpPr>
          <p:cNvPr id="45" name="object 27">
            <a:extLst>
              <a:ext uri="{FF2B5EF4-FFF2-40B4-BE49-F238E27FC236}">
                <a16:creationId xmlns:a16="http://schemas.microsoft.com/office/drawing/2014/main" id="{8AF43963-0AD1-E041-A3C4-7967C9175871}"/>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46" name="object 28">
            <a:extLst>
              <a:ext uri="{FF2B5EF4-FFF2-40B4-BE49-F238E27FC236}">
                <a16:creationId xmlns:a16="http://schemas.microsoft.com/office/drawing/2014/main" id="{47E531BA-7A47-DF49-B487-DB6FB26095EC}"/>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sp>
        <p:nvSpPr>
          <p:cNvPr id="4" name="Rechteck 3">
            <a:extLst>
              <a:ext uri="{FF2B5EF4-FFF2-40B4-BE49-F238E27FC236}">
                <a16:creationId xmlns:a16="http://schemas.microsoft.com/office/drawing/2014/main" id="{2392BBCD-D9D0-9A4F-92AE-44B2680A547A}"/>
              </a:ext>
            </a:extLst>
          </p:cNvPr>
          <p:cNvSpPr/>
          <p:nvPr/>
        </p:nvSpPr>
        <p:spPr>
          <a:xfrm>
            <a:off x="3136517" y="1457541"/>
            <a:ext cx="2761363" cy="2977738"/>
          </a:xfrm>
          <a:prstGeom prst="rect">
            <a:avLst/>
          </a:prstGeom>
        </p:spPr>
        <p:txBody>
          <a:bodyPr wrap="square">
            <a:spAutoFit/>
          </a:bodyPr>
          <a:lstStyle/>
          <a:p>
            <a:pPr algn="just"/>
            <a:r>
              <a:rPr lang="de-DE" sz="1250" b="1" dirty="0">
                <a:latin typeface="Futura Lt BT Light" panose="020B0402020204020303" pitchFamily="34" charset="0"/>
              </a:rPr>
              <a:t>Die Medizin- / Pflegeprodukte sind im Oral Hygiene ABC Orale Reinigung</a:t>
            </a:r>
            <a:r>
              <a:rPr lang="de-DE" sz="1250" b="1" baseline="30000" dirty="0">
                <a:latin typeface="Futura Lt BT Light" panose="020B0402020204020303" pitchFamily="34" charset="0"/>
              </a:rPr>
              <a:t>(A)</a:t>
            </a:r>
            <a:r>
              <a:rPr lang="de-DE" sz="1250" b="1" dirty="0">
                <a:latin typeface="Futura Lt BT Light" panose="020B0402020204020303" pitchFamily="34" charset="0"/>
              </a:rPr>
              <a:t>, Keimreduktion</a:t>
            </a:r>
            <a:r>
              <a:rPr lang="de-DE" sz="1250" b="1" baseline="30000" dirty="0">
                <a:latin typeface="Futura Lt BT Light" panose="020B0402020204020303" pitchFamily="34" charset="0"/>
              </a:rPr>
              <a:t>(B)</a:t>
            </a:r>
            <a:r>
              <a:rPr lang="de-DE" sz="1250" b="1" dirty="0">
                <a:latin typeface="Futura Lt BT Light" panose="020B0402020204020303" pitchFamily="34" charset="0"/>
              </a:rPr>
              <a:t> und Wundpflege</a:t>
            </a:r>
            <a:r>
              <a:rPr lang="de-DE" sz="1250" b="1" baseline="30000" dirty="0">
                <a:latin typeface="Futura Lt BT Light" panose="020B0402020204020303" pitchFamily="34" charset="0"/>
              </a:rPr>
              <a:t>(C)</a:t>
            </a:r>
            <a:r>
              <a:rPr lang="de-DE" sz="1250" b="1" dirty="0">
                <a:latin typeface="Futura Lt BT Light" panose="020B0402020204020303" pitchFamily="34" charset="0"/>
              </a:rPr>
              <a:t> sowie in der Einzelanwendung nutzbar und bieten eine Vielzahl an Möglichkeiten der Diversifikation mit markteingeführten Produktlösungen in Bereichen, wie Intensivmedizinische und -pflegerische Versorgung, Wundmanagement und moderne Wundversorgung, Infektions- und Hygienemanagement, Tracheotomie und </a:t>
            </a:r>
            <a:r>
              <a:rPr lang="de-DE" sz="1250" b="1" dirty="0" err="1">
                <a:latin typeface="Futura Lt BT Light" panose="020B0402020204020303" pitchFamily="34" charset="0"/>
              </a:rPr>
              <a:t>Laryngektomie</a:t>
            </a:r>
            <a:r>
              <a:rPr lang="de-DE" sz="1250" b="1" dirty="0">
                <a:latin typeface="Futura Lt BT Light" panose="020B0402020204020303" pitchFamily="34" charset="0"/>
              </a:rPr>
              <a:t>, Onkologische Versorgung und Palliativmedizin.</a:t>
            </a:r>
          </a:p>
          <a:p>
            <a:pPr algn="just"/>
            <a:endParaRPr lang="de-DE" sz="1250" b="1" dirty="0">
              <a:latin typeface="Futura Lt BT Light" panose="020B0402020204020303" pitchFamily="34" charset="0"/>
            </a:endParaRPr>
          </a:p>
        </p:txBody>
      </p:sp>
      <p:sp>
        <p:nvSpPr>
          <p:cNvPr id="26" name="Rechteck 25">
            <a:extLst>
              <a:ext uri="{FF2B5EF4-FFF2-40B4-BE49-F238E27FC236}">
                <a16:creationId xmlns:a16="http://schemas.microsoft.com/office/drawing/2014/main" id="{A93F88EB-758C-2B44-B780-DB641AFB37EE}"/>
              </a:ext>
            </a:extLst>
          </p:cNvPr>
          <p:cNvSpPr/>
          <p:nvPr/>
        </p:nvSpPr>
        <p:spPr>
          <a:xfrm>
            <a:off x="6068717" y="1448397"/>
            <a:ext cx="2572046" cy="2785378"/>
          </a:xfrm>
          <a:prstGeom prst="rect">
            <a:avLst/>
          </a:prstGeom>
        </p:spPr>
        <p:txBody>
          <a:bodyPr wrap="square">
            <a:spAutoFit/>
          </a:bodyPr>
          <a:lstStyle/>
          <a:p>
            <a:pPr algn="just">
              <a:spcAft>
                <a:spcPts val="800"/>
              </a:spcAft>
            </a:pP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The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medical</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/care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products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can</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be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used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in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the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Oral Hygiene ABC Oral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Cleansing</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(A)</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Germ</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Reduction</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(B)</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Wound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Care </a:t>
            </a:r>
            <a:r>
              <a:rPr lang="de-DE" sz="1250" b="1" baseline="30000" dirty="0">
                <a:solidFill>
                  <a:srgbClr val="000000"/>
                </a:solidFill>
                <a:latin typeface="Futura Lt BT Light" panose="020B0402020204020303" pitchFamily="34" charset="0"/>
                <a:ea typeface="Calibri" panose="020F0502020204030204" pitchFamily="34" charset="0"/>
                <a:cs typeface="Arial" panose="020B0604020202020204" pitchFamily="34" charset="0"/>
              </a:rPr>
              <a:t>(C)</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well</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in individual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applications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offer</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variety</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of</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possibilities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for</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diversification</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with</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market-launched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product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solutions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in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areas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such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intensive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medical</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nursing</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care,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wound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management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modern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wound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care,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infection</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hygiene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management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tracheotomy</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laryngectomy</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oncological</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care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palliative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medicine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a:t>
            </a:r>
          </a:p>
        </p:txBody>
      </p:sp>
      <p:sp>
        <p:nvSpPr>
          <p:cNvPr id="36" name="Oval 35">
            <a:extLst>
              <a:ext uri="{FF2B5EF4-FFF2-40B4-BE49-F238E27FC236}">
                <a16:creationId xmlns:a16="http://schemas.microsoft.com/office/drawing/2014/main" id="{FA0F031C-9A1E-5C49-B378-08BFDE89758E}"/>
              </a:ext>
            </a:extLst>
          </p:cNvPr>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37" name="Oval 36">
            <a:extLst>
              <a:ext uri="{FF2B5EF4-FFF2-40B4-BE49-F238E27FC236}">
                <a16:creationId xmlns:a16="http://schemas.microsoft.com/office/drawing/2014/main" id="{CD7E1BBF-73B9-E64B-84CC-A5D40C092FC5}"/>
              </a:ext>
            </a:extLst>
          </p:cNvPr>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Tree>
    <p:extLst>
      <p:ext uri="{BB962C8B-B14F-4D97-AF65-F5344CB8AC3E}">
        <p14:creationId xmlns:p14="http://schemas.microsoft.com/office/powerpoint/2010/main" val="3340583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27089" y="1022056"/>
            <a:ext cx="7654925" cy="3283244"/>
          </a:xfrm>
        </p:spPr>
        <p:txBody>
          <a:bodyPr>
            <a:noAutofit/>
          </a:bodyPr>
          <a:lstStyle/>
          <a:p>
            <a:pPr marL="0" indent="0">
              <a:buNone/>
            </a:pPr>
            <a:r>
              <a:rPr lang="en-US" sz="1200" b="1" dirty="0">
                <a:solidFill>
                  <a:srgbClr val="77933C"/>
                </a:solidFill>
              </a:rPr>
              <a:t>Gingivitis</a:t>
            </a:r>
            <a:r>
              <a:rPr lang="en-US" sz="1200" dirty="0"/>
              <a:t> is an acute or chronic inflammation of the gingiva. It is triggered by bacteria, but it can be triggered by other diseases of the gingiva as well. Symptoms can be bleeding (especially after contact with the inflamed gingiva), redness, edematous swelling and ulcerous disaggregation of the gingiva. Normally a gingivitis does not cause pain. In cases, when a gingivitis gets chronic, it can turn into a periodontitis. </a:t>
            </a:r>
          </a:p>
          <a:p>
            <a:pPr marL="0" indent="0">
              <a:buNone/>
            </a:pPr>
            <a:endParaRPr lang="en-US" sz="1200" dirty="0"/>
          </a:p>
          <a:p>
            <a:pPr marL="0" indent="0">
              <a:buNone/>
            </a:pPr>
            <a:endParaRPr lang="en-US" sz="700" dirty="0"/>
          </a:p>
          <a:p>
            <a:pPr marL="3657600" lvl="8" indent="0">
              <a:buNone/>
            </a:pPr>
            <a:r>
              <a:rPr lang="en-US" sz="1000" dirty="0"/>
              <a:t>Causes</a:t>
            </a:r>
          </a:p>
          <a:p>
            <a:pPr lvl="8"/>
            <a:r>
              <a:rPr lang="en-US" sz="1000" dirty="0"/>
              <a:t>conglomeration of bacteria on the surface of the teeth leading to biofilms initiating gingivitis </a:t>
            </a:r>
          </a:p>
          <a:p>
            <a:pPr lvl="8"/>
            <a:r>
              <a:rPr lang="en-US" sz="1000" dirty="0"/>
              <a:t>mechanical irritation of the gingiva without involvement of bacteria </a:t>
            </a:r>
          </a:p>
          <a:p>
            <a:pPr marL="400050" lvl="1" indent="0">
              <a:lnSpc>
                <a:spcPct val="150000"/>
              </a:lnSpc>
              <a:buNone/>
            </a:pPr>
            <a:endParaRPr lang="en-US" sz="1200" dirty="0"/>
          </a:p>
          <a:p>
            <a:pPr marL="400050" lvl="1" indent="0">
              <a:lnSpc>
                <a:spcPct val="150000"/>
              </a:lnSpc>
              <a:buNone/>
            </a:pPr>
            <a:endParaRPr lang="en-US" sz="1200" dirty="0"/>
          </a:p>
        </p:txBody>
      </p:sp>
      <p:pic>
        <p:nvPicPr>
          <p:cNvPr id="6" name="Grafik 3" descr="di_100414_1.jpg"/>
          <p:cNvPicPr/>
          <p:nvPr/>
        </p:nvPicPr>
        <p:blipFill>
          <a:blip r:embed="rId3" cstate="email">
            <a:extLst>
              <a:ext uri="{28A0092B-C50C-407E-A947-70E740481C1C}">
                <a14:useLocalDpi xmlns:a14="http://schemas.microsoft.com/office/drawing/2010/main"/>
              </a:ext>
            </a:extLst>
          </a:blip>
          <a:stretch>
            <a:fillRect/>
          </a:stretch>
        </p:blipFill>
        <p:spPr>
          <a:xfrm>
            <a:off x="969962" y="2654759"/>
            <a:ext cx="2903537" cy="1400175"/>
          </a:xfrm>
          <a:prstGeom prst="rect">
            <a:avLst/>
          </a:prstGeom>
        </p:spPr>
      </p:pic>
      <p:sp>
        <p:nvSpPr>
          <p:cNvPr id="7" name="Titel 1"/>
          <p:cNvSpPr>
            <a:spLocks noGrp="1"/>
          </p:cNvSpPr>
          <p:nvPr>
            <p:ph type="title"/>
          </p:nvPr>
        </p:nvSpPr>
        <p:spPr>
          <a:xfrm>
            <a:off x="827089" y="205979"/>
            <a:ext cx="7654925" cy="857250"/>
          </a:xfrm>
        </p:spPr>
        <p:txBody>
          <a:bodyPr>
            <a:normAutofit/>
          </a:bodyPr>
          <a:lstStyle/>
          <a:p>
            <a:pPr marL="457200" indent="-457200" algn="l"/>
            <a:r>
              <a:rPr lang="de-DE" sz="1600" b="1" dirty="0" err="1">
                <a:solidFill>
                  <a:srgbClr val="77933C"/>
                </a:solidFill>
              </a:rPr>
              <a:t>Did</a:t>
            </a:r>
            <a:r>
              <a:rPr lang="de-DE" sz="1600" b="1" dirty="0">
                <a:solidFill>
                  <a:srgbClr val="77933C"/>
                </a:solidFill>
              </a:rPr>
              <a:t> </a:t>
            </a:r>
            <a:r>
              <a:rPr lang="de-DE" sz="1600" b="1" dirty="0" err="1">
                <a:solidFill>
                  <a:srgbClr val="77933C"/>
                </a:solidFill>
              </a:rPr>
              <a:t>you</a:t>
            </a:r>
            <a:r>
              <a:rPr lang="de-DE" sz="1600" b="1" dirty="0">
                <a:solidFill>
                  <a:srgbClr val="77933C"/>
                </a:solidFill>
              </a:rPr>
              <a:t> </a:t>
            </a:r>
            <a:r>
              <a:rPr lang="de-DE" sz="1600" b="1" dirty="0" err="1">
                <a:solidFill>
                  <a:srgbClr val="77933C"/>
                </a:solidFill>
              </a:rPr>
              <a:t>know</a:t>
            </a:r>
            <a:r>
              <a:rPr lang="de-DE" sz="1600" b="1" dirty="0">
                <a:solidFill>
                  <a:srgbClr val="77933C"/>
                </a:solidFill>
              </a:rPr>
              <a:t> ...</a:t>
            </a:r>
            <a:endParaRPr lang="de-DE" sz="1600" dirty="0">
              <a:solidFill>
                <a:srgbClr val="77933C"/>
              </a:solidFill>
            </a:endParaRPr>
          </a:p>
        </p:txBody>
      </p:sp>
      <p:sp>
        <p:nvSpPr>
          <p:cNvPr id="9" name="Textfeld 8"/>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10" name="Oval 9"/>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8" name="Foliennummernplatzhalter 7">
            <a:extLst>
              <a:ext uri="{FF2B5EF4-FFF2-40B4-BE49-F238E27FC236}">
                <a16:creationId xmlns:a16="http://schemas.microsoft.com/office/drawing/2014/main" id="{3285C73D-7122-9647-979D-9005C4CCA74D}"/>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40</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EE2B6AFA-9407-5848-9CEB-ED96A3CD31BA}"/>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AEB072AA-9954-5A44-B8AD-849FD80E48A8}"/>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4C91E0BC-5C66-634E-A785-7B5AF35DC5AC}"/>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8AF3C2DA-4218-744F-8D44-28695667197E}"/>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9DFE6424-5B33-8940-B828-E021EA2E034C}"/>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11DC6307-CFA3-9C46-8354-32A88422F83E}"/>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284A346D-2F87-BC4A-B3D0-A021B164AE0B}"/>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4B8CF320-CD37-E543-80E8-6E00357E44D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8B5BB592-9A24-0649-B246-552D40DC58E5}"/>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51377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a:t>Anamnese – Mundschleimhäute</a:t>
            </a:r>
            <a:endParaRPr lang="de-DE" sz="1600" dirty="0"/>
          </a:p>
        </p:txBody>
      </p:sp>
      <p:sp>
        <p:nvSpPr>
          <p:cNvPr id="3" name="Inhaltsplatzhalter 2"/>
          <p:cNvSpPr>
            <a:spLocks noGrp="1"/>
          </p:cNvSpPr>
          <p:nvPr>
            <p:ph idx="1"/>
          </p:nvPr>
        </p:nvSpPr>
        <p:spPr>
          <a:xfrm>
            <a:off x="827089" y="1022056"/>
            <a:ext cx="7654925" cy="3283244"/>
          </a:xfrm>
        </p:spPr>
        <p:txBody>
          <a:bodyPr>
            <a:noAutofit/>
          </a:bodyPr>
          <a:lstStyle/>
          <a:p>
            <a:pPr marL="0" indent="0">
              <a:lnSpc>
                <a:spcPct val="150000"/>
              </a:lnSpc>
              <a:buNone/>
            </a:pPr>
            <a:r>
              <a:rPr lang="de-DE" sz="1400" b="1" dirty="0">
                <a:solidFill>
                  <a:srgbClr val="77933C"/>
                </a:solidFill>
              </a:rPr>
              <a:t>Lichen </a:t>
            </a:r>
            <a:r>
              <a:rPr lang="de-DE" sz="1400" b="1" dirty="0" err="1">
                <a:solidFill>
                  <a:srgbClr val="77933C"/>
                </a:solidFill>
              </a:rPr>
              <a:t>ruber</a:t>
            </a:r>
            <a:r>
              <a:rPr lang="de-DE" sz="1400" b="1" dirty="0">
                <a:solidFill>
                  <a:srgbClr val="77933C"/>
                </a:solidFill>
              </a:rPr>
              <a:t> </a:t>
            </a:r>
            <a:r>
              <a:rPr lang="de-DE" sz="1400" b="1" dirty="0" err="1">
                <a:solidFill>
                  <a:srgbClr val="77933C"/>
                </a:solidFill>
              </a:rPr>
              <a:t>planus</a:t>
            </a:r>
            <a:r>
              <a:rPr lang="de-DE" sz="1400" dirty="0"/>
              <a:t>?</a:t>
            </a:r>
          </a:p>
          <a:p>
            <a:pPr marL="0" indent="0">
              <a:lnSpc>
                <a:spcPct val="150000"/>
              </a:lnSpc>
              <a:buNone/>
            </a:pPr>
            <a:r>
              <a:rPr lang="de-DE" sz="1400" b="1" dirty="0" err="1">
                <a:solidFill>
                  <a:srgbClr val="77933C"/>
                </a:solidFill>
              </a:rPr>
              <a:t>Leukoplakien</a:t>
            </a:r>
            <a:r>
              <a:rPr lang="de-DE" sz="1400" dirty="0"/>
              <a:t>?</a:t>
            </a:r>
          </a:p>
          <a:p>
            <a:pPr marL="0" indent="0">
              <a:lnSpc>
                <a:spcPct val="150000"/>
              </a:lnSpc>
              <a:buNone/>
            </a:pPr>
            <a:r>
              <a:rPr lang="de-DE" sz="1400" dirty="0" err="1"/>
              <a:t>Aphthen</a:t>
            </a:r>
            <a:r>
              <a:rPr lang="de-DE" sz="1400" dirty="0"/>
              <a:t>?</a:t>
            </a:r>
          </a:p>
          <a:p>
            <a:pPr marL="0" indent="0">
              <a:lnSpc>
                <a:spcPct val="150000"/>
              </a:lnSpc>
              <a:buNone/>
            </a:pPr>
            <a:r>
              <a:rPr lang="de-DE" sz="1400" b="1" dirty="0">
                <a:solidFill>
                  <a:srgbClr val="77933C"/>
                </a:solidFill>
              </a:rPr>
              <a:t>Stomatitis</a:t>
            </a:r>
            <a:r>
              <a:rPr lang="de-DE" sz="1400" dirty="0"/>
              <a:t>?</a:t>
            </a:r>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5" name="Oval 4"/>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9" name="Foliennummernplatzhalter 8">
            <a:extLst>
              <a:ext uri="{FF2B5EF4-FFF2-40B4-BE49-F238E27FC236}">
                <a16:creationId xmlns:a16="http://schemas.microsoft.com/office/drawing/2014/main" id="{365EA1EC-6E72-6F4F-8D09-B1C7956AD6BB}"/>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41</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24439DDD-DDBB-6441-BD65-ACB5D6F02BE0}"/>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A62500C1-B391-0C43-97C5-DE344C90CFFD}"/>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E6C5B815-E275-C249-BDB8-710AC5366B6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3D424184-C3CE-404A-AF84-22D7AAF80A0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47C14E49-3A00-234D-9D44-AD15064C97DD}"/>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FDF441AA-5DD7-704D-A27B-045F61524FAC}"/>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A7DCA2EC-C59C-D545-9FC9-F2AD73B1AA20}"/>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1A12964E-B38E-864F-9D0D-69B472E3E5AB}"/>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94F36711-9676-8842-8EC1-A1B564A71BA2}"/>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35023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089" y="205979"/>
            <a:ext cx="7654925" cy="857250"/>
          </a:xfrm>
        </p:spPr>
        <p:txBody>
          <a:bodyPr>
            <a:normAutofit/>
          </a:bodyPr>
          <a:lstStyle/>
          <a:p>
            <a:pPr marL="457200" indent="-457200" algn="l"/>
            <a:r>
              <a:rPr lang="de-DE" sz="1600" b="1" dirty="0" err="1"/>
              <a:t>Anamnesis</a:t>
            </a:r>
            <a:r>
              <a:rPr lang="de-DE" sz="1600" b="1" dirty="0"/>
              <a:t> – Oral </a:t>
            </a:r>
            <a:r>
              <a:rPr lang="de-DE" sz="1600" b="1" dirty="0" err="1"/>
              <a:t>mucosa</a:t>
            </a:r>
            <a:endParaRPr lang="de-DE" sz="1600" dirty="0"/>
          </a:p>
        </p:txBody>
      </p:sp>
      <p:sp>
        <p:nvSpPr>
          <p:cNvPr id="3" name="Inhaltsplatzhalter 2"/>
          <p:cNvSpPr>
            <a:spLocks noGrp="1"/>
          </p:cNvSpPr>
          <p:nvPr>
            <p:ph idx="1"/>
          </p:nvPr>
        </p:nvSpPr>
        <p:spPr>
          <a:xfrm>
            <a:off x="827089" y="1022056"/>
            <a:ext cx="7654925" cy="3283244"/>
          </a:xfrm>
        </p:spPr>
        <p:txBody>
          <a:bodyPr>
            <a:noAutofit/>
          </a:bodyPr>
          <a:lstStyle/>
          <a:p>
            <a:pPr marL="0" indent="0">
              <a:lnSpc>
                <a:spcPct val="150000"/>
              </a:lnSpc>
              <a:buNone/>
            </a:pPr>
            <a:r>
              <a:rPr lang="de-DE" sz="1400" b="1" dirty="0">
                <a:solidFill>
                  <a:srgbClr val="77933C"/>
                </a:solidFill>
              </a:rPr>
              <a:t>Lichen </a:t>
            </a:r>
            <a:r>
              <a:rPr lang="de-DE" sz="1400" b="1" dirty="0" err="1">
                <a:solidFill>
                  <a:srgbClr val="77933C"/>
                </a:solidFill>
              </a:rPr>
              <a:t>ruber</a:t>
            </a:r>
            <a:r>
              <a:rPr lang="de-DE" sz="1400" b="1" dirty="0">
                <a:solidFill>
                  <a:srgbClr val="77933C"/>
                </a:solidFill>
              </a:rPr>
              <a:t> </a:t>
            </a:r>
            <a:r>
              <a:rPr lang="de-DE" sz="1400" b="1" dirty="0" err="1">
                <a:solidFill>
                  <a:srgbClr val="77933C"/>
                </a:solidFill>
              </a:rPr>
              <a:t>planus</a:t>
            </a:r>
            <a:r>
              <a:rPr lang="de-DE" sz="1400" dirty="0"/>
              <a:t>?</a:t>
            </a:r>
          </a:p>
          <a:p>
            <a:pPr marL="0" indent="0">
              <a:lnSpc>
                <a:spcPct val="150000"/>
              </a:lnSpc>
              <a:buNone/>
            </a:pPr>
            <a:r>
              <a:rPr lang="de-DE" sz="1400" b="1" dirty="0" err="1">
                <a:solidFill>
                  <a:srgbClr val="77933C"/>
                </a:solidFill>
              </a:rPr>
              <a:t>Leukoplakia</a:t>
            </a:r>
            <a:r>
              <a:rPr lang="de-DE" sz="1400" dirty="0"/>
              <a:t>?</a:t>
            </a:r>
          </a:p>
          <a:p>
            <a:pPr marL="0" indent="0">
              <a:lnSpc>
                <a:spcPct val="150000"/>
              </a:lnSpc>
              <a:buNone/>
            </a:pPr>
            <a:r>
              <a:rPr lang="de-DE" sz="1400" dirty="0" err="1"/>
              <a:t>Vesicles</a:t>
            </a:r>
            <a:r>
              <a:rPr lang="de-DE" sz="1400" dirty="0"/>
              <a:t>?</a:t>
            </a:r>
          </a:p>
          <a:p>
            <a:pPr marL="0" indent="0">
              <a:lnSpc>
                <a:spcPct val="150000"/>
              </a:lnSpc>
              <a:buNone/>
            </a:pPr>
            <a:r>
              <a:rPr lang="de-DE" sz="1400" b="1" dirty="0">
                <a:solidFill>
                  <a:srgbClr val="77933C"/>
                </a:solidFill>
              </a:rPr>
              <a:t>Stomatitis</a:t>
            </a:r>
            <a:r>
              <a:rPr lang="de-DE" sz="1400" dirty="0"/>
              <a:t>?</a:t>
            </a:r>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200" dirty="0"/>
          </a:p>
          <a:p>
            <a:pPr marL="400050" lvl="1" indent="0">
              <a:lnSpc>
                <a:spcPct val="150000"/>
              </a:lnSpc>
              <a:buNone/>
            </a:pPr>
            <a:endParaRPr lang="de-DE" sz="1200" dirty="0"/>
          </a:p>
        </p:txBody>
      </p:sp>
      <p:sp>
        <p:nvSpPr>
          <p:cNvPr id="7" name="Textfeld 6"/>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8" name="Oval 7"/>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9" name="Foliennummernplatzhalter 8">
            <a:extLst>
              <a:ext uri="{FF2B5EF4-FFF2-40B4-BE49-F238E27FC236}">
                <a16:creationId xmlns:a16="http://schemas.microsoft.com/office/drawing/2014/main" id="{FEECCA87-99AD-8B43-9F68-00F87BC7BD3A}"/>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42</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C492088B-ACE6-B34E-801A-7B754FD44110}"/>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45E93F54-6B4E-2242-8123-162B9409E7F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9670E934-A3C3-EB40-AF72-AB87D9D10739}"/>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BADB0BF4-8A0B-2945-8E37-17D6BFAEA6A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ED8A2F82-79A6-6D4C-9851-BEC19D4834FF}"/>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E4C4BA7F-DB86-9F4F-BF96-24DE5B40F8ED}"/>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C6CB6502-590E-B344-8A43-E11E633694BE}"/>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0C6BF528-BD9D-0A4E-AACD-47413A197B9E}"/>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B916A885-2116-B349-B314-01E3E57AC1BB}"/>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23213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27089" y="1022056"/>
            <a:ext cx="7760321" cy="3283244"/>
          </a:xfrm>
        </p:spPr>
        <p:txBody>
          <a:bodyPr>
            <a:noAutofit/>
          </a:bodyPr>
          <a:lstStyle/>
          <a:p>
            <a:pPr marL="0" indent="0">
              <a:buNone/>
            </a:pPr>
            <a:r>
              <a:rPr lang="de-DE" sz="1200" b="1" dirty="0">
                <a:solidFill>
                  <a:srgbClr val="77933C"/>
                </a:solidFill>
              </a:rPr>
              <a:t>Lichen </a:t>
            </a:r>
            <a:r>
              <a:rPr lang="de-DE" sz="1200" b="1" dirty="0" err="1">
                <a:solidFill>
                  <a:srgbClr val="77933C"/>
                </a:solidFill>
              </a:rPr>
              <a:t>ruber</a:t>
            </a:r>
            <a:r>
              <a:rPr lang="de-DE" sz="1200" b="1" dirty="0">
                <a:solidFill>
                  <a:srgbClr val="77933C"/>
                </a:solidFill>
              </a:rPr>
              <a:t> </a:t>
            </a:r>
            <a:r>
              <a:rPr lang="de-DE" sz="1200" b="1" dirty="0" err="1">
                <a:solidFill>
                  <a:srgbClr val="77933C"/>
                </a:solidFill>
              </a:rPr>
              <a:t>planus</a:t>
            </a:r>
            <a:r>
              <a:rPr lang="de-DE" sz="1200" dirty="0">
                <a:solidFill>
                  <a:srgbClr val="77933C"/>
                </a:solidFill>
              </a:rPr>
              <a:t> </a:t>
            </a:r>
            <a:r>
              <a:rPr lang="de-DE" sz="1200" dirty="0"/>
              <a:t>wird in seiner Ausprägung auf Schleimhäuten als Lichen </a:t>
            </a:r>
            <a:r>
              <a:rPr lang="de-DE" sz="1200" dirty="0" err="1"/>
              <a:t>ruber</a:t>
            </a:r>
            <a:r>
              <a:rPr lang="de-DE" sz="1200" dirty="0"/>
              <a:t> </a:t>
            </a:r>
            <a:r>
              <a:rPr lang="de-DE" sz="1200" dirty="0" err="1"/>
              <a:t>mucosae</a:t>
            </a:r>
            <a:r>
              <a:rPr lang="de-DE" sz="1200" dirty="0"/>
              <a:t> bezeichnet. Seine Manifestation im Mund - der Orale </a:t>
            </a:r>
            <a:r>
              <a:rPr lang="de-DE" sz="1200" dirty="0" err="1"/>
              <a:t>lichen</a:t>
            </a:r>
            <a:r>
              <a:rPr lang="de-DE" sz="1200" dirty="0"/>
              <a:t> </a:t>
            </a:r>
            <a:r>
              <a:rPr lang="de-DE" sz="1200" dirty="0" err="1"/>
              <a:t>ruber</a:t>
            </a:r>
            <a:r>
              <a:rPr lang="de-DE" sz="1200" dirty="0"/>
              <a:t> (OLR) - zeigt sich an der Wangenschleimhaut, am Zahnfleisch, auf der Zunge und an den Lippen. Es handelt sich dabei um eine nicht ansteckende Hauterkrankung. Häufig vorliegende Hautveränderungen sind </a:t>
            </a:r>
            <a:r>
              <a:rPr lang="de-DE" sz="1200" b="1" dirty="0"/>
              <a:t>netzartig, verzweigte, weißliche Streifen</a:t>
            </a:r>
            <a:r>
              <a:rPr lang="de-DE" sz="1200" dirty="0"/>
              <a:t>. Aber auch </a:t>
            </a:r>
            <a:r>
              <a:rPr lang="de-DE" sz="1200" b="1" dirty="0"/>
              <a:t>bläschenförmige und flächige Läsionen</a:t>
            </a:r>
            <a:r>
              <a:rPr lang="de-DE" sz="1200" dirty="0"/>
              <a:t> treten auf. In diesem Zusammenhang gibt es Veränderungen, die eine Schmerzsymptomatik zeigen, häufig sind die weißlichen Veränderungen jedoch symptomlos. Es wird lediglich ein </a:t>
            </a:r>
            <a:r>
              <a:rPr lang="de-DE" sz="1200" b="1" dirty="0"/>
              <a:t>raues Gefühl</a:t>
            </a:r>
            <a:r>
              <a:rPr lang="de-DE" sz="1200" dirty="0"/>
              <a:t> an der entsprechenden Stelle wahrgenommen.</a:t>
            </a:r>
          </a:p>
          <a:p>
            <a:pPr marL="400050" lvl="1" indent="0">
              <a:lnSpc>
                <a:spcPct val="150000"/>
              </a:lnSpc>
              <a:buNone/>
            </a:pPr>
            <a:endParaRPr lang="de-DE" sz="1200" dirty="0"/>
          </a:p>
          <a:p>
            <a:pPr marL="400050" lvl="1" indent="0">
              <a:lnSpc>
                <a:spcPct val="150000"/>
              </a:lnSpc>
              <a:buNone/>
            </a:pPr>
            <a:endParaRPr lang="de-DE" sz="1200" dirty="0"/>
          </a:p>
        </p:txBody>
      </p:sp>
      <p:pic>
        <p:nvPicPr>
          <p:cNvPr id="6" name="Grafik 7" descr="wickhamstreife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458" y="2996144"/>
            <a:ext cx="2699304" cy="1161000"/>
          </a:xfrm>
          <a:prstGeom prst="rect">
            <a:avLst/>
          </a:prstGeom>
        </p:spPr>
      </p:pic>
      <p:sp>
        <p:nvSpPr>
          <p:cNvPr id="8" name="Textfeld 7"/>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9" name="Titel 1"/>
          <p:cNvSpPr>
            <a:spLocks noGrp="1"/>
          </p:cNvSpPr>
          <p:nvPr>
            <p:ph type="title"/>
          </p:nvPr>
        </p:nvSpPr>
        <p:spPr>
          <a:xfrm>
            <a:off x="834577" y="205979"/>
            <a:ext cx="7647437" cy="857250"/>
          </a:xfrm>
        </p:spPr>
        <p:txBody>
          <a:bodyPr>
            <a:normAutofit/>
          </a:bodyPr>
          <a:lstStyle/>
          <a:p>
            <a:pPr marL="457200" indent="-457200" algn="l"/>
            <a:r>
              <a:rPr lang="de-DE" sz="1600" b="1" dirty="0">
                <a:solidFill>
                  <a:srgbClr val="77933C"/>
                </a:solidFill>
              </a:rPr>
              <a:t>Wussten Sie schon ...</a:t>
            </a:r>
            <a:endParaRPr lang="de-DE" sz="1600" dirty="0">
              <a:solidFill>
                <a:srgbClr val="77933C"/>
              </a:solidFill>
            </a:endParaRPr>
          </a:p>
        </p:txBody>
      </p:sp>
      <p:sp>
        <p:nvSpPr>
          <p:cNvPr id="7" name="Oval 6"/>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10" name="Foliennummernplatzhalter 9">
            <a:extLst>
              <a:ext uri="{FF2B5EF4-FFF2-40B4-BE49-F238E27FC236}">
                <a16:creationId xmlns:a16="http://schemas.microsoft.com/office/drawing/2014/main" id="{3416CDD2-6ED9-2747-A917-5ACE3AD2C033}"/>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43</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F29A04BA-7CFC-DD47-9D78-CC358DA4146B}"/>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66EA372F-207A-9B40-B8CE-17E2CD66AB1C}"/>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682006A0-E238-9444-8B84-3D681E1C7191}"/>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AABA645B-1B49-564B-A03E-8A966D9D73DA}"/>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0411791C-4B8A-BC4A-A705-5492C5F52E4A}"/>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92918733-8742-9043-AA03-B52DA7D1273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86F4FB09-9878-D940-B3E9-A39C8AF1E455}"/>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5AAB63F6-4A58-C248-9AC7-3F78CE026665}"/>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85955FCA-F584-DE45-BBC6-758A2A9ABC91}"/>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46593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27089" y="1022056"/>
            <a:ext cx="7760321" cy="3283244"/>
          </a:xfrm>
        </p:spPr>
        <p:txBody>
          <a:bodyPr>
            <a:noAutofit/>
          </a:bodyPr>
          <a:lstStyle/>
          <a:p>
            <a:pPr marL="0" indent="0">
              <a:buNone/>
            </a:pPr>
            <a:r>
              <a:rPr lang="en-US" sz="1200" b="1" dirty="0">
                <a:solidFill>
                  <a:srgbClr val="77933C"/>
                </a:solidFill>
              </a:rPr>
              <a:t>Lichen </a:t>
            </a:r>
            <a:r>
              <a:rPr lang="en-US" sz="1200" b="1" dirty="0" err="1">
                <a:solidFill>
                  <a:srgbClr val="77933C"/>
                </a:solidFill>
              </a:rPr>
              <a:t>ruber</a:t>
            </a:r>
            <a:r>
              <a:rPr lang="en-US" sz="1200" b="1" dirty="0">
                <a:solidFill>
                  <a:srgbClr val="77933C"/>
                </a:solidFill>
              </a:rPr>
              <a:t> planus</a:t>
            </a:r>
            <a:r>
              <a:rPr lang="en-US" sz="1200" dirty="0">
                <a:solidFill>
                  <a:srgbClr val="77933C"/>
                </a:solidFill>
              </a:rPr>
              <a:t> </a:t>
            </a:r>
            <a:r>
              <a:rPr lang="en-US" sz="1200" dirty="0"/>
              <a:t>on mucous membranes is named lichen </a:t>
            </a:r>
            <a:r>
              <a:rPr lang="en-US" sz="1200" dirty="0" err="1"/>
              <a:t>ruber</a:t>
            </a:r>
            <a:r>
              <a:rPr lang="en-US" sz="1200" dirty="0"/>
              <a:t> mucosae. Its manifestation in the mouth - oral lichen </a:t>
            </a:r>
            <a:r>
              <a:rPr lang="en-US" sz="1200" dirty="0" err="1"/>
              <a:t>ruber</a:t>
            </a:r>
            <a:r>
              <a:rPr lang="en-US" sz="1200" dirty="0"/>
              <a:t> (OLR) - can be observed primarily on cheek mucosa, gingiva, tongue and lips. OLR is a non-infectious skin disease. Typical visible signs are reticular, branched, whitish stripes on the mucosa, with a rough structure. In addition, vesicular, extensive, sometimes painful, structures occur. </a:t>
            </a:r>
          </a:p>
          <a:p>
            <a:pPr marL="400050" lvl="1" indent="0">
              <a:lnSpc>
                <a:spcPct val="150000"/>
              </a:lnSpc>
              <a:buNone/>
            </a:pPr>
            <a:endParaRPr lang="en-US" sz="1200" dirty="0"/>
          </a:p>
          <a:p>
            <a:pPr marL="400050" lvl="1" indent="0">
              <a:lnSpc>
                <a:spcPct val="150000"/>
              </a:lnSpc>
              <a:buNone/>
            </a:pPr>
            <a:endParaRPr lang="en-US" sz="1200" dirty="0"/>
          </a:p>
        </p:txBody>
      </p:sp>
      <p:pic>
        <p:nvPicPr>
          <p:cNvPr id="6" name="Grafik 7" descr="wickhamstreife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458" y="2996144"/>
            <a:ext cx="2699304" cy="1161000"/>
          </a:xfrm>
          <a:prstGeom prst="rect">
            <a:avLst/>
          </a:prstGeom>
        </p:spPr>
      </p:pic>
      <p:sp>
        <p:nvSpPr>
          <p:cNvPr id="7" name="Titel 1"/>
          <p:cNvSpPr>
            <a:spLocks noGrp="1"/>
          </p:cNvSpPr>
          <p:nvPr>
            <p:ph type="title"/>
          </p:nvPr>
        </p:nvSpPr>
        <p:spPr>
          <a:xfrm>
            <a:off x="827089" y="205979"/>
            <a:ext cx="7654925" cy="857250"/>
          </a:xfrm>
        </p:spPr>
        <p:txBody>
          <a:bodyPr>
            <a:normAutofit/>
          </a:bodyPr>
          <a:lstStyle/>
          <a:p>
            <a:pPr marL="457200" indent="-457200" algn="l"/>
            <a:r>
              <a:rPr lang="de-DE" sz="1600" b="1" dirty="0" err="1">
                <a:solidFill>
                  <a:srgbClr val="77933C"/>
                </a:solidFill>
              </a:rPr>
              <a:t>Did</a:t>
            </a:r>
            <a:r>
              <a:rPr lang="de-DE" sz="1600" b="1" dirty="0">
                <a:solidFill>
                  <a:srgbClr val="77933C"/>
                </a:solidFill>
              </a:rPr>
              <a:t> </a:t>
            </a:r>
            <a:r>
              <a:rPr lang="de-DE" sz="1600" b="1" dirty="0" err="1">
                <a:solidFill>
                  <a:srgbClr val="77933C"/>
                </a:solidFill>
              </a:rPr>
              <a:t>you</a:t>
            </a:r>
            <a:r>
              <a:rPr lang="de-DE" sz="1600" b="1" dirty="0">
                <a:solidFill>
                  <a:srgbClr val="77933C"/>
                </a:solidFill>
              </a:rPr>
              <a:t> </a:t>
            </a:r>
            <a:r>
              <a:rPr lang="de-DE" sz="1600" b="1" dirty="0" err="1">
                <a:solidFill>
                  <a:srgbClr val="77933C"/>
                </a:solidFill>
              </a:rPr>
              <a:t>know</a:t>
            </a:r>
            <a:r>
              <a:rPr lang="de-DE" sz="1600" b="1" dirty="0">
                <a:solidFill>
                  <a:srgbClr val="77933C"/>
                </a:solidFill>
              </a:rPr>
              <a:t> ...</a:t>
            </a:r>
            <a:endParaRPr lang="de-DE" sz="1600" dirty="0">
              <a:solidFill>
                <a:srgbClr val="77933C"/>
              </a:solidFill>
            </a:endParaRPr>
          </a:p>
        </p:txBody>
      </p:sp>
      <p:sp>
        <p:nvSpPr>
          <p:cNvPr id="10" name="Textfeld 9"/>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11" name="Oval 10"/>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8" name="Foliennummernplatzhalter 7">
            <a:extLst>
              <a:ext uri="{FF2B5EF4-FFF2-40B4-BE49-F238E27FC236}">
                <a16:creationId xmlns:a16="http://schemas.microsoft.com/office/drawing/2014/main" id="{1A364FB8-3146-154B-A6CC-3FABA2D705A6}"/>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44</a:t>
            </a:fld>
            <a:endParaRPr lang="de-DE"/>
          </a:p>
        </p:txBody>
      </p:sp>
      <p:sp>
        <p:nvSpPr>
          <p:cNvPr id="21" name="Interaktive Schaltfläche: Anpassen 20">
            <a:hlinkClick r:id="rId4" action="ppaction://hlinksldjump" highlightClick="1"/>
            <a:extLst>
              <a:ext uri="{FF2B5EF4-FFF2-40B4-BE49-F238E27FC236}">
                <a16:creationId xmlns:a16="http://schemas.microsoft.com/office/drawing/2014/main" id="{568C871F-FC83-6D4E-8B09-6CD1BCC91A16}"/>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2" name="Interaktive Schaltfläche: Anpassen 21">
            <a:hlinkClick r:id="rId5" action="ppaction://hlinksldjump" highlightClick="1"/>
            <a:extLst>
              <a:ext uri="{FF2B5EF4-FFF2-40B4-BE49-F238E27FC236}">
                <a16:creationId xmlns:a16="http://schemas.microsoft.com/office/drawing/2014/main" id="{53B87A36-D891-1A43-9DD2-BAFF00F61C7E}"/>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3" name="Interaktive Schaltfläche: Anpassen 22">
            <a:hlinkClick r:id="rId6" action="ppaction://hlinksldjump" highlightClick="1"/>
            <a:extLst>
              <a:ext uri="{FF2B5EF4-FFF2-40B4-BE49-F238E27FC236}">
                <a16:creationId xmlns:a16="http://schemas.microsoft.com/office/drawing/2014/main" id="{DE08FE76-7BB0-784B-8468-FEB259F5E53E}"/>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4" name="Interaktive Schaltfläche: Anpassen 23">
            <a:hlinkClick r:id="rId7" action="ppaction://hlinksldjump" highlightClick="1"/>
            <a:extLst>
              <a:ext uri="{FF2B5EF4-FFF2-40B4-BE49-F238E27FC236}">
                <a16:creationId xmlns:a16="http://schemas.microsoft.com/office/drawing/2014/main" id="{D20A07DC-CBE5-D34A-BC6C-411C4FBEFB1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5" name="Interaktive Schaltfläche: Anpassen 24">
            <a:hlinkClick r:id="rId8" action="ppaction://hlinksldjump" highlightClick="1"/>
            <a:extLst>
              <a:ext uri="{FF2B5EF4-FFF2-40B4-BE49-F238E27FC236}">
                <a16:creationId xmlns:a16="http://schemas.microsoft.com/office/drawing/2014/main" id="{0AB55DC5-7C60-F845-B088-9CA1DE29C683}"/>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6" name="Interaktive Schaltfläche: Anpassen 25">
            <a:hlinkClick r:id="rId9" action="ppaction://hlinksldjump" highlightClick="1"/>
            <a:extLst>
              <a:ext uri="{FF2B5EF4-FFF2-40B4-BE49-F238E27FC236}">
                <a16:creationId xmlns:a16="http://schemas.microsoft.com/office/drawing/2014/main" id="{919A2EDC-1C2F-114F-9DB6-FF0205C7CB56}"/>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9" name="Interaktive Schaltfläche: Zurückkehren 28">
            <a:hlinkClick r:id="" action="ppaction://hlinkshowjump?jump=lastslideviewed" highlightClick="1"/>
            <a:extLst>
              <a:ext uri="{FF2B5EF4-FFF2-40B4-BE49-F238E27FC236}">
                <a16:creationId xmlns:a16="http://schemas.microsoft.com/office/drawing/2014/main" id="{9E973838-BE4E-924D-A8C1-63ABCD13B9E1}"/>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798B73AF-0C14-2F4C-8059-57E4BA8B9CEC}"/>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7" name="Interaktive Schaltfläche: Erste Folie 26">
            <a:hlinkClick r:id="rId11" action="ppaction://hlinksldjump" highlightClick="1"/>
            <a:extLst>
              <a:ext uri="{FF2B5EF4-FFF2-40B4-BE49-F238E27FC236}">
                <a16:creationId xmlns:a16="http://schemas.microsoft.com/office/drawing/2014/main" id="{49A9FBFC-6031-4C46-8346-36261FBA38EF}"/>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76226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4577" y="1022056"/>
            <a:ext cx="7647437" cy="3283244"/>
          </a:xfrm>
        </p:spPr>
        <p:txBody>
          <a:bodyPr>
            <a:noAutofit/>
          </a:bodyPr>
          <a:lstStyle/>
          <a:p>
            <a:pPr marL="0" indent="0">
              <a:buNone/>
            </a:pPr>
            <a:r>
              <a:rPr lang="de-DE" sz="1200" b="1" dirty="0" err="1">
                <a:solidFill>
                  <a:srgbClr val="77933C"/>
                </a:solidFill>
              </a:rPr>
              <a:t>Leukoplakien</a:t>
            </a:r>
            <a:r>
              <a:rPr lang="de-DE" sz="1200" b="1" dirty="0">
                <a:solidFill>
                  <a:srgbClr val="77933C"/>
                </a:solidFill>
              </a:rPr>
              <a:t>.</a:t>
            </a:r>
            <a:r>
              <a:rPr lang="de-DE" sz="1200" b="1" dirty="0">
                <a:solidFill>
                  <a:srgbClr val="E46C0A"/>
                </a:solidFill>
              </a:rPr>
              <a:t> </a:t>
            </a:r>
            <a:r>
              <a:rPr lang="de-DE" sz="1200" dirty="0"/>
              <a:t>Diese Form der Mundschleimhautveränderungen treten häufig als </a:t>
            </a:r>
            <a:r>
              <a:rPr lang="de-DE" sz="1200" b="1" dirty="0"/>
              <a:t>weißliche, nicht abstreifbare Flecken</a:t>
            </a:r>
            <a:r>
              <a:rPr lang="de-DE" sz="1200" dirty="0"/>
              <a:t> auf (orale </a:t>
            </a:r>
            <a:r>
              <a:rPr lang="de-DE" sz="1200" dirty="0" err="1"/>
              <a:t>Leukoplakie</a:t>
            </a:r>
            <a:r>
              <a:rPr lang="de-DE" sz="1200" dirty="0"/>
              <a:t>). Sie sind häufig durch eine </a:t>
            </a:r>
            <a:r>
              <a:rPr lang="de-DE" sz="1200" b="1" dirty="0"/>
              <a:t>warzige Oberfläche</a:t>
            </a:r>
            <a:r>
              <a:rPr lang="de-DE" sz="1200" dirty="0"/>
              <a:t> gekennzeichnet. Die Veränderungen finden sich meist an Wangenschleimhaut, Gaumen, Zunge, Mundboden und Lippen. In der Regel verursachen sie keine Beschwerden, gelegentlich können jedoch auch Formen auftreten, die schmerzen oder brennen.</a:t>
            </a:r>
          </a:p>
          <a:p>
            <a:pPr marL="400050" lvl="1" indent="0">
              <a:lnSpc>
                <a:spcPct val="150000"/>
              </a:lnSpc>
              <a:buNone/>
            </a:pPr>
            <a:endParaRPr lang="de-DE" sz="1200" dirty="0"/>
          </a:p>
          <a:p>
            <a:pPr marL="400050" lvl="1" indent="0">
              <a:lnSpc>
                <a:spcPct val="150000"/>
              </a:lnSpc>
              <a:buNone/>
            </a:pPr>
            <a:endParaRPr lang="de-DE" sz="1200" dirty="0"/>
          </a:p>
        </p:txBody>
      </p:sp>
      <p:pic>
        <p:nvPicPr>
          <p:cNvPr id="7" name="Grafik 8" descr="220px-Leukoplakia02-04-06.jpg"/>
          <p:cNvPicPr/>
          <p:nvPr/>
        </p:nvPicPr>
        <p:blipFill>
          <a:blip r:embed="rId3" cstate="print"/>
          <a:stretch>
            <a:fillRect/>
          </a:stretch>
        </p:blipFill>
        <p:spPr>
          <a:xfrm>
            <a:off x="950689" y="2469697"/>
            <a:ext cx="2992437" cy="1704974"/>
          </a:xfrm>
          <a:prstGeom prst="rect">
            <a:avLst/>
          </a:prstGeom>
        </p:spPr>
      </p:pic>
      <p:sp>
        <p:nvSpPr>
          <p:cNvPr id="9" name="Titel 1"/>
          <p:cNvSpPr>
            <a:spLocks noGrp="1"/>
          </p:cNvSpPr>
          <p:nvPr>
            <p:ph type="title"/>
          </p:nvPr>
        </p:nvSpPr>
        <p:spPr>
          <a:xfrm>
            <a:off x="834577" y="205979"/>
            <a:ext cx="7647437" cy="857250"/>
          </a:xfrm>
        </p:spPr>
        <p:txBody>
          <a:bodyPr>
            <a:normAutofit/>
          </a:bodyPr>
          <a:lstStyle/>
          <a:p>
            <a:pPr marL="457200" indent="-457200" algn="l"/>
            <a:r>
              <a:rPr lang="de-DE" sz="1600" b="1" dirty="0">
                <a:solidFill>
                  <a:srgbClr val="77933C"/>
                </a:solidFill>
              </a:rPr>
              <a:t>Wussten Sie schon ...</a:t>
            </a:r>
            <a:endParaRPr lang="de-DE" sz="1600" dirty="0">
              <a:solidFill>
                <a:srgbClr val="77933C"/>
              </a:solidFill>
            </a:endParaRPr>
          </a:p>
        </p:txBody>
      </p:sp>
      <p:sp>
        <p:nvSpPr>
          <p:cNvPr id="10" name="Textfeld 9"/>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6" name="Oval 5"/>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8" name="Foliennummernplatzhalter 7">
            <a:extLst>
              <a:ext uri="{FF2B5EF4-FFF2-40B4-BE49-F238E27FC236}">
                <a16:creationId xmlns:a16="http://schemas.microsoft.com/office/drawing/2014/main" id="{E43BA837-AE65-DE4E-B40D-157B35ACD881}"/>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45</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7E1E0358-0293-E142-B0F6-DD8A834EE443}"/>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A292EB2B-9F99-6449-8D27-2E39E457D58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6DC5C6B3-F785-774B-8442-6490B50C199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E8953FA4-01C3-8143-A6F1-F4B0AA70B9A0}"/>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04DD269F-A5D6-0A4F-8519-3E128E378968}"/>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3DF7B3BE-3485-5D49-B41E-588C3F5B81BF}"/>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7A2DFF0C-E025-6C45-A524-CCA8F26E71AB}"/>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462F6766-0957-244C-97C5-7A5CCA4D9B23}"/>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B1E9E4A3-EBA6-A145-BE23-FFBDE692F104}"/>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44330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4577" y="1022056"/>
            <a:ext cx="7647437" cy="3283244"/>
          </a:xfrm>
        </p:spPr>
        <p:txBody>
          <a:bodyPr>
            <a:noAutofit/>
          </a:bodyPr>
          <a:lstStyle/>
          <a:p>
            <a:pPr marL="0" indent="0">
              <a:buNone/>
            </a:pPr>
            <a:r>
              <a:rPr lang="en-US" sz="1200" b="1" dirty="0">
                <a:solidFill>
                  <a:srgbClr val="77933C"/>
                </a:solidFill>
              </a:rPr>
              <a:t>Leukoplakia.</a:t>
            </a:r>
            <a:r>
              <a:rPr lang="en-US" sz="1200" b="1" dirty="0">
                <a:solidFill>
                  <a:srgbClr val="E46C0A"/>
                </a:solidFill>
              </a:rPr>
              <a:t> </a:t>
            </a:r>
            <a:r>
              <a:rPr lang="en-US" sz="1200" dirty="0"/>
              <a:t>This kind of oral mucosa alteration is characterized by whitish, non-removable spots with a warty surface. They are localized on cheek mucosa, palatine, tongue and lips. Usually, these alterations show no further symptoms, but occasionally pain or a burning sensation can occur. </a:t>
            </a:r>
          </a:p>
          <a:p>
            <a:pPr marL="400050" lvl="1" indent="0">
              <a:lnSpc>
                <a:spcPct val="150000"/>
              </a:lnSpc>
              <a:buNone/>
            </a:pPr>
            <a:endParaRPr lang="en-US" sz="1200" dirty="0"/>
          </a:p>
          <a:p>
            <a:pPr marL="400050" lvl="1" indent="0">
              <a:lnSpc>
                <a:spcPct val="150000"/>
              </a:lnSpc>
              <a:buNone/>
            </a:pPr>
            <a:endParaRPr lang="en-US" sz="1200" dirty="0"/>
          </a:p>
        </p:txBody>
      </p:sp>
      <p:sp>
        <p:nvSpPr>
          <p:cNvPr id="8" name="Titel 1"/>
          <p:cNvSpPr>
            <a:spLocks noGrp="1"/>
          </p:cNvSpPr>
          <p:nvPr>
            <p:ph type="title"/>
          </p:nvPr>
        </p:nvSpPr>
        <p:spPr>
          <a:xfrm>
            <a:off x="827089" y="205979"/>
            <a:ext cx="7654925" cy="857250"/>
          </a:xfrm>
        </p:spPr>
        <p:txBody>
          <a:bodyPr>
            <a:normAutofit/>
          </a:bodyPr>
          <a:lstStyle/>
          <a:p>
            <a:pPr marL="457200" indent="-457200" algn="l"/>
            <a:r>
              <a:rPr lang="de-DE" sz="1600" b="1" dirty="0" err="1">
                <a:solidFill>
                  <a:srgbClr val="77933C"/>
                </a:solidFill>
              </a:rPr>
              <a:t>Did</a:t>
            </a:r>
            <a:r>
              <a:rPr lang="de-DE" sz="1600" b="1" dirty="0">
                <a:solidFill>
                  <a:srgbClr val="77933C"/>
                </a:solidFill>
              </a:rPr>
              <a:t> </a:t>
            </a:r>
            <a:r>
              <a:rPr lang="de-DE" sz="1600" b="1" dirty="0" err="1">
                <a:solidFill>
                  <a:srgbClr val="77933C"/>
                </a:solidFill>
              </a:rPr>
              <a:t>you</a:t>
            </a:r>
            <a:r>
              <a:rPr lang="de-DE" sz="1600" b="1" dirty="0">
                <a:solidFill>
                  <a:srgbClr val="77933C"/>
                </a:solidFill>
              </a:rPr>
              <a:t> </a:t>
            </a:r>
            <a:r>
              <a:rPr lang="de-DE" sz="1600" b="1" dirty="0" err="1">
                <a:solidFill>
                  <a:srgbClr val="77933C"/>
                </a:solidFill>
              </a:rPr>
              <a:t>know</a:t>
            </a:r>
            <a:r>
              <a:rPr lang="de-DE" sz="1600" b="1" dirty="0">
                <a:solidFill>
                  <a:srgbClr val="77933C"/>
                </a:solidFill>
              </a:rPr>
              <a:t> ...</a:t>
            </a:r>
            <a:endParaRPr lang="de-DE" sz="1600" dirty="0">
              <a:solidFill>
                <a:srgbClr val="77933C"/>
              </a:solidFill>
            </a:endParaRPr>
          </a:p>
        </p:txBody>
      </p:sp>
      <p:sp>
        <p:nvSpPr>
          <p:cNvPr id="11" name="Textfeld 10"/>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12" name="Oval 11"/>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6" name="Foliennummernplatzhalter 5">
            <a:extLst>
              <a:ext uri="{FF2B5EF4-FFF2-40B4-BE49-F238E27FC236}">
                <a16:creationId xmlns:a16="http://schemas.microsoft.com/office/drawing/2014/main" id="{BB2678FD-BDAF-C84E-B880-58D28C1B3F21}"/>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46</a:t>
            </a:fld>
            <a:endParaRPr lang="de-DE"/>
          </a:p>
        </p:txBody>
      </p:sp>
      <p:pic>
        <p:nvPicPr>
          <p:cNvPr id="10" name="Grafik 8" descr="220px-Leukoplakia02-04-06.jpg">
            <a:extLst>
              <a:ext uri="{FF2B5EF4-FFF2-40B4-BE49-F238E27FC236}">
                <a16:creationId xmlns:a16="http://schemas.microsoft.com/office/drawing/2014/main" id="{C4CD6B30-2114-8E46-BB21-598827A66D25}"/>
              </a:ext>
            </a:extLst>
          </p:cNvPr>
          <p:cNvPicPr/>
          <p:nvPr/>
        </p:nvPicPr>
        <p:blipFill>
          <a:blip r:embed="rId3" cstate="print"/>
          <a:stretch>
            <a:fillRect/>
          </a:stretch>
        </p:blipFill>
        <p:spPr>
          <a:xfrm>
            <a:off x="950689" y="2469697"/>
            <a:ext cx="2992437" cy="1704974"/>
          </a:xfrm>
          <a:prstGeom prst="rect">
            <a:avLst/>
          </a:prstGeom>
        </p:spPr>
      </p:pic>
      <p:sp>
        <p:nvSpPr>
          <p:cNvPr id="22" name="Interaktive Schaltfläche: Anpassen 21">
            <a:hlinkClick r:id="rId4" action="ppaction://hlinksldjump" highlightClick="1"/>
            <a:extLst>
              <a:ext uri="{FF2B5EF4-FFF2-40B4-BE49-F238E27FC236}">
                <a16:creationId xmlns:a16="http://schemas.microsoft.com/office/drawing/2014/main" id="{9260BD22-89AE-274B-9F8B-4D2E33B5CD4B}"/>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3" name="Interaktive Schaltfläche: Anpassen 22">
            <a:hlinkClick r:id="rId5" action="ppaction://hlinksldjump" highlightClick="1"/>
            <a:extLst>
              <a:ext uri="{FF2B5EF4-FFF2-40B4-BE49-F238E27FC236}">
                <a16:creationId xmlns:a16="http://schemas.microsoft.com/office/drawing/2014/main" id="{C228A928-4361-1B4A-9DC7-700A7AFA0049}"/>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4" name="Interaktive Schaltfläche: Anpassen 23">
            <a:hlinkClick r:id="rId6" action="ppaction://hlinksldjump" highlightClick="1"/>
            <a:extLst>
              <a:ext uri="{FF2B5EF4-FFF2-40B4-BE49-F238E27FC236}">
                <a16:creationId xmlns:a16="http://schemas.microsoft.com/office/drawing/2014/main" id="{E91CE4CE-4039-044A-8AEB-62F1F6304732}"/>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5" name="Interaktive Schaltfläche: Anpassen 24">
            <a:hlinkClick r:id="rId7" action="ppaction://hlinksldjump" highlightClick="1"/>
            <a:extLst>
              <a:ext uri="{FF2B5EF4-FFF2-40B4-BE49-F238E27FC236}">
                <a16:creationId xmlns:a16="http://schemas.microsoft.com/office/drawing/2014/main" id="{74912D87-F19E-D647-B45F-D3578A46AC5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6" name="Interaktive Schaltfläche: Anpassen 25">
            <a:hlinkClick r:id="rId8" action="ppaction://hlinksldjump" highlightClick="1"/>
            <a:extLst>
              <a:ext uri="{FF2B5EF4-FFF2-40B4-BE49-F238E27FC236}">
                <a16:creationId xmlns:a16="http://schemas.microsoft.com/office/drawing/2014/main" id="{8DE359E8-3B96-F24B-A893-D1C230B6B866}"/>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7" name="Interaktive Schaltfläche: Anpassen 26">
            <a:hlinkClick r:id="rId9" action="ppaction://hlinksldjump" highlightClick="1"/>
            <a:extLst>
              <a:ext uri="{FF2B5EF4-FFF2-40B4-BE49-F238E27FC236}">
                <a16:creationId xmlns:a16="http://schemas.microsoft.com/office/drawing/2014/main" id="{9F4A9C70-9F6F-004C-8E97-FA2446AFFCC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0" name="Interaktive Schaltfläche: Zurückkehren 29">
            <a:hlinkClick r:id="" action="ppaction://hlinkshowjump?jump=lastslideviewed" highlightClick="1"/>
            <a:extLst>
              <a:ext uri="{FF2B5EF4-FFF2-40B4-BE49-F238E27FC236}">
                <a16:creationId xmlns:a16="http://schemas.microsoft.com/office/drawing/2014/main" id="{45C176D7-A277-C441-89CB-DCF92FA14F9D}"/>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83899685-3BB7-1544-A708-80249FC597C7}"/>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1" name="Interaktive Schaltfläche: Erste Folie 20">
            <a:hlinkClick r:id="rId11" action="ppaction://hlinksldjump" highlightClick="1"/>
            <a:extLst>
              <a:ext uri="{FF2B5EF4-FFF2-40B4-BE49-F238E27FC236}">
                <a16:creationId xmlns:a16="http://schemas.microsoft.com/office/drawing/2014/main" id="{064B602A-3C6B-BA43-8347-91438F123A05}"/>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10307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4577" y="205979"/>
            <a:ext cx="7647437" cy="857250"/>
          </a:xfrm>
        </p:spPr>
        <p:txBody>
          <a:bodyPr>
            <a:normAutofit/>
          </a:bodyPr>
          <a:lstStyle/>
          <a:p>
            <a:pPr marL="457200" indent="-457200" algn="l"/>
            <a:r>
              <a:rPr lang="de-DE" sz="1600" b="1" dirty="0">
                <a:solidFill>
                  <a:srgbClr val="77933C"/>
                </a:solidFill>
              </a:rPr>
              <a:t>Wussten Sie schon ...</a:t>
            </a:r>
            <a:endParaRPr lang="de-DE" sz="1600" dirty="0">
              <a:solidFill>
                <a:srgbClr val="77933C"/>
              </a:solidFill>
            </a:endParaRPr>
          </a:p>
        </p:txBody>
      </p:sp>
      <p:sp>
        <p:nvSpPr>
          <p:cNvPr id="3" name="Inhaltsplatzhalter 2"/>
          <p:cNvSpPr>
            <a:spLocks noGrp="1"/>
          </p:cNvSpPr>
          <p:nvPr>
            <p:ph idx="1"/>
          </p:nvPr>
        </p:nvSpPr>
        <p:spPr>
          <a:xfrm>
            <a:off x="841829" y="1022056"/>
            <a:ext cx="7640184" cy="3283244"/>
          </a:xfrm>
        </p:spPr>
        <p:txBody>
          <a:bodyPr>
            <a:noAutofit/>
          </a:bodyPr>
          <a:lstStyle/>
          <a:p>
            <a:pPr marL="0" indent="0">
              <a:buNone/>
            </a:pPr>
            <a:r>
              <a:rPr lang="de-DE" sz="1200" b="1" dirty="0">
                <a:solidFill>
                  <a:srgbClr val="77933C"/>
                </a:solidFill>
              </a:rPr>
              <a:t>Stomatitis</a:t>
            </a:r>
            <a:r>
              <a:rPr lang="de-DE" sz="1200" dirty="0"/>
              <a:t> ist eine Entzündung der Mundschleimhaut, die auf pathogene Mikroorganismen (Bakterien, Viren, Pilze), chemische Reize (Alkohol, Zigarettenkonsum), Mangelernährung, Allergien, Immunschwächen, mangelnder Mundhygiene, fehlendem Zahnersatz, übertriebener Mundhygiene und Medikamente zurückzuführen sein kann. Leitsymptome sind: </a:t>
            </a:r>
            <a:r>
              <a:rPr lang="de-DE" sz="1200" b="1" dirty="0"/>
              <a:t>gerötete, geschwollene Schleimhaut; Schmerzen bei der Nahrungsaufnahme, Mundgeruch.  </a:t>
            </a:r>
            <a:endParaRPr lang="de-DE" sz="1200" dirty="0"/>
          </a:p>
          <a:p>
            <a:pPr marL="3657600" lvl="8" indent="0">
              <a:buNone/>
            </a:pPr>
            <a:endParaRPr lang="de-DE" sz="1000" dirty="0"/>
          </a:p>
          <a:p>
            <a:pPr marL="3657600" lvl="8" indent="0">
              <a:buNone/>
            </a:pPr>
            <a:r>
              <a:rPr lang="de-DE" sz="1000" dirty="0"/>
              <a:t>Ursachen</a:t>
            </a:r>
          </a:p>
          <a:p>
            <a:pPr lvl="8"/>
            <a:r>
              <a:rPr lang="de-DE" sz="1000" dirty="0"/>
              <a:t>Onkologische Grunderkrankung</a:t>
            </a:r>
          </a:p>
          <a:p>
            <a:pPr lvl="8"/>
            <a:r>
              <a:rPr lang="de-DE" sz="1000" dirty="0"/>
              <a:t>Strahlen- und Chemotherapie</a:t>
            </a:r>
          </a:p>
          <a:p>
            <a:pPr lvl="8"/>
            <a:r>
              <a:rPr lang="de-DE" sz="1000" dirty="0"/>
              <a:t>Schlechter Allgemeinzustand</a:t>
            </a:r>
          </a:p>
          <a:p>
            <a:pPr marL="3657600" lvl="8" indent="0">
              <a:buNone/>
            </a:pPr>
            <a:endParaRPr lang="de-DE" sz="1000" dirty="0"/>
          </a:p>
          <a:p>
            <a:pPr marL="3657600" lvl="8" indent="0">
              <a:buNone/>
            </a:pPr>
            <a:r>
              <a:rPr lang="de-DE" sz="1000" dirty="0"/>
              <a:t>„Unter intensiver Chemotherapie entwickeln etwa vier von zehn Patienten eine solche Entzündung, bei der Transplantation von Knochenmark etwa sieben von zehn und im Rahmen von Bestrahlung im Kopf und Nackenbereich sogar neun von zehn Patienten.“</a:t>
            </a:r>
          </a:p>
          <a:p>
            <a:pPr marL="400050" lvl="1" indent="0">
              <a:lnSpc>
                <a:spcPct val="150000"/>
              </a:lnSpc>
              <a:buNone/>
            </a:pPr>
            <a:endParaRPr lang="de-DE" sz="1200" dirty="0"/>
          </a:p>
          <a:p>
            <a:pPr marL="400050" lvl="1" indent="0">
              <a:lnSpc>
                <a:spcPct val="150000"/>
              </a:lnSpc>
              <a:buNone/>
            </a:pPr>
            <a:endParaRPr lang="de-DE" sz="1200" dirty="0"/>
          </a:p>
        </p:txBody>
      </p:sp>
      <p:pic>
        <p:nvPicPr>
          <p:cNvPr id="7" name="Grafik 11" descr="Angular-Stomatitis-2-150x150.jpg"/>
          <p:cNvPicPr/>
          <p:nvPr/>
        </p:nvPicPr>
        <p:blipFill>
          <a:blip r:embed="rId3" cstate="print"/>
          <a:stretch>
            <a:fillRect/>
          </a:stretch>
        </p:blipFill>
        <p:spPr>
          <a:xfrm>
            <a:off x="965196" y="2588419"/>
            <a:ext cx="2963333" cy="1589882"/>
          </a:xfrm>
          <a:prstGeom prst="rect">
            <a:avLst/>
          </a:prstGeom>
        </p:spPr>
      </p:pic>
      <p:sp>
        <p:nvSpPr>
          <p:cNvPr id="6" name="Textfeld 5"/>
          <p:cNvSpPr txBox="1"/>
          <p:nvPr/>
        </p:nvSpPr>
        <p:spPr>
          <a:xfrm>
            <a:off x="841830" y="4348119"/>
            <a:ext cx="4542089" cy="307777"/>
          </a:xfrm>
          <a:prstGeom prst="rect">
            <a:avLst/>
          </a:prstGeom>
          <a:noFill/>
        </p:spPr>
        <p:txBody>
          <a:bodyPr wrap="square" rtlCol="0">
            <a:spAutoFit/>
          </a:bodyPr>
          <a:lstStyle/>
          <a:p>
            <a:r>
              <a:rPr lang="de-DE" sz="1100" b="1" dirty="0">
                <a:solidFill>
                  <a:srgbClr val="77933C"/>
                </a:solidFill>
              </a:rPr>
              <a:t>C	</a:t>
            </a:r>
            <a:r>
              <a:rPr lang="de-DE" sz="1400" b="1" dirty="0">
                <a:solidFill>
                  <a:srgbClr val="77933C"/>
                </a:solidFill>
              </a:rPr>
              <a:t>Orale Wundpflege</a:t>
            </a:r>
          </a:p>
        </p:txBody>
      </p:sp>
      <p:sp>
        <p:nvSpPr>
          <p:cNvPr id="8" name="Oval 7"/>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10" name="Foliennummernplatzhalter 9">
            <a:extLst>
              <a:ext uri="{FF2B5EF4-FFF2-40B4-BE49-F238E27FC236}">
                <a16:creationId xmlns:a16="http://schemas.microsoft.com/office/drawing/2014/main" id="{7B15FCBA-BB1F-A646-A322-BC132012B8FE}"/>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47</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F078AA1C-1FEE-E745-95B7-056FA1D7D23A}"/>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F676853D-36B6-4148-8568-92B81AA7617A}"/>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2701DEFC-2960-D448-8F22-CDCE715E3D08}"/>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D86590EE-CA81-3E48-82A4-D5550F7B1A4E}"/>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B3953EDA-707B-A946-9025-A98F40CD7E03}"/>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93D83E2F-51E5-3948-8029-52BE3C2719E3}"/>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1AA19C37-4446-6844-88C9-EF9A50CE4F04}"/>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DD73FE25-A9CF-CE40-BC59-4118BF777567}"/>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3E0546F6-D302-214F-8211-7BB0791634CE}"/>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9958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41829" y="1022056"/>
            <a:ext cx="7640184" cy="3283244"/>
          </a:xfrm>
        </p:spPr>
        <p:txBody>
          <a:bodyPr>
            <a:noAutofit/>
          </a:bodyPr>
          <a:lstStyle/>
          <a:p>
            <a:pPr marL="0" indent="0">
              <a:buNone/>
            </a:pPr>
            <a:r>
              <a:rPr lang="en-US" sz="1200" b="1" dirty="0">
                <a:solidFill>
                  <a:srgbClr val="77933C"/>
                </a:solidFill>
              </a:rPr>
              <a:t>Stomatitis</a:t>
            </a:r>
            <a:r>
              <a:rPr lang="en-US" sz="1200" dirty="0"/>
              <a:t> is an inflammation of the oral mucosa triggered by pathogenic micro-organisms (bacteria, viruses, fungi), chemical stimuli (alcohol, cigarettes), malnutrition, allergies, immunodeficiency, inadequate oral hygiene, lack of dentures, excessive oral hygiene and medication. Leading symptoms are: reddened, swollen mucosa; pain during ingestion process and bad breath. </a:t>
            </a:r>
          </a:p>
          <a:p>
            <a:pPr marL="0" indent="0">
              <a:buNone/>
            </a:pPr>
            <a:endParaRPr lang="en-US" sz="1200" dirty="0"/>
          </a:p>
          <a:p>
            <a:pPr marL="3657600" lvl="8" indent="0">
              <a:buNone/>
            </a:pPr>
            <a:endParaRPr lang="en-US" sz="1000" dirty="0"/>
          </a:p>
          <a:p>
            <a:pPr marL="3657600" lvl="8" indent="0">
              <a:buNone/>
            </a:pPr>
            <a:r>
              <a:rPr lang="en-US" sz="1000" dirty="0"/>
              <a:t>Causes</a:t>
            </a:r>
          </a:p>
          <a:p>
            <a:pPr lvl="8"/>
            <a:r>
              <a:rPr lang="en-US" sz="1000" dirty="0"/>
              <a:t>oncological diseases</a:t>
            </a:r>
          </a:p>
          <a:p>
            <a:pPr lvl="8"/>
            <a:r>
              <a:rPr lang="en-US" sz="1000" dirty="0"/>
              <a:t>radio- or chemotherapy</a:t>
            </a:r>
          </a:p>
          <a:p>
            <a:pPr lvl="8"/>
            <a:r>
              <a:rPr lang="en-US" sz="1000" dirty="0"/>
              <a:t>bad general condition</a:t>
            </a:r>
          </a:p>
          <a:p>
            <a:pPr marL="3657600" lvl="8" indent="0">
              <a:buNone/>
            </a:pPr>
            <a:endParaRPr lang="en-US" sz="1000" dirty="0"/>
          </a:p>
          <a:p>
            <a:pPr marL="3657600" lvl="8" indent="0">
              <a:buNone/>
            </a:pPr>
            <a:r>
              <a:rPr lang="en-US" sz="1000" dirty="0"/>
              <a:t>”Under intensive chemotherapy 4 of 10 patients develop such an inflammation, in case of bone marrow transplantation 7 of 10 and in the course of head and neck radiotherapy even 9 of 10 patients are troubled with this kind of disease.”</a:t>
            </a:r>
          </a:p>
          <a:p>
            <a:pPr marL="400050" lvl="1" indent="0">
              <a:lnSpc>
                <a:spcPct val="150000"/>
              </a:lnSpc>
              <a:buNone/>
            </a:pPr>
            <a:endParaRPr lang="en-US" sz="1200" dirty="0"/>
          </a:p>
          <a:p>
            <a:pPr marL="400050" lvl="1" indent="0">
              <a:lnSpc>
                <a:spcPct val="150000"/>
              </a:lnSpc>
              <a:buNone/>
            </a:pPr>
            <a:endParaRPr lang="en-US" sz="1200" dirty="0"/>
          </a:p>
        </p:txBody>
      </p:sp>
      <p:pic>
        <p:nvPicPr>
          <p:cNvPr id="7" name="Grafik 11" descr="Angular-Stomatitis-2-150x150.jpg"/>
          <p:cNvPicPr/>
          <p:nvPr/>
        </p:nvPicPr>
        <p:blipFill>
          <a:blip r:embed="rId3" cstate="print"/>
          <a:stretch>
            <a:fillRect/>
          </a:stretch>
        </p:blipFill>
        <p:spPr>
          <a:xfrm>
            <a:off x="965196" y="2588419"/>
            <a:ext cx="2963333" cy="1589882"/>
          </a:xfrm>
          <a:prstGeom prst="rect">
            <a:avLst/>
          </a:prstGeom>
        </p:spPr>
      </p:pic>
      <p:sp>
        <p:nvSpPr>
          <p:cNvPr id="8" name="Titel 1"/>
          <p:cNvSpPr>
            <a:spLocks noGrp="1"/>
          </p:cNvSpPr>
          <p:nvPr>
            <p:ph type="title"/>
          </p:nvPr>
        </p:nvSpPr>
        <p:spPr>
          <a:xfrm>
            <a:off x="827089" y="205979"/>
            <a:ext cx="7654925" cy="857250"/>
          </a:xfrm>
        </p:spPr>
        <p:txBody>
          <a:bodyPr>
            <a:normAutofit/>
          </a:bodyPr>
          <a:lstStyle/>
          <a:p>
            <a:pPr marL="457200" indent="-457200" algn="l"/>
            <a:r>
              <a:rPr lang="de-DE" sz="1600" b="1" dirty="0" err="1">
                <a:solidFill>
                  <a:srgbClr val="77933C"/>
                </a:solidFill>
              </a:rPr>
              <a:t>Did</a:t>
            </a:r>
            <a:r>
              <a:rPr lang="de-DE" sz="1600" b="1" dirty="0">
                <a:solidFill>
                  <a:srgbClr val="77933C"/>
                </a:solidFill>
              </a:rPr>
              <a:t> </a:t>
            </a:r>
            <a:r>
              <a:rPr lang="de-DE" sz="1600" b="1" dirty="0" err="1">
                <a:solidFill>
                  <a:srgbClr val="77933C"/>
                </a:solidFill>
              </a:rPr>
              <a:t>you</a:t>
            </a:r>
            <a:r>
              <a:rPr lang="de-DE" sz="1600" b="1" dirty="0">
                <a:solidFill>
                  <a:srgbClr val="77933C"/>
                </a:solidFill>
              </a:rPr>
              <a:t> </a:t>
            </a:r>
            <a:r>
              <a:rPr lang="de-DE" sz="1600" b="1" dirty="0" err="1">
                <a:solidFill>
                  <a:srgbClr val="77933C"/>
                </a:solidFill>
              </a:rPr>
              <a:t>know</a:t>
            </a:r>
            <a:r>
              <a:rPr lang="de-DE" sz="1600" b="1" dirty="0">
                <a:solidFill>
                  <a:srgbClr val="77933C"/>
                </a:solidFill>
              </a:rPr>
              <a:t> ...</a:t>
            </a:r>
            <a:endParaRPr lang="de-DE" sz="1600" dirty="0">
              <a:solidFill>
                <a:srgbClr val="77933C"/>
              </a:solidFill>
            </a:endParaRPr>
          </a:p>
        </p:txBody>
      </p:sp>
      <p:sp>
        <p:nvSpPr>
          <p:cNvPr id="9" name="Textfeld 8"/>
          <p:cNvSpPr txBox="1"/>
          <p:nvPr/>
        </p:nvSpPr>
        <p:spPr>
          <a:xfrm>
            <a:off x="841830" y="4348119"/>
            <a:ext cx="4542089" cy="307777"/>
          </a:xfrm>
          <a:prstGeom prst="rect">
            <a:avLst/>
          </a:prstGeom>
          <a:noFill/>
        </p:spPr>
        <p:txBody>
          <a:bodyPr wrap="square" rtlCol="0">
            <a:spAutoFit/>
          </a:bodyPr>
          <a:lstStyle/>
          <a:p>
            <a:r>
              <a:rPr lang="de-DE" sz="1100" b="1" dirty="0">
                <a:solidFill>
                  <a:schemeClr val="accent3">
                    <a:lumMod val="75000"/>
                  </a:schemeClr>
                </a:solidFill>
              </a:rPr>
              <a:t>C	</a:t>
            </a:r>
            <a:r>
              <a:rPr lang="de-DE" sz="1400" b="1" dirty="0">
                <a:solidFill>
                  <a:schemeClr val="accent3">
                    <a:lumMod val="75000"/>
                  </a:schemeClr>
                </a:solidFill>
              </a:rPr>
              <a:t>Oral </a:t>
            </a:r>
            <a:r>
              <a:rPr lang="de-DE" sz="1400" b="1" dirty="0" err="1">
                <a:solidFill>
                  <a:schemeClr val="accent3">
                    <a:lumMod val="75000"/>
                  </a:schemeClr>
                </a:solidFill>
              </a:rPr>
              <a:t>wound</a:t>
            </a:r>
            <a:r>
              <a:rPr lang="de-DE" sz="1400" b="1" dirty="0">
                <a:solidFill>
                  <a:schemeClr val="accent3">
                    <a:lumMod val="75000"/>
                  </a:schemeClr>
                </a:solidFill>
              </a:rPr>
              <a:t> care</a:t>
            </a:r>
          </a:p>
        </p:txBody>
      </p:sp>
      <p:sp>
        <p:nvSpPr>
          <p:cNvPr id="10" name="Oval 9"/>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6" name="Foliennummernplatzhalter 5">
            <a:extLst>
              <a:ext uri="{FF2B5EF4-FFF2-40B4-BE49-F238E27FC236}">
                <a16:creationId xmlns:a16="http://schemas.microsoft.com/office/drawing/2014/main" id="{CAF13BF0-0154-FF48-9EF6-4A7D90755CB1}"/>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48</a:t>
            </a:fld>
            <a:endParaRPr lang="de-DE"/>
          </a:p>
        </p:txBody>
      </p:sp>
      <p:sp>
        <p:nvSpPr>
          <p:cNvPr id="20" name="Interaktive Schaltfläche: Anpassen 19">
            <a:hlinkClick r:id="rId4" action="ppaction://hlinksldjump" highlightClick="1"/>
            <a:extLst>
              <a:ext uri="{FF2B5EF4-FFF2-40B4-BE49-F238E27FC236}">
                <a16:creationId xmlns:a16="http://schemas.microsoft.com/office/drawing/2014/main" id="{D294980A-5727-1442-B654-1257C82BDBD6}"/>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36209BB5-0217-7E45-ACD9-D2D6BE93C6A3}"/>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09A127A2-53DC-3A45-9BC9-1A4101E2557F}"/>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B03C7728-0351-A948-8EFE-DFA02299DFD8}"/>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77C9FE3B-DD70-0844-AC1C-DBFDCFD8481C}"/>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0D1629EA-EF11-C345-98DD-8F2C7E0E2ED9}"/>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DA9CAAE4-4EBB-9B47-8634-0F919DE97532}"/>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ED3BF015-8D41-F240-A3D6-4D8FF17D405B}"/>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3AF57C27-4FE5-DB4D-BE3F-CD3EC057D008}"/>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04368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rotWithShape="1">
          <a:blip r:embed="rId3" cstate="email">
            <a:extLst>
              <a:ext uri="{28A0092B-C50C-407E-A947-70E740481C1C}">
                <a14:useLocalDpi xmlns:a14="http://schemas.microsoft.com/office/drawing/2010/main"/>
              </a:ext>
            </a:extLst>
          </a:blip>
          <a:srcRect t="29713" b="9145"/>
          <a:stretch/>
        </p:blipFill>
        <p:spPr>
          <a:xfrm>
            <a:off x="4842089" y="893362"/>
            <a:ext cx="3400530" cy="3440487"/>
          </a:xfrm>
          <a:prstGeom prst="rect">
            <a:avLst/>
          </a:prstGeom>
        </p:spPr>
      </p:pic>
      <p:pic>
        <p:nvPicPr>
          <p:cNvPr id="7" name="Bild 6"/>
          <p:cNvPicPr>
            <a:picLocks noChangeAspect="1"/>
          </p:cNvPicPr>
          <p:nvPr/>
        </p:nvPicPr>
        <p:blipFill rotWithShape="1">
          <a:blip r:embed="rId4" cstate="email">
            <a:extLst>
              <a:ext uri="{28A0092B-C50C-407E-A947-70E740481C1C}">
                <a14:useLocalDpi xmlns:a14="http://schemas.microsoft.com/office/drawing/2010/main"/>
              </a:ext>
            </a:extLst>
          </a:blip>
          <a:srcRect t="29372" b="10190"/>
          <a:stretch/>
        </p:blipFill>
        <p:spPr>
          <a:xfrm>
            <a:off x="588968" y="893365"/>
            <a:ext cx="3387420" cy="3440486"/>
          </a:xfrm>
          <a:prstGeom prst="rect">
            <a:avLst/>
          </a:prstGeom>
        </p:spPr>
      </p:pic>
      <p:sp>
        <p:nvSpPr>
          <p:cNvPr id="6" name="Foliennummernplatzhalter 5">
            <a:extLst>
              <a:ext uri="{FF2B5EF4-FFF2-40B4-BE49-F238E27FC236}">
                <a16:creationId xmlns:a16="http://schemas.microsoft.com/office/drawing/2014/main" id="{16504D1E-FDBB-8946-83C7-C3DE61D0359A}"/>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49</a:t>
            </a:fld>
            <a:endParaRPr lang="de-DE"/>
          </a:p>
        </p:txBody>
      </p:sp>
      <p:sp>
        <p:nvSpPr>
          <p:cNvPr id="8" name="Oval 7">
            <a:extLst>
              <a:ext uri="{FF2B5EF4-FFF2-40B4-BE49-F238E27FC236}">
                <a16:creationId xmlns:a16="http://schemas.microsoft.com/office/drawing/2014/main" id="{EC99D58F-7739-8945-9320-40E7EB1D35B2}"/>
              </a:ext>
            </a:extLst>
          </p:cNvPr>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9" name="Oval 8">
            <a:extLst>
              <a:ext uri="{FF2B5EF4-FFF2-40B4-BE49-F238E27FC236}">
                <a16:creationId xmlns:a16="http://schemas.microsoft.com/office/drawing/2014/main" id="{BBF1D506-EE51-FA40-9035-295B74EB2497}"/>
              </a:ext>
            </a:extLst>
          </p:cNvPr>
          <p:cNvSpPr>
            <a:spLocks noChangeAspect="1"/>
          </p:cNvSpPr>
          <p:nvPr/>
        </p:nvSpPr>
        <p:spPr>
          <a:xfrm>
            <a:off x="44079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19" name="Interaktive Schaltfläche: Anpassen 18">
            <a:hlinkClick r:id="rId5" action="ppaction://hlinksldjump" highlightClick="1"/>
            <a:extLst>
              <a:ext uri="{FF2B5EF4-FFF2-40B4-BE49-F238E27FC236}">
                <a16:creationId xmlns:a16="http://schemas.microsoft.com/office/drawing/2014/main" id="{925D679E-6023-504F-ADFF-DD9AC4EBD89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6" action="ppaction://hlinksldjump" highlightClick="1"/>
            <a:extLst>
              <a:ext uri="{FF2B5EF4-FFF2-40B4-BE49-F238E27FC236}">
                <a16:creationId xmlns:a16="http://schemas.microsoft.com/office/drawing/2014/main" id="{9E7A5B0A-F47C-4B49-9B87-05277D33AD56}"/>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7" action="ppaction://hlinksldjump" highlightClick="1"/>
            <a:extLst>
              <a:ext uri="{FF2B5EF4-FFF2-40B4-BE49-F238E27FC236}">
                <a16:creationId xmlns:a16="http://schemas.microsoft.com/office/drawing/2014/main" id="{19E9F41B-7C87-1F40-9327-533F8DDE7812}"/>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8" action="ppaction://hlinksldjump" highlightClick="1"/>
            <a:extLst>
              <a:ext uri="{FF2B5EF4-FFF2-40B4-BE49-F238E27FC236}">
                <a16:creationId xmlns:a16="http://schemas.microsoft.com/office/drawing/2014/main" id="{5A1A6EC8-86D6-9240-ADBE-2913A1122B94}"/>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9" action="ppaction://hlinksldjump" highlightClick="1"/>
            <a:extLst>
              <a:ext uri="{FF2B5EF4-FFF2-40B4-BE49-F238E27FC236}">
                <a16:creationId xmlns:a16="http://schemas.microsoft.com/office/drawing/2014/main" id="{4D104322-C89E-7F43-9668-74DD7AADFC1E}"/>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10" action="ppaction://hlinksldjump" highlightClick="1"/>
            <a:extLst>
              <a:ext uri="{FF2B5EF4-FFF2-40B4-BE49-F238E27FC236}">
                <a16:creationId xmlns:a16="http://schemas.microsoft.com/office/drawing/2014/main" id="{1A149F54-992C-9D40-900A-A811EE6DDB2C}"/>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696BE400-3ED9-4A4C-9629-5037F0A58C91}"/>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11" action="ppaction://hlinksldjump" highlightClick="1"/>
            <a:extLst>
              <a:ext uri="{FF2B5EF4-FFF2-40B4-BE49-F238E27FC236}">
                <a16:creationId xmlns:a16="http://schemas.microsoft.com/office/drawing/2014/main" id="{74E0DBEF-7021-5145-9D76-297B4AB880A6}"/>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2" action="ppaction://hlinksldjump" highlightClick="1"/>
            <a:extLst>
              <a:ext uri="{FF2B5EF4-FFF2-40B4-BE49-F238E27FC236}">
                <a16:creationId xmlns:a16="http://schemas.microsoft.com/office/drawing/2014/main" id="{B58BF2B4-16FF-2448-BFD5-0D4D16E24CF5}"/>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1711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3">
            <a:extLst>
              <a:ext uri="{FF2B5EF4-FFF2-40B4-BE49-F238E27FC236}">
                <a16:creationId xmlns:a16="http://schemas.microsoft.com/office/drawing/2014/main" id="{B0B5C68E-1381-C44F-8DE7-AF88980673ED}"/>
              </a:ext>
            </a:extLst>
          </p:cNvPr>
          <p:cNvPicPr>
            <a:picLocks noChangeAspect="1"/>
          </p:cNvPicPr>
          <p:nvPr/>
        </p:nvPicPr>
        <p:blipFill rotWithShape="1">
          <a:blip r:embed="rId3"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a:t>
            </a:fld>
            <a:endParaRPr lang="de-DE"/>
          </a:p>
        </p:txBody>
      </p:sp>
      <p:sp>
        <p:nvSpPr>
          <p:cNvPr id="20" name="object 47">
            <a:extLst>
              <a:ext uri="{FF2B5EF4-FFF2-40B4-BE49-F238E27FC236}">
                <a16:creationId xmlns:a16="http://schemas.microsoft.com/office/drawing/2014/main" id="{19A03132-758F-834F-BE52-F36FF3E63852}"/>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21" name="object 48">
            <a:extLst>
              <a:ext uri="{FF2B5EF4-FFF2-40B4-BE49-F238E27FC236}">
                <a16:creationId xmlns:a16="http://schemas.microsoft.com/office/drawing/2014/main" id="{F5F3ACB2-5E3C-7F43-ADAB-12E566B7239E}"/>
              </a:ext>
            </a:extLst>
          </p:cNvPr>
          <p:cNvPicPr/>
          <p:nvPr/>
        </p:nvPicPr>
        <p:blipFill>
          <a:blip r:embed="rId4"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22" name="object 51">
            <a:extLst>
              <a:ext uri="{FF2B5EF4-FFF2-40B4-BE49-F238E27FC236}">
                <a16:creationId xmlns:a16="http://schemas.microsoft.com/office/drawing/2014/main" id="{6CE103C6-BA0B-9647-A371-A4382D3EB4B9}"/>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23" name="object 5">
            <a:extLst>
              <a:ext uri="{FF2B5EF4-FFF2-40B4-BE49-F238E27FC236}">
                <a16:creationId xmlns:a16="http://schemas.microsoft.com/office/drawing/2014/main" id="{76E2A84A-3F42-A946-A1DA-47467EF18BA6}"/>
              </a:ext>
            </a:extLst>
          </p:cNvPr>
          <p:cNvSpPr txBox="1">
            <a:spLocks/>
          </p:cNvSpPr>
          <p:nvPr/>
        </p:nvSpPr>
        <p:spPr>
          <a:xfrm>
            <a:off x="1106224" y="251416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27" name="Grafik 26">
            <a:extLst>
              <a:ext uri="{FF2B5EF4-FFF2-40B4-BE49-F238E27FC236}">
                <a16:creationId xmlns:a16="http://schemas.microsoft.com/office/drawing/2014/main" id="{3426F911-B4FC-8545-8891-200A0C50A9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28" name="object 45">
            <a:extLst>
              <a:ext uri="{FF2B5EF4-FFF2-40B4-BE49-F238E27FC236}">
                <a16:creationId xmlns:a16="http://schemas.microsoft.com/office/drawing/2014/main" id="{A101F8D8-6A8E-BB4A-B24D-234135EB2BBD}"/>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29" name="object 46">
            <a:extLst>
              <a:ext uri="{FF2B5EF4-FFF2-40B4-BE49-F238E27FC236}">
                <a16:creationId xmlns:a16="http://schemas.microsoft.com/office/drawing/2014/main" id="{10427B64-D881-9C43-BE56-5E3068180DDD}"/>
              </a:ext>
            </a:extLst>
          </p:cNvPr>
          <p:cNvPicPr/>
          <p:nvPr/>
        </p:nvPicPr>
        <p:blipFill>
          <a:blip r:embed="rId6"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30" name="object 51">
            <a:extLst>
              <a:ext uri="{FF2B5EF4-FFF2-40B4-BE49-F238E27FC236}">
                <a16:creationId xmlns:a16="http://schemas.microsoft.com/office/drawing/2014/main" id="{82642329-FADE-6E4B-8775-EDDC9E9DFFC9}"/>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31" name="object 5">
            <a:extLst>
              <a:ext uri="{FF2B5EF4-FFF2-40B4-BE49-F238E27FC236}">
                <a16:creationId xmlns:a16="http://schemas.microsoft.com/office/drawing/2014/main" id="{71EB3F63-7CFF-E448-B3CD-C8923200AADA}"/>
              </a:ext>
            </a:extLst>
          </p:cNvPr>
          <p:cNvSpPr txBox="1">
            <a:spLocks/>
          </p:cNvSpPr>
          <p:nvPr/>
        </p:nvSpPr>
        <p:spPr>
          <a:xfrm>
            <a:off x="1106224" y="2089852"/>
            <a:ext cx="1719282"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Liquid plus</a:t>
            </a:r>
          </a:p>
        </p:txBody>
      </p:sp>
      <p:pic>
        <p:nvPicPr>
          <p:cNvPr id="32" name="Grafik 31">
            <a:extLst>
              <a:ext uri="{FF2B5EF4-FFF2-40B4-BE49-F238E27FC236}">
                <a16:creationId xmlns:a16="http://schemas.microsoft.com/office/drawing/2014/main" id="{B27FD08A-3898-D24A-8E09-CC9F553E17A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33" name="object 43">
            <a:extLst>
              <a:ext uri="{FF2B5EF4-FFF2-40B4-BE49-F238E27FC236}">
                <a16:creationId xmlns:a16="http://schemas.microsoft.com/office/drawing/2014/main" id="{5AF9564D-73BB-274B-9C4C-D42F246813E4}"/>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34" name="object 44">
            <a:extLst>
              <a:ext uri="{FF2B5EF4-FFF2-40B4-BE49-F238E27FC236}">
                <a16:creationId xmlns:a16="http://schemas.microsoft.com/office/drawing/2014/main" id="{01D9BFB2-9FED-084C-B11D-CBF63264462A}"/>
              </a:ext>
            </a:extLst>
          </p:cNvPr>
          <p:cNvPicPr/>
          <p:nvPr/>
        </p:nvPicPr>
        <p:blipFill>
          <a:blip r:embed="rId8"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35" name="object 51">
            <a:extLst>
              <a:ext uri="{FF2B5EF4-FFF2-40B4-BE49-F238E27FC236}">
                <a16:creationId xmlns:a16="http://schemas.microsoft.com/office/drawing/2014/main" id="{7E81E591-C98E-2B47-A712-1ED30BCF39F0}"/>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0" name="object 5">
            <a:extLst>
              <a:ext uri="{FF2B5EF4-FFF2-40B4-BE49-F238E27FC236}">
                <a16:creationId xmlns:a16="http://schemas.microsoft.com/office/drawing/2014/main" id="{8A9F29F2-3F95-CF44-A35C-B757DC008498}"/>
              </a:ext>
            </a:extLst>
          </p:cNvPr>
          <p:cNvSpPr txBox="1">
            <a:spLocks/>
          </p:cNvSpPr>
          <p:nvPr/>
        </p:nvSpPr>
        <p:spPr>
          <a:xfrm>
            <a:off x="1106224" y="165707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41" name="Grafik 40">
            <a:extLst>
              <a:ext uri="{FF2B5EF4-FFF2-40B4-BE49-F238E27FC236}">
                <a16:creationId xmlns:a16="http://schemas.microsoft.com/office/drawing/2014/main" id="{39408F21-28A5-9E45-A8E3-DEE6F666DC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sp>
        <p:nvSpPr>
          <p:cNvPr id="42" name="object 10">
            <a:extLst>
              <a:ext uri="{FF2B5EF4-FFF2-40B4-BE49-F238E27FC236}">
                <a16:creationId xmlns:a16="http://schemas.microsoft.com/office/drawing/2014/main" id="{349E9FA0-E8FE-BC45-B4C4-818E2D728F11}"/>
              </a:ext>
            </a:extLst>
          </p:cNvPr>
          <p:cNvSpPr/>
          <p:nvPr/>
        </p:nvSpPr>
        <p:spPr>
          <a:xfrm>
            <a:off x="133042" y="579183"/>
            <a:ext cx="251679" cy="251679"/>
          </a:xfrm>
          <a:custGeom>
            <a:avLst/>
            <a:gdLst/>
            <a:ahLst/>
            <a:cxnLst/>
            <a:rect l="l" t="t" r="r" b="b"/>
            <a:pathLst>
              <a:path w="709930" h="709930">
                <a:moveTo>
                  <a:pt x="180576" y="709648"/>
                </a:moveTo>
                <a:lnTo>
                  <a:pt x="662339" y="709648"/>
                </a:lnTo>
                <a:lnTo>
                  <a:pt x="680713" y="705916"/>
                </a:lnTo>
                <a:lnTo>
                  <a:pt x="695761" y="695754"/>
                </a:lnTo>
                <a:lnTo>
                  <a:pt x="705928" y="680712"/>
                </a:lnTo>
                <a:lnTo>
                  <a:pt x="709663" y="662340"/>
                </a:lnTo>
                <a:lnTo>
                  <a:pt x="709663" y="47308"/>
                </a:lnTo>
                <a:lnTo>
                  <a:pt x="705928" y="28940"/>
                </a:lnTo>
                <a:lnTo>
                  <a:pt x="695761" y="13897"/>
                </a:lnTo>
                <a:lnTo>
                  <a:pt x="680713" y="3733"/>
                </a:lnTo>
                <a:lnTo>
                  <a:pt x="662339" y="0"/>
                </a:lnTo>
                <a:lnTo>
                  <a:pt x="621633" y="0"/>
                </a:lnTo>
                <a:lnTo>
                  <a:pt x="621633" y="566822"/>
                </a:lnTo>
                <a:lnTo>
                  <a:pt x="310093" y="566822"/>
                </a:lnTo>
                <a:lnTo>
                  <a:pt x="310093" y="0"/>
                </a:lnTo>
                <a:lnTo>
                  <a:pt x="218357" y="0"/>
                </a:lnTo>
                <a:lnTo>
                  <a:pt x="218357" y="435335"/>
                </a:lnTo>
                <a:lnTo>
                  <a:pt x="216789" y="491991"/>
                </a:lnTo>
                <a:lnTo>
                  <a:pt x="212143" y="547834"/>
                </a:lnTo>
                <a:lnTo>
                  <a:pt x="204502" y="602781"/>
                </a:lnTo>
                <a:lnTo>
                  <a:pt x="193952" y="656747"/>
                </a:lnTo>
                <a:lnTo>
                  <a:pt x="180576" y="709648"/>
                </a:lnTo>
                <a:close/>
              </a:path>
              <a:path w="709930" h="709930">
                <a:moveTo>
                  <a:pt x="392794" y="386284"/>
                </a:moveTo>
                <a:lnTo>
                  <a:pt x="392794" y="497823"/>
                </a:lnTo>
                <a:lnTo>
                  <a:pt x="621633" y="497823"/>
                </a:lnTo>
                <a:lnTo>
                  <a:pt x="621633" y="0"/>
                </a:lnTo>
                <a:lnTo>
                  <a:pt x="613766" y="0"/>
                </a:lnTo>
                <a:lnTo>
                  <a:pt x="613766" y="226421"/>
                </a:lnTo>
                <a:lnTo>
                  <a:pt x="598411" y="226421"/>
                </a:lnTo>
                <a:lnTo>
                  <a:pt x="598411" y="386284"/>
                </a:lnTo>
                <a:lnTo>
                  <a:pt x="392794" y="386284"/>
                </a:lnTo>
                <a:close/>
              </a:path>
              <a:path w="709930" h="709930">
                <a:moveTo>
                  <a:pt x="310093" y="0"/>
                </a:moveTo>
                <a:lnTo>
                  <a:pt x="310093" y="157104"/>
                </a:lnTo>
                <a:lnTo>
                  <a:pt x="613766" y="157104"/>
                </a:lnTo>
                <a:lnTo>
                  <a:pt x="613766" y="0"/>
                </a:lnTo>
                <a:lnTo>
                  <a:pt x="310093" y="0"/>
                </a:lnTo>
                <a:close/>
              </a:path>
              <a:path w="709930" h="709930">
                <a:moveTo>
                  <a:pt x="392794" y="226421"/>
                </a:moveTo>
                <a:lnTo>
                  <a:pt x="392794" y="317248"/>
                </a:lnTo>
                <a:lnTo>
                  <a:pt x="598411" y="317248"/>
                </a:lnTo>
                <a:lnTo>
                  <a:pt x="598411" y="226421"/>
                </a:lnTo>
                <a:lnTo>
                  <a:pt x="392794" y="226421"/>
                </a:lnTo>
                <a:close/>
              </a:path>
              <a:path w="709930" h="709930">
                <a:moveTo>
                  <a:pt x="119823" y="0"/>
                </a:moveTo>
                <a:lnTo>
                  <a:pt x="139833" y="44517"/>
                </a:lnTo>
                <a:lnTo>
                  <a:pt x="157725" y="90143"/>
                </a:lnTo>
                <a:lnTo>
                  <a:pt x="173435" y="136814"/>
                </a:lnTo>
                <a:lnTo>
                  <a:pt x="186899" y="184469"/>
                </a:lnTo>
                <a:lnTo>
                  <a:pt x="198057" y="233047"/>
                </a:lnTo>
                <a:lnTo>
                  <a:pt x="206844" y="282484"/>
                </a:lnTo>
                <a:lnTo>
                  <a:pt x="213198" y="332719"/>
                </a:lnTo>
                <a:lnTo>
                  <a:pt x="217057" y="383690"/>
                </a:lnTo>
                <a:lnTo>
                  <a:pt x="218357" y="435335"/>
                </a:lnTo>
                <a:lnTo>
                  <a:pt x="218357" y="0"/>
                </a:lnTo>
                <a:lnTo>
                  <a:pt x="119823" y="0"/>
                </a:lnTo>
                <a:close/>
              </a:path>
              <a:path w="709930" h="709930">
                <a:moveTo>
                  <a:pt x="0" y="47308"/>
                </a:moveTo>
                <a:lnTo>
                  <a:pt x="0" y="662340"/>
                </a:lnTo>
                <a:lnTo>
                  <a:pt x="3733" y="680712"/>
                </a:lnTo>
                <a:lnTo>
                  <a:pt x="13897" y="695754"/>
                </a:lnTo>
                <a:lnTo>
                  <a:pt x="28942" y="705916"/>
                </a:lnTo>
                <a:lnTo>
                  <a:pt x="47315" y="709648"/>
                </a:lnTo>
                <a:lnTo>
                  <a:pt x="104642" y="709648"/>
                </a:lnTo>
                <a:lnTo>
                  <a:pt x="117881" y="656729"/>
                </a:lnTo>
                <a:lnTo>
                  <a:pt x="128319" y="602761"/>
                </a:lnTo>
                <a:lnTo>
                  <a:pt x="135877" y="547821"/>
                </a:lnTo>
                <a:lnTo>
                  <a:pt x="140471" y="491986"/>
                </a:lnTo>
                <a:lnTo>
                  <a:pt x="142021" y="435335"/>
                </a:lnTo>
                <a:lnTo>
                  <a:pt x="140737" y="383745"/>
                </a:lnTo>
                <a:lnTo>
                  <a:pt x="136926" y="332823"/>
                </a:lnTo>
                <a:lnTo>
                  <a:pt x="130650" y="282627"/>
                </a:lnTo>
                <a:lnTo>
                  <a:pt x="121969" y="233217"/>
                </a:lnTo>
                <a:lnTo>
                  <a:pt x="110944" y="184655"/>
                </a:lnTo>
                <a:lnTo>
                  <a:pt x="97637" y="137000"/>
                </a:lnTo>
                <a:lnTo>
                  <a:pt x="82108" y="90312"/>
                </a:lnTo>
                <a:lnTo>
                  <a:pt x="64420" y="44650"/>
                </a:lnTo>
                <a:lnTo>
                  <a:pt x="44632" y="76"/>
                </a:lnTo>
                <a:lnTo>
                  <a:pt x="27200" y="4514"/>
                </a:lnTo>
                <a:lnTo>
                  <a:pt x="13019" y="14796"/>
                </a:lnTo>
                <a:lnTo>
                  <a:pt x="3487" y="29526"/>
                </a:lnTo>
                <a:lnTo>
                  <a:pt x="0" y="47308"/>
                </a:lnTo>
                <a:close/>
              </a:path>
            </a:pathLst>
          </a:custGeom>
          <a:solidFill>
            <a:srgbClr val="FFDD00"/>
          </a:solidFill>
        </p:spPr>
        <p:txBody>
          <a:bodyPr wrap="square" lIns="0" tIns="0" rIns="0" bIns="0" rtlCol="0"/>
          <a:lstStyle/>
          <a:p>
            <a:endParaRPr/>
          </a:p>
        </p:txBody>
      </p:sp>
      <p:pic>
        <p:nvPicPr>
          <p:cNvPr id="43" name="object 11">
            <a:extLst>
              <a:ext uri="{FF2B5EF4-FFF2-40B4-BE49-F238E27FC236}">
                <a16:creationId xmlns:a16="http://schemas.microsoft.com/office/drawing/2014/main" id="{8860200F-11B8-874F-8E94-FB6183DAF9AC}"/>
              </a:ext>
            </a:extLst>
          </p:cNvPr>
          <p:cNvPicPr/>
          <p:nvPr/>
        </p:nvPicPr>
        <p:blipFill>
          <a:blip r:embed="rId9"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pic>
        <p:nvPicPr>
          <p:cNvPr id="44" name="Grafik 43">
            <a:extLst>
              <a:ext uri="{FF2B5EF4-FFF2-40B4-BE49-F238E27FC236}">
                <a16:creationId xmlns:a16="http://schemas.microsoft.com/office/drawing/2014/main" id="{CF021D7B-A107-6145-B851-8B644AD0EA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2054" y="625912"/>
            <a:ext cx="991287" cy="158219"/>
          </a:xfrm>
          <a:prstGeom prst="rect">
            <a:avLst/>
          </a:prstGeom>
        </p:spPr>
      </p:pic>
      <p:sp>
        <p:nvSpPr>
          <p:cNvPr id="45" name="object 27">
            <a:extLst>
              <a:ext uri="{FF2B5EF4-FFF2-40B4-BE49-F238E27FC236}">
                <a16:creationId xmlns:a16="http://schemas.microsoft.com/office/drawing/2014/main" id="{8AF43963-0AD1-E041-A3C4-7967C9175871}"/>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46" name="object 28">
            <a:extLst>
              <a:ext uri="{FF2B5EF4-FFF2-40B4-BE49-F238E27FC236}">
                <a16:creationId xmlns:a16="http://schemas.microsoft.com/office/drawing/2014/main" id="{47E531BA-7A47-DF49-B487-DB6FB26095EC}"/>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sp>
        <p:nvSpPr>
          <p:cNvPr id="4" name="Rechteck 3">
            <a:extLst>
              <a:ext uri="{FF2B5EF4-FFF2-40B4-BE49-F238E27FC236}">
                <a16:creationId xmlns:a16="http://schemas.microsoft.com/office/drawing/2014/main" id="{2392BBCD-D9D0-9A4F-92AE-44B2680A547A}"/>
              </a:ext>
            </a:extLst>
          </p:cNvPr>
          <p:cNvSpPr/>
          <p:nvPr/>
        </p:nvSpPr>
        <p:spPr>
          <a:xfrm>
            <a:off x="3131508" y="1457541"/>
            <a:ext cx="2793805" cy="2208297"/>
          </a:xfrm>
          <a:prstGeom prst="rect">
            <a:avLst/>
          </a:prstGeom>
        </p:spPr>
        <p:txBody>
          <a:bodyPr wrap="square">
            <a:spAutoFit/>
          </a:bodyPr>
          <a:lstStyle/>
          <a:p>
            <a:pPr algn="just">
              <a:spcAft>
                <a:spcPts val="800"/>
              </a:spcAft>
            </a:pP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Eine sorgfältige Mundhygiene, bei zuvor angeführten Patientengruppen, in Kombination mit gezielten Maßnahmen zur Keimreduktion und dem Schutz der Schleimhaut kann die Wundheilung im Mundraum erheblich verbessern sowie präventiv darauf einwirken. Dabei ist es wichtig, individuelle Voraussetzungen zu berücksichtigen und ggfls. ärztlichen Rat einzuholen, um die besten bzw. optimalen Ergebnisse zu erzielen.</a:t>
            </a:r>
          </a:p>
        </p:txBody>
      </p:sp>
      <p:sp>
        <p:nvSpPr>
          <p:cNvPr id="26" name="Rechteck 25">
            <a:extLst>
              <a:ext uri="{FF2B5EF4-FFF2-40B4-BE49-F238E27FC236}">
                <a16:creationId xmlns:a16="http://schemas.microsoft.com/office/drawing/2014/main" id="{51003867-A580-7C4F-A2BE-B34393B7EA4E}"/>
              </a:ext>
            </a:extLst>
          </p:cNvPr>
          <p:cNvSpPr/>
          <p:nvPr/>
        </p:nvSpPr>
        <p:spPr>
          <a:xfrm>
            <a:off x="6068717" y="1457541"/>
            <a:ext cx="2572046" cy="2400657"/>
          </a:xfrm>
          <a:prstGeom prst="rect">
            <a:avLst/>
          </a:prstGeom>
        </p:spPr>
        <p:txBody>
          <a:bodyPr wrap="square">
            <a:spAutoFit/>
          </a:bodyPr>
          <a:lstStyle/>
          <a:p>
            <a:pPr algn="just">
              <a:spcAft>
                <a:spcPts val="800"/>
              </a:spcAft>
            </a:pP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Careful</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oral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hygiene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in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the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aforementioned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patient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groups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combined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with</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targeted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measures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to</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reduce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germs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protect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the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mucous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membranes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can</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significantly</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improve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wound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healing</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in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the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oral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cavity</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have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preventative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effect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It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is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important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to</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consider</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individual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conditions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if</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necessary</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seek</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medical</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advice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to</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achieve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the</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best</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and</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 optimal </a:t>
            </a:r>
            <a:r>
              <a:rPr lang="de-DE" sz="1250" b="1" dirty="0" err="1">
                <a:solidFill>
                  <a:srgbClr val="000000"/>
                </a:solidFill>
                <a:latin typeface="Futura Lt BT Light" panose="020B0402020204020303" pitchFamily="34" charset="0"/>
                <a:ea typeface="Calibri" panose="020F0502020204030204" pitchFamily="34" charset="0"/>
                <a:cs typeface="Arial" panose="020B0604020202020204" pitchFamily="34" charset="0"/>
              </a:rPr>
              <a:t>results</a:t>
            </a:r>
            <a:r>
              <a:rPr lang="de-DE" sz="1250" b="1" dirty="0">
                <a:solidFill>
                  <a:srgbClr val="000000"/>
                </a:solidFill>
                <a:latin typeface="Futura Lt BT Light" panose="020B0402020204020303" pitchFamily="34" charset="0"/>
                <a:ea typeface="Calibri" panose="020F0502020204030204" pitchFamily="34" charset="0"/>
                <a:cs typeface="Arial" panose="020B0604020202020204" pitchFamily="34" charset="0"/>
              </a:rPr>
              <a:t>.</a:t>
            </a:r>
          </a:p>
        </p:txBody>
      </p:sp>
      <p:sp>
        <p:nvSpPr>
          <p:cNvPr id="36" name="Oval 35">
            <a:extLst>
              <a:ext uri="{FF2B5EF4-FFF2-40B4-BE49-F238E27FC236}">
                <a16:creationId xmlns:a16="http://schemas.microsoft.com/office/drawing/2014/main" id="{13A816EA-8708-8E40-9DF2-7E254E3C782F}"/>
              </a:ext>
            </a:extLst>
          </p:cNvPr>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37" name="Oval 36">
            <a:extLst>
              <a:ext uri="{FF2B5EF4-FFF2-40B4-BE49-F238E27FC236}">
                <a16:creationId xmlns:a16="http://schemas.microsoft.com/office/drawing/2014/main" id="{A78FF6EB-6E37-0C40-9375-24EE8CEF4D7B}"/>
              </a:ext>
            </a:extLst>
          </p:cNvPr>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Tree>
    <p:extLst>
      <p:ext uri="{BB962C8B-B14F-4D97-AF65-F5344CB8AC3E}">
        <p14:creationId xmlns:p14="http://schemas.microsoft.com/office/powerpoint/2010/main" val="2558306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6" name="Inhaltsplatzhalter 2"/>
          <p:cNvSpPr txBox="1">
            <a:spLocks/>
          </p:cNvSpPr>
          <p:nvPr/>
        </p:nvSpPr>
        <p:spPr>
          <a:xfrm>
            <a:off x="3776323" y="1164442"/>
            <a:ext cx="2057497" cy="21081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a:solidFill>
                  <a:schemeClr val="tx1"/>
                </a:solidFill>
              </a:rPr>
              <a:t>Patienten</a:t>
            </a:r>
          </a:p>
          <a:p>
            <a:pPr marL="342900" indent="-342900" algn="l">
              <a:lnSpc>
                <a:spcPts val="2160"/>
              </a:lnSpc>
              <a:buFont typeface="+mj-lt"/>
              <a:buAutoNum type="arabicPeriod"/>
            </a:pPr>
            <a:r>
              <a:rPr lang="de-DE" sz="1350" dirty="0">
                <a:solidFill>
                  <a:schemeClr val="tx1"/>
                </a:solidFill>
              </a:rPr>
              <a:t>Anamnese</a:t>
            </a:r>
          </a:p>
          <a:p>
            <a:pPr marL="342900" indent="-342900" algn="l">
              <a:lnSpc>
                <a:spcPts val="2160"/>
              </a:lnSpc>
              <a:buFont typeface="+mj-lt"/>
              <a:buAutoNum type="arabicPeriod"/>
            </a:pPr>
            <a:r>
              <a:rPr lang="de-DE" sz="1800" b="1" dirty="0">
                <a:solidFill>
                  <a:schemeClr val="tx1"/>
                </a:solidFill>
              </a:rPr>
              <a:t>Orale</a:t>
            </a:r>
            <a:r>
              <a:rPr lang="de-DE" sz="1800" dirty="0">
                <a:solidFill>
                  <a:schemeClr val="tx1"/>
                </a:solidFill>
              </a:rPr>
              <a:t> </a:t>
            </a:r>
            <a:r>
              <a:rPr lang="de-DE" sz="1350" dirty="0">
                <a:solidFill>
                  <a:schemeClr val="tx1"/>
                </a:solidFill>
              </a:rPr>
              <a:t>Reinigung, </a:t>
            </a:r>
            <a:br>
              <a:rPr lang="de-DE" sz="1350" dirty="0">
                <a:solidFill>
                  <a:schemeClr val="tx1"/>
                </a:solidFill>
              </a:rPr>
            </a:br>
            <a:r>
              <a:rPr lang="de-DE" sz="1350" dirty="0">
                <a:solidFill>
                  <a:schemeClr val="tx1"/>
                </a:solidFill>
              </a:rPr>
              <a:t>Keimreduktion, </a:t>
            </a:r>
            <a:br>
              <a:rPr lang="de-DE" sz="1350" dirty="0">
                <a:solidFill>
                  <a:schemeClr val="tx1"/>
                </a:solidFill>
              </a:rPr>
            </a:br>
            <a:r>
              <a:rPr lang="de-DE" sz="1350" dirty="0">
                <a:solidFill>
                  <a:schemeClr val="tx1"/>
                </a:solidFill>
              </a:rPr>
              <a:t>Wundpflege</a:t>
            </a:r>
          </a:p>
          <a:p>
            <a:pPr marL="342900" indent="-342900" algn="l">
              <a:lnSpc>
                <a:spcPts val="2160"/>
              </a:lnSpc>
              <a:buFont typeface="+mj-lt"/>
              <a:buAutoNum type="arabicPeriod"/>
            </a:pPr>
            <a:r>
              <a:rPr lang="de-DE" sz="1350" dirty="0">
                <a:solidFill>
                  <a:schemeClr val="tx1"/>
                </a:solidFill>
              </a:rPr>
              <a:t>Produktanwendung</a:t>
            </a:r>
          </a:p>
          <a:p>
            <a:pPr marL="342900" indent="-342900" algn="l">
              <a:lnSpc>
                <a:spcPts val="2160"/>
              </a:lnSpc>
              <a:buFont typeface="+mj-lt"/>
              <a:buAutoNum type="arabicPeriod"/>
            </a:pPr>
            <a:r>
              <a:rPr lang="de-DE" sz="1350" dirty="0">
                <a:solidFill>
                  <a:schemeClr val="tx1"/>
                </a:solidFill>
              </a:rPr>
              <a:t>3-Schritt-System</a:t>
            </a:r>
          </a:p>
          <a:p>
            <a:pPr marL="342900" indent="-342900" algn="l">
              <a:lnSpc>
                <a:spcPts val="2160"/>
              </a:lnSpc>
              <a:buFont typeface="+mj-lt"/>
              <a:buAutoNum type="arabicPeriod"/>
            </a:pPr>
            <a:r>
              <a:rPr lang="de-DE" sz="1350" dirty="0">
                <a:solidFill>
                  <a:schemeClr val="tx1"/>
                </a:solidFill>
              </a:rPr>
              <a:t>Alleinstellung </a:t>
            </a:r>
          </a:p>
          <a:p>
            <a:pPr marL="342900" indent="-342900" algn="l">
              <a:lnSpc>
                <a:spcPts val="2160"/>
              </a:lnSpc>
              <a:buFont typeface="+mj-lt"/>
              <a:buAutoNum type="arabicPeriod"/>
            </a:pPr>
            <a:r>
              <a:rPr lang="de-DE" sz="1350" dirty="0">
                <a:solidFill>
                  <a:schemeClr val="tx1"/>
                </a:solidFill>
              </a:rPr>
              <a:t>Dokumente</a:t>
            </a:r>
          </a:p>
        </p:txBody>
      </p:sp>
      <p:sp>
        <p:nvSpPr>
          <p:cNvPr id="10" name="Inhaltsplatzhalter 2"/>
          <p:cNvSpPr txBox="1">
            <a:spLocks/>
          </p:cNvSpPr>
          <p:nvPr/>
        </p:nvSpPr>
        <p:spPr>
          <a:xfrm>
            <a:off x="6172567" y="1158427"/>
            <a:ext cx="2107833" cy="206632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err="1">
                <a:solidFill>
                  <a:schemeClr val="tx1"/>
                </a:solidFill>
              </a:rPr>
              <a:t>Patients</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Anamnesis</a:t>
            </a:r>
            <a:endParaRPr lang="de-DE" sz="1350" dirty="0">
              <a:solidFill>
                <a:schemeClr val="tx1"/>
              </a:solidFill>
            </a:endParaRPr>
          </a:p>
          <a:p>
            <a:pPr marL="342900" indent="-342900" algn="l">
              <a:lnSpc>
                <a:spcPts val="2160"/>
              </a:lnSpc>
              <a:buFont typeface="+mj-lt"/>
              <a:buAutoNum type="arabicPeriod"/>
            </a:pPr>
            <a:r>
              <a:rPr lang="de-DE" sz="1800" b="1" dirty="0">
                <a:solidFill>
                  <a:schemeClr val="tx1"/>
                </a:solidFill>
              </a:rPr>
              <a:t>Oral</a:t>
            </a:r>
            <a:r>
              <a:rPr lang="de-DE" sz="1350" dirty="0">
                <a:solidFill>
                  <a:schemeClr val="tx1"/>
                </a:solidFill>
              </a:rPr>
              <a:t> </a:t>
            </a:r>
            <a:r>
              <a:rPr lang="de-DE" sz="1350" dirty="0" err="1">
                <a:solidFill>
                  <a:schemeClr val="tx1"/>
                </a:solidFill>
              </a:rPr>
              <a:t>cleansing</a:t>
            </a:r>
            <a:r>
              <a:rPr lang="de-DE" sz="1350" dirty="0">
                <a:solidFill>
                  <a:schemeClr val="tx1"/>
                </a:solidFill>
              </a:rPr>
              <a:t>, </a:t>
            </a:r>
            <a:br>
              <a:rPr lang="de-DE" sz="1350" dirty="0">
                <a:solidFill>
                  <a:schemeClr val="tx1"/>
                </a:solidFill>
              </a:rPr>
            </a:br>
            <a:r>
              <a:rPr lang="de-DE" sz="1350" dirty="0" err="1">
                <a:solidFill>
                  <a:schemeClr val="tx1"/>
                </a:solidFill>
              </a:rPr>
              <a:t>germ</a:t>
            </a:r>
            <a:r>
              <a:rPr lang="de-DE" sz="1350" dirty="0">
                <a:solidFill>
                  <a:schemeClr val="tx1"/>
                </a:solidFill>
              </a:rPr>
              <a:t> </a:t>
            </a:r>
            <a:r>
              <a:rPr lang="de-DE" sz="1350" dirty="0" err="1">
                <a:solidFill>
                  <a:schemeClr val="tx1"/>
                </a:solidFill>
              </a:rPr>
              <a:t>reduction</a:t>
            </a:r>
            <a:r>
              <a:rPr lang="de-DE" sz="1350" dirty="0">
                <a:solidFill>
                  <a:schemeClr val="tx1"/>
                </a:solidFill>
              </a:rPr>
              <a:t>, </a:t>
            </a:r>
            <a:br>
              <a:rPr lang="de-DE" sz="1350" dirty="0">
                <a:solidFill>
                  <a:schemeClr val="tx1"/>
                </a:solidFill>
              </a:rPr>
            </a:br>
            <a:r>
              <a:rPr lang="de-DE" sz="1350" dirty="0" err="1">
                <a:solidFill>
                  <a:schemeClr val="tx1"/>
                </a:solidFill>
              </a:rPr>
              <a:t>wound</a:t>
            </a:r>
            <a:r>
              <a:rPr lang="de-DE" sz="1350" dirty="0">
                <a:solidFill>
                  <a:schemeClr val="tx1"/>
                </a:solidFill>
              </a:rPr>
              <a:t> </a:t>
            </a:r>
            <a:r>
              <a:rPr lang="de-DE" sz="1350" dirty="0" err="1">
                <a:solidFill>
                  <a:schemeClr val="tx1"/>
                </a:solidFill>
              </a:rPr>
              <a:t>care</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Product</a:t>
            </a:r>
            <a:r>
              <a:rPr lang="de-DE" sz="1350" dirty="0">
                <a:solidFill>
                  <a:schemeClr val="tx1"/>
                </a:solidFill>
              </a:rPr>
              <a:t> </a:t>
            </a:r>
            <a:r>
              <a:rPr lang="de-DE" sz="1350" dirty="0" err="1">
                <a:solidFill>
                  <a:schemeClr val="tx1"/>
                </a:solidFill>
              </a:rPr>
              <a:t>application</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3-Step-System</a:t>
            </a:r>
          </a:p>
          <a:p>
            <a:pPr marL="342900" indent="-342900" algn="l">
              <a:lnSpc>
                <a:spcPts val="2160"/>
              </a:lnSpc>
              <a:buFont typeface="+mj-lt"/>
              <a:buAutoNum type="arabicPeriod"/>
            </a:pPr>
            <a:r>
              <a:rPr lang="de-DE" sz="1350" dirty="0">
                <a:solidFill>
                  <a:schemeClr val="tx1"/>
                </a:solidFill>
              </a:rPr>
              <a:t>USP</a:t>
            </a:r>
          </a:p>
          <a:p>
            <a:pPr marL="342900" indent="-342900" algn="l">
              <a:lnSpc>
                <a:spcPts val="2160"/>
              </a:lnSpc>
              <a:buFont typeface="+mj-lt"/>
              <a:buAutoNum type="arabicPeriod"/>
            </a:pPr>
            <a:r>
              <a:rPr lang="de-DE" sz="1350" dirty="0" err="1">
                <a:solidFill>
                  <a:schemeClr val="tx1"/>
                </a:solidFill>
              </a:rPr>
              <a:t>Documents</a:t>
            </a:r>
            <a:endParaRPr lang="de-DE" sz="1350" dirty="0">
              <a:solidFill>
                <a:schemeClr val="tx1"/>
              </a:solidFill>
            </a:endParaRPr>
          </a:p>
        </p:txBody>
      </p:sp>
      <p:sp>
        <p:nvSpPr>
          <p:cNvPr id="12" name="Oval 11"/>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13" name="Oval 12"/>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50</a:t>
            </a:fld>
            <a:endParaRPr lang="de-DE"/>
          </a:p>
        </p:txBody>
      </p:sp>
      <p:sp>
        <p:nvSpPr>
          <p:cNvPr id="27" name="Interaktive Schaltfläche: Anpassen 26">
            <a:hlinkClick r:id="rId3" action="ppaction://hlinksldjump" highlightClick="1"/>
            <a:extLst>
              <a:ext uri="{FF2B5EF4-FFF2-40B4-BE49-F238E27FC236}">
                <a16:creationId xmlns:a16="http://schemas.microsoft.com/office/drawing/2014/main" id="{2B28D2CC-AB1B-6846-81D3-B1364E4A0AF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8" name="Interaktive Schaltfläche: Anpassen 27">
            <a:hlinkClick r:id="rId4" action="ppaction://hlinksldjump" highlightClick="1"/>
            <a:extLst>
              <a:ext uri="{FF2B5EF4-FFF2-40B4-BE49-F238E27FC236}">
                <a16:creationId xmlns:a16="http://schemas.microsoft.com/office/drawing/2014/main" id="{47193C3A-426E-8845-8CC5-73C4E43FB26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9" name="Interaktive Schaltfläche: Anpassen 28">
            <a:hlinkClick r:id="rId5" action="ppaction://hlinksldjump" highlightClick="1"/>
            <a:extLst>
              <a:ext uri="{FF2B5EF4-FFF2-40B4-BE49-F238E27FC236}">
                <a16:creationId xmlns:a16="http://schemas.microsoft.com/office/drawing/2014/main" id="{F5D941C2-A953-A04C-9E15-8EEC7CFBAA1B}"/>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30" name="Interaktive Schaltfläche: Anpassen 29">
            <a:hlinkClick r:id="rId6" action="ppaction://hlinksldjump" highlightClick="1"/>
            <a:extLst>
              <a:ext uri="{FF2B5EF4-FFF2-40B4-BE49-F238E27FC236}">
                <a16:creationId xmlns:a16="http://schemas.microsoft.com/office/drawing/2014/main" id="{8B2B7499-9E3F-1942-B95A-0E652AD470F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31" name="Interaktive Schaltfläche: Anpassen 30">
            <a:hlinkClick r:id="rId7" action="ppaction://hlinksldjump" highlightClick="1"/>
            <a:extLst>
              <a:ext uri="{FF2B5EF4-FFF2-40B4-BE49-F238E27FC236}">
                <a16:creationId xmlns:a16="http://schemas.microsoft.com/office/drawing/2014/main" id="{BEEEC72A-B591-804F-83CC-3FDD6927BF8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32" name="Interaktive Schaltfläche: Anpassen 31">
            <a:hlinkClick r:id="rId8" action="ppaction://hlinksldjump" highlightClick="1"/>
            <a:extLst>
              <a:ext uri="{FF2B5EF4-FFF2-40B4-BE49-F238E27FC236}">
                <a16:creationId xmlns:a16="http://schemas.microsoft.com/office/drawing/2014/main" id="{96ED0104-FFBE-B342-AADD-71711150864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5" name="Interaktive Schaltfläche: Zurückkehren 34">
            <a:hlinkClick r:id="" action="ppaction://hlinkshowjump?jump=lastslideviewed" highlightClick="1"/>
            <a:extLst>
              <a:ext uri="{FF2B5EF4-FFF2-40B4-BE49-F238E27FC236}">
                <a16:creationId xmlns:a16="http://schemas.microsoft.com/office/drawing/2014/main" id="{1D7FA5B2-42DD-5246-8DD2-067288EAA3D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Interaktive Schaltfläche: Anpassen 35">
            <a:hlinkClick r:id="rId9" action="ppaction://hlinksldjump" highlightClick="1"/>
            <a:extLst>
              <a:ext uri="{FF2B5EF4-FFF2-40B4-BE49-F238E27FC236}">
                <a16:creationId xmlns:a16="http://schemas.microsoft.com/office/drawing/2014/main" id="{C7457F1D-53D0-FF4D-993F-E88DD5ACB1B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33" name="Interaktive Schaltfläche: Erste Folie 32">
            <a:hlinkClick r:id="rId10" action="ppaction://hlinksldjump" highlightClick="1"/>
            <a:extLst>
              <a:ext uri="{FF2B5EF4-FFF2-40B4-BE49-F238E27FC236}">
                <a16:creationId xmlns:a16="http://schemas.microsoft.com/office/drawing/2014/main" id="{8912B417-9E8C-234A-94A7-6B4C1C24BA6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4" name="Gruppieren 33">
            <a:extLst>
              <a:ext uri="{FF2B5EF4-FFF2-40B4-BE49-F238E27FC236}">
                <a16:creationId xmlns:a16="http://schemas.microsoft.com/office/drawing/2014/main" id="{0898B550-7494-714C-9576-BBE329FBAD75}"/>
              </a:ext>
            </a:extLst>
          </p:cNvPr>
          <p:cNvGrpSpPr/>
          <p:nvPr/>
        </p:nvGrpSpPr>
        <p:grpSpPr>
          <a:xfrm>
            <a:off x="0" y="0"/>
            <a:ext cx="3011169" cy="4720049"/>
            <a:chOff x="0" y="0"/>
            <a:chExt cx="3011169" cy="4720049"/>
          </a:xfrm>
        </p:grpSpPr>
        <p:pic>
          <p:nvPicPr>
            <p:cNvPr id="37" name="object 3">
              <a:extLst>
                <a:ext uri="{FF2B5EF4-FFF2-40B4-BE49-F238E27FC236}">
                  <a16:creationId xmlns:a16="http://schemas.microsoft.com/office/drawing/2014/main" id="{91F1EE47-B34E-2B45-9787-1FE1138474FF}"/>
                </a:ext>
              </a:extLst>
            </p:cNvPr>
            <p:cNvPicPr>
              <a:picLocks noChangeAspect="1"/>
            </p:cNvPicPr>
            <p:nvPr/>
          </p:nvPicPr>
          <p:blipFill rotWithShape="1">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38" name="object 47">
              <a:extLst>
                <a:ext uri="{FF2B5EF4-FFF2-40B4-BE49-F238E27FC236}">
                  <a16:creationId xmlns:a16="http://schemas.microsoft.com/office/drawing/2014/main" id="{42A42D00-1251-4E44-968A-535A6DB56EC3}"/>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39" name="object 48">
              <a:extLst>
                <a:ext uri="{FF2B5EF4-FFF2-40B4-BE49-F238E27FC236}">
                  <a16:creationId xmlns:a16="http://schemas.microsoft.com/office/drawing/2014/main" id="{F964EE42-59F0-684C-AFEC-E14607831309}"/>
                </a:ext>
              </a:extLst>
            </p:cNvPr>
            <p:cNvPicPr/>
            <p:nvPr/>
          </p:nvPicPr>
          <p:blipFill>
            <a:blip r:embed="rId12"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40" name="object 51">
              <a:extLst>
                <a:ext uri="{FF2B5EF4-FFF2-40B4-BE49-F238E27FC236}">
                  <a16:creationId xmlns:a16="http://schemas.microsoft.com/office/drawing/2014/main" id="{FB988479-AB5E-AD43-A9A2-DB8F666E85FA}"/>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1" name="object 5">
              <a:extLst>
                <a:ext uri="{FF2B5EF4-FFF2-40B4-BE49-F238E27FC236}">
                  <a16:creationId xmlns:a16="http://schemas.microsoft.com/office/drawing/2014/main" id="{38BC8BF6-475F-F840-8541-3337792FB3C6}"/>
                </a:ext>
              </a:extLst>
            </p:cNvPr>
            <p:cNvSpPr txBox="1">
              <a:spLocks/>
            </p:cNvSpPr>
            <p:nvPr/>
          </p:nvSpPr>
          <p:spPr>
            <a:xfrm>
              <a:off x="1106224" y="251416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Wundpflege</a:t>
              </a:r>
            </a:p>
          </p:txBody>
        </p:sp>
        <p:pic>
          <p:nvPicPr>
            <p:cNvPr id="42" name="Grafik 41">
              <a:extLst>
                <a:ext uri="{FF2B5EF4-FFF2-40B4-BE49-F238E27FC236}">
                  <a16:creationId xmlns:a16="http://schemas.microsoft.com/office/drawing/2014/main" id="{C1AD5640-941D-674D-86E5-C9041370DB2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43" name="object 45">
              <a:extLst>
                <a:ext uri="{FF2B5EF4-FFF2-40B4-BE49-F238E27FC236}">
                  <a16:creationId xmlns:a16="http://schemas.microsoft.com/office/drawing/2014/main" id="{C539B9B2-14D9-B14C-8BDF-B95589A5CD78}"/>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44" name="object 46">
              <a:extLst>
                <a:ext uri="{FF2B5EF4-FFF2-40B4-BE49-F238E27FC236}">
                  <a16:creationId xmlns:a16="http://schemas.microsoft.com/office/drawing/2014/main" id="{F22F2C5D-14D8-9447-A3D6-455FE9DA910E}"/>
                </a:ext>
              </a:extLst>
            </p:cNvPr>
            <p:cNvPicPr/>
            <p:nvPr/>
          </p:nvPicPr>
          <p:blipFill>
            <a:blip r:embed="rId14"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45" name="object 51">
              <a:extLst>
                <a:ext uri="{FF2B5EF4-FFF2-40B4-BE49-F238E27FC236}">
                  <a16:creationId xmlns:a16="http://schemas.microsoft.com/office/drawing/2014/main" id="{F841E971-1327-BC40-8FFA-166DE561BA24}"/>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6" name="object 5">
              <a:extLst>
                <a:ext uri="{FF2B5EF4-FFF2-40B4-BE49-F238E27FC236}">
                  <a16:creationId xmlns:a16="http://schemas.microsoft.com/office/drawing/2014/main" id="{5536842F-0AE6-8945-A110-F0385F533F0B}"/>
                </a:ext>
              </a:extLst>
            </p:cNvPr>
            <p:cNvSpPr txBox="1">
              <a:spLocks/>
            </p:cNvSpPr>
            <p:nvPr/>
          </p:nvSpPr>
          <p:spPr>
            <a:xfrm>
              <a:off x="1106224" y="2089852"/>
              <a:ext cx="1719282"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Keimreduktion</a:t>
              </a:r>
            </a:p>
          </p:txBody>
        </p:sp>
        <p:pic>
          <p:nvPicPr>
            <p:cNvPr id="47" name="Grafik 46">
              <a:extLst>
                <a:ext uri="{FF2B5EF4-FFF2-40B4-BE49-F238E27FC236}">
                  <a16:creationId xmlns:a16="http://schemas.microsoft.com/office/drawing/2014/main" id="{75E6B335-70DC-154B-B8DC-1B6CF34BAC9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48" name="object 43">
              <a:extLst>
                <a:ext uri="{FF2B5EF4-FFF2-40B4-BE49-F238E27FC236}">
                  <a16:creationId xmlns:a16="http://schemas.microsoft.com/office/drawing/2014/main" id="{C4324291-868A-E84C-B664-8A41D70217D3}"/>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49" name="object 44">
              <a:extLst>
                <a:ext uri="{FF2B5EF4-FFF2-40B4-BE49-F238E27FC236}">
                  <a16:creationId xmlns:a16="http://schemas.microsoft.com/office/drawing/2014/main" id="{5D65EAA5-6DE8-FC4F-87A7-64E9991B632A}"/>
                </a:ext>
              </a:extLst>
            </p:cNvPr>
            <p:cNvPicPr/>
            <p:nvPr/>
          </p:nvPicPr>
          <p:blipFill>
            <a:blip r:embed="rId16"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50" name="object 51">
              <a:extLst>
                <a:ext uri="{FF2B5EF4-FFF2-40B4-BE49-F238E27FC236}">
                  <a16:creationId xmlns:a16="http://schemas.microsoft.com/office/drawing/2014/main" id="{F8CBD6E4-3AC1-B942-AA19-57B842CDEB96}"/>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51" name="object 5">
              <a:extLst>
                <a:ext uri="{FF2B5EF4-FFF2-40B4-BE49-F238E27FC236}">
                  <a16:creationId xmlns:a16="http://schemas.microsoft.com/office/drawing/2014/main" id="{498CE663-7A32-3E4C-A02A-1F0A8574F336}"/>
                </a:ext>
              </a:extLst>
            </p:cNvPr>
            <p:cNvSpPr txBox="1">
              <a:spLocks/>
            </p:cNvSpPr>
            <p:nvPr/>
          </p:nvSpPr>
          <p:spPr>
            <a:xfrm>
              <a:off x="1106224" y="165707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Reinigung</a:t>
              </a:r>
            </a:p>
          </p:txBody>
        </p:sp>
        <p:pic>
          <p:nvPicPr>
            <p:cNvPr id="52" name="Grafik 51">
              <a:extLst>
                <a:ext uri="{FF2B5EF4-FFF2-40B4-BE49-F238E27FC236}">
                  <a16:creationId xmlns:a16="http://schemas.microsoft.com/office/drawing/2014/main" id="{7580E520-4B02-D143-B7EF-C94E84772AA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pic>
          <p:nvPicPr>
            <p:cNvPr id="53" name="object 11">
              <a:extLst>
                <a:ext uri="{FF2B5EF4-FFF2-40B4-BE49-F238E27FC236}">
                  <a16:creationId xmlns:a16="http://schemas.microsoft.com/office/drawing/2014/main" id="{C6E9A65F-1160-3E40-B843-A3921D841D18}"/>
                </a:ext>
              </a:extLst>
            </p:cNvPr>
            <p:cNvPicPr/>
            <p:nvPr/>
          </p:nvPicPr>
          <p:blipFill>
            <a:blip r:embed="rId17"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sp>
          <p:nvSpPr>
            <p:cNvPr id="54" name="object 27">
              <a:extLst>
                <a:ext uri="{FF2B5EF4-FFF2-40B4-BE49-F238E27FC236}">
                  <a16:creationId xmlns:a16="http://schemas.microsoft.com/office/drawing/2014/main" id="{41C18852-62ED-BD49-8B97-6B97D82E218C}"/>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55" name="object 28">
              <a:extLst>
                <a:ext uri="{FF2B5EF4-FFF2-40B4-BE49-F238E27FC236}">
                  <a16:creationId xmlns:a16="http://schemas.microsoft.com/office/drawing/2014/main" id="{056A467C-843D-B644-A0E5-24469A8132A1}"/>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88614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Orale Reinigung</a:t>
            </a:r>
            <a:endParaRPr lang="de-DE" sz="1600" dirty="0"/>
          </a:p>
        </p:txBody>
      </p:sp>
      <p:sp>
        <p:nvSpPr>
          <p:cNvPr id="3" name="Inhaltsplatzhalter 2"/>
          <p:cNvSpPr>
            <a:spLocks noGrp="1"/>
          </p:cNvSpPr>
          <p:nvPr>
            <p:ph idx="1"/>
          </p:nvPr>
        </p:nvSpPr>
        <p:spPr>
          <a:xfrm>
            <a:off x="792164" y="938712"/>
            <a:ext cx="7667625" cy="3639398"/>
          </a:xfrm>
        </p:spPr>
        <p:txBody>
          <a:bodyPr>
            <a:noAutofit/>
          </a:bodyPr>
          <a:lstStyle/>
          <a:p>
            <a:pPr marL="0" indent="0">
              <a:lnSpc>
                <a:spcPts val="2900"/>
              </a:lnSpc>
              <a:buNone/>
            </a:pPr>
            <a:r>
              <a:rPr lang="de-DE" sz="1200" dirty="0"/>
              <a:t>Im Volksmund „Zähneputzen“ ist bei Patienten mit Anamnese, wie zuvor beschrieben, in der Pflege und Medizin die „ORALE REINIGUNG“. Warum?</a:t>
            </a:r>
          </a:p>
          <a:p>
            <a:pPr marL="0" indent="0">
              <a:lnSpc>
                <a:spcPts val="2900"/>
              </a:lnSpc>
              <a:buNone/>
            </a:pPr>
            <a:r>
              <a:rPr lang="de-DE" sz="1200" dirty="0"/>
              <a:t>Die Anforderungen sind weitaus höher bei der sogenannten „Fünften Extremität“.</a:t>
            </a:r>
          </a:p>
          <a:p>
            <a:pPr marL="457200" indent="-457200">
              <a:lnSpc>
                <a:spcPts val="2900"/>
              </a:lnSpc>
              <a:buFont typeface="+mj-lt"/>
              <a:buAutoNum type="arabicPeriod"/>
            </a:pPr>
            <a:r>
              <a:rPr lang="de-DE" sz="1200" b="1" dirty="0"/>
              <a:t>Status</a:t>
            </a:r>
            <a:r>
              <a:rPr lang="de-DE" sz="1200" dirty="0"/>
              <a:t>: eigene Zähne, Teil-, Vollprothetik, </a:t>
            </a:r>
            <a:r>
              <a:rPr lang="de-DE" sz="1200" dirty="0" err="1"/>
              <a:t>Restbezahnung</a:t>
            </a:r>
            <a:r>
              <a:rPr lang="de-DE" sz="1200" dirty="0"/>
              <a:t>, Zahnlosigkeit</a:t>
            </a:r>
          </a:p>
          <a:p>
            <a:pPr marL="457200" indent="-457200">
              <a:lnSpc>
                <a:spcPts val="2900"/>
              </a:lnSpc>
              <a:buFont typeface="+mj-lt"/>
              <a:buAutoNum type="arabicPeriod"/>
            </a:pPr>
            <a:r>
              <a:rPr lang="de-DE" sz="1200" b="1" dirty="0"/>
              <a:t>Gefahr</a:t>
            </a:r>
            <a:r>
              <a:rPr lang="de-DE" sz="1200" dirty="0"/>
              <a:t>: Aspiration, Verletzungen, Ablehnung, motorische Einschränkung</a:t>
            </a:r>
          </a:p>
          <a:p>
            <a:pPr marL="457200" indent="-457200">
              <a:lnSpc>
                <a:spcPts val="2900"/>
              </a:lnSpc>
              <a:buFont typeface="+mj-lt"/>
              <a:buAutoNum type="arabicPeriod"/>
            </a:pPr>
            <a:r>
              <a:rPr lang="de-DE" sz="1200" b="1" dirty="0"/>
              <a:t>Wirkung</a:t>
            </a:r>
            <a:r>
              <a:rPr lang="de-DE" sz="1200" dirty="0"/>
              <a:t>: stärker als normal krankhafte Beläge (Verkrustungen, Borken, Soor)</a:t>
            </a:r>
          </a:p>
          <a:p>
            <a:pPr marL="0" indent="0">
              <a:lnSpc>
                <a:spcPct val="150000"/>
              </a:lnSpc>
              <a:buNone/>
            </a:pPr>
            <a:endParaRPr lang="de-DE" sz="1200" b="1" dirty="0"/>
          </a:p>
          <a:p>
            <a:pPr marL="0" indent="0">
              <a:lnSpc>
                <a:spcPct val="150000"/>
              </a:lnSpc>
              <a:buNone/>
            </a:pPr>
            <a:r>
              <a:rPr lang="de-DE" sz="1200" b="1" dirty="0"/>
              <a:t>Das Ideal-Produkt </a:t>
            </a:r>
            <a:r>
              <a:rPr lang="de-DE" sz="1200" b="1" u="sng" dirty="0"/>
              <a:t>muss</a:t>
            </a:r>
            <a:r>
              <a:rPr lang="de-DE" sz="1200" b="1" dirty="0"/>
              <a:t> bei jedem Status wenig schäumend einsetzbar sein, ohne </a:t>
            </a:r>
            <a:r>
              <a:rPr lang="de-DE" sz="1200" b="1" dirty="0" err="1"/>
              <a:t>abrasive</a:t>
            </a:r>
            <a:r>
              <a:rPr lang="de-DE" sz="1200" b="1" dirty="0"/>
              <a:t> Mittel auskommen, ohne den Zusatz von Wasser anwendbar sein, effektiv reinigend (insbesondere auf der Zunge) und biokompatibel zwecks Dauergebrauch sein!</a:t>
            </a:r>
          </a:p>
          <a:p>
            <a:pPr marL="400050" lvl="1" indent="0">
              <a:lnSpc>
                <a:spcPts val="2900"/>
              </a:lnSpc>
              <a:buNone/>
            </a:pPr>
            <a:endParaRPr lang="de-DE" sz="1100" dirty="0"/>
          </a:p>
          <a:p>
            <a:pPr marL="400050" lvl="1" indent="0">
              <a:lnSpc>
                <a:spcPts val="2900"/>
              </a:lnSpc>
              <a:buNone/>
            </a:pPr>
            <a:endParaRPr lang="de-DE" sz="1100" dirty="0"/>
          </a:p>
        </p:txBody>
      </p:sp>
      <p:sp>
        <p:nvSpPr>
          <p:cNvPr id="4" name="Oval 3"/>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8" name="Foliennummernplatzhalter 7">
            <a:extLst>
              <a:ext uri="{FF2B5EF4-FFF2-40B4-BE49-F238E27FC236}">
                <a16:creationId xmlns:a16="http://schemas.microsoft.com/office/drawing/2014/main" id="{0B98F890-7031-1346-A8AC-847B7C1C8239}"/>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51</a:t>
            </a:fld>
            <a:endParaRPr lang="de-DE"/>
          </a:p>
        </p:txBody>
      </p:sp>
      <p:sp>
        <p:nvSpPr>
          <p:cNvPr id="18" name="Interaktive Schaltfläche: Anpassen 17">
            <a:hlinkClick r:id="rId3" action="ppaction://hlinksldjump" highlightClick="1"/>
            <a:extLst>
              <a:ext uri="{FF2B5EF4-FFF2-40B4-BE49-F238E27FC236}">
                <a16:creationId xmlns:a16="http://schemas.microsoft.com/office/drawing/2014/main" id="{06CCBAEF-86AA-EC41-B06B-A494178ACB63}"/>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8D36E476-B80A-D94E-B8C4-97FA1D429BD4}"/>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51F2D13B-0FC2-5B42-B653-6F276338DA3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45FBB12F-2C2D-1643-A8E1-1555089FE426}"/>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7F97BD50-BCA5-9F44-A395-2A5426017C5A}"/>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B22CE6C2-0892-A742-B8C1-5C41F911D596}"/>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1357134A-111A-4847-9597-80421DDB44B9}"/>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9BBBBD3E-910F-9D4A-B425-594AAF7E937E}"/>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0" action="ppaction://hlinksldjump" highlightClick="1"/>
            <a:extLst>
              <a:ext uri="{FF2B5EF4-FFF2-40B4-BE49-F238E27FC236}">
                <a16:creationId xmlns:a16="http://schemas.microsoft.com/office/drawing/2014/main" id="{C7BF206E-D888-D14A-A722-5F0F8675DA29}"/>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2926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Oral </a:t>
            </a:r>
            <a:r>
              <a:rPr lang="de-DE" sz="1600" b="1" dirty="0" err="1"/>
              <a:t>cleansing</a:t>
            </a:r>
            <a:endParaRPr lang="de-DE" sz="1600" dirty="0"/>
          </a:p>
        </p:txBody>
      </p:sp>
      <p:sp>
        <p:nvSpPr>
          <p:cNvPr id="5" name="Inhaltsplatzhalter 2"/>
          <p:cNvSpPr>
            <a:spLocks noGrp="1"/>
          </p:cNvSpPr>
          <p:nvPr>
            <p:ph idx="1"/>
          </p:nvPr>
        </p:nvSpPr>
        <p:spPr>
          <a:xfrm>
            <a:off x="793757" y="806160"/>
            <a:ext cx="7791443" cy="3780926"/>
          </a:xfrm>
        </p:spPr>
        <p:txBody>
          <a:bodyPr>
            <a:noAutofit/>
          </a:bodyPr>
          <a:lstStyle/>
          <a:p>
            <a:pPr marL="0" indent="0">
              <a:lnSpc>
                <a:spcPct val="150000"/>
              </a:lnSpc>
              <a:buNone/>
            </a:pPr>
            <a:endParaRPr lang="en-US" sz="1200" dirty="0"/>
          </a:p>
          <a:p>
            <a:pPr marL="0" indent="0">
              <a:lnSpc>
                <a:spcPct val="150000"/>
              </a:lnSpc>
              <a:buNone/>
            </a:pPr>
            <a:r>
              <a:rPr lang="en-US" sz="1200" dirty="0"/>
              <a:t>In cases of patients with an anamnesis as described before, "teeth brushing" is called "ORAL CLEANING" in  nursing and medicine. Why?</a:t>
            </a:r>
          </a:p>
          <a:p>
            <a:pPr marL="0" indent="0">
              <a:lnSpc>
                <a:spcPct val="150000"/>
              </a:lnSpc>
              <a:buNone/>
            </a:pPr>
            <a:r>
              <a:rPr lang="en-US" sz="1200" dirty="0"/>
              <a:t>There are far more requirements regarding cleaning of the so called “5</a:t>
            </a:r>
            <a:r>
              <a:rPr lang="en-US" sz="1200" baseline="30000" dirty="0"/>
              <a:t>th</a:t>
            </a:r>
            <a:r>
              <a:rPr lang="en-US" sz="1200" dirty="0"/>
              <a:t> limb". </a:t>
            </a:r>
          </a:p>
          <a:p>
            <a:pPr marL="457200" indent="-457200">
              <a:lnSpc>
                <a:spcPct val="150000"/>
              </a:lnSpc>
              <a:buFont typeface="+mj-lt"/>
              <a:buAutoNum type="arabicPeriod"/>
            </a:pPr>
            <a:r>
              <a:rPr lang="en-US" sz="1200" b="1" dirty="0"/>
              <a:t>Status</a:t>
            </a:r>
            <a:r>
              <a:rPr lang="en-US" sz="1200" dirty="0"/>
              <a:t>: own teeth, partial-, full-prosthodontics, remaining teeth, </a:t>
            </a:r>
            <a:r>
              <a:rPr lang="en-US" sz="1200" dirty="0" err="1"/>
              <a:t>toothlessness</a:t>
            </a:r>
            <a:endParaRPr lang="en-US" sz="1200" dirty="0"/>
          </a:p>
          <a:p>
            <a:pPr marL="457200" indent="-457200">
              <a:lnSpc>
                <a:spcPct val="150000"/>
              </a:lnSpc>
              <a:buFont typeface="+mj-lt"/>
              <a:buAutoNum type="arabicPeriod"/>
            </a:pPr>
            <a:r>
              <a:rPr lang="en-US" sz="1200" b="1" dirty="0"/>
              <a:t>Risk factor</a:t>
            </a:r>
            <a:r>
              <a:rPr lang="en-US" sz="1200" dirty="0"/>
              <a:t>: aspiration, damage, rejection, motoric limitations</a:t>
            </a:r>
          </a:p>
          <a:p>
            <a:pPr marL="457200" indent="-457200">
              <a:lnSpc>
                <a:spcPct val="150000"/>
              </a:lnSpc>
              <a:buFont typeface="+mj-lt"/>
              <a:buAutoNum type="arabicPeriod"/>
            </a:pPr>
            <a:r>
              <a:rPr lang="en-US" sz="1200" b="1" dirty="0"/>
              <a:t>Effect</a:t>
            </a:r>
            <a:r>
              <a:rPr lang="en-US" sz="1200" dirty="0"/>
              <a:t>: more than normal pathological coverings (encrustations, barks, flush)</a:t>
            </a:r>
          </a:p>
          <a:p>
            <a:pPr marL="0" indent="0">
              <a:lnSpc>
                <a:spcPct val="150000"/>
              </a:lnSpc>
              <a:buNone/>
            </a:pPr>
            <a:endParaRPr lang="en-US" sz="600" dirty="0"/>
          </a:p>
          <a:p>
            <a:pPr marL="0" indent="0">
              <a:lnSpc>
                <a:spcPct val="150000"/>
              </a:lnSpc>
              <a:buNone/>
            </a:pPr>
            <a:r>
              <a:rPr lang="en-US" sz="1200" b="1" dirty="0"/>
              <a:t>The ideal product has to be:</a:t>
            </a:r>
          </a:p>
          <a:p>
            <a:pPr marL="0" indent="0">
              <a:lnSpc>
                <a:spcPct val="150000"/>
              </a:lnSpc>
              <a:buNone/>
            </a:pPr>
            <a:r>
              <a:rPr lang="en-US" sz="1200" b="1" dirty="0"/>
              <a:t>low foaming, without abrasive agents, without addition of water, effective cleaning (especially on the tongue) and biocompatible for the purpose of long term use!</a:t>
            </a:r>
            <a:endParaRPr lang="en-US" sz="1100" dirty="0"/>
          </a:p>
        </p:txBody>
      </p:sp>
      <p:sp>
        <p:nvSpPr>
          <p:cNvPr id="6" name="Oval 5"/>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8" name="Foliennummernplatzhalter 7">
            <a:extLst>
              <a:ext uri="{FF2B5EF4-FFF2-40B4-BE49-F238E27FC236}">
                <a16:creationId xmlns:a16="http://schemas.microsoft.com/office/drawing/2014/main" id="{E003352B-2978-AC45-9696-32D97857231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52</a:t>
            </a:fld>
            <a:endParaRPr lang="de-DE"/>
          </a:p>
        </p:txBody>
      </p:sp>
      <p:sp>
        <p:nvSpPr>
          <p:cNvPr id="18" name="Interaktive Schaltfläche: Anpassen 17">
            <a:hlinkClick r:id="rId3" action="ppaction://hlinksldjump" highlightClick="1"/>
            <a:extLst>
              <a:ext uri="{FF2B5EF4-FFF2-40B4-BE49-F238E27FC236}">
                <a16:creationId xmlns:a16="http://schemas.microsoft.com/office/drawing/2014/main" id="{1602C3A2-E83B-824F-BFAA-68C5AFA07B95}"/>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38659B93-B7B5-E346-848E-ACBA4FF73E20}"/>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F9882007-B831-C640-9FE5-B914BF58E54C}"/>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06C93D1D-14BF-C440-9909-F6073E92C308}"/>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D3FA6967-A731-464E-8535-7F8962C534D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DCC5517C-1151-964E-BED0-EAA21B07E979}"/>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31B25295-989C-414E-AC7D-C2873C2FCB25}"/>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30FFF14F-AEC4-8046-A98F-3292440F8D05}"/>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0" action="ppaction://hlinksldjump" highlightClick="1"/>
            <a:extLst>
              <a:ext uri="{FF2B5EF4-FFF2-40B4-BE49-F238E27FC236}">
                <a16:creationId xmlns:a16="http://schemas.microsoft.com/office/drawing/2014/main" id="{0FD5E5F1-64A6-1B4C-9A5B-E3CBE375D068}"/>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50038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Orale Keimreduktion</a:t>
            </a:r>
            <a:endParaRPr lang="de-DE" sz="1600" dirty="0"/>
          </a:p>
        </p:txBody>
      </p:sp>
      <p:sp>
        <p:nvSpPr>
          <p:cNvPr id="3" name="Inhaltsplatzhalter 2"/>
          <p:cNvSpPr>
            <a:spLocks noGrp="1"/>
          </p:cNvSpPr>
          <p:nvPr>
            <p:ph idx="1"/>
          </p:nvPr>
        </p:nvSpPr>
        <p:spPr>
          <a:xfrm>
            <a:off x="792164" y="938712"/>
            <a:ext cx="7667625" cy="3780926"/>
          </a:xfrm>
        </p:spPr>
        <p:txBody>
          <a:bodyPr>
            <a:noAutofit/>
          </a:bodyPr>
          <a:lstStyle/>
          <a:p>
            <a:pPr marL="0" indent="0">
              <a:lnSpc>
                <a:spcPts val="2900"/>
              </a:lnSpc>
              <a:buNone/>
            </a:pPr>
            <a:r>
              <a:rPr lang="de-DE" sz="1200" dirty="0"/>
              <a:t>Im Volksmund „Mundwasser“ ist bei Patienten mit Anamnese, wie zuvor beschrieben, in der Pflege und Medizin die „ORALE KEIMREDUKTION“. Warum?</a:t>
            </a:r>
          </a:p>
          <a:p>
            <a:pPr marL="0" indent="0">
              <a:lnSpc>
                <a:spcPts val="2900"/>
              </a:lnSpc>
              <a:buNone/>
            </a:pPr>
            <a:r>
              <a:rPr lang="de-DE" sz="1200" dirty="0"/>
              <a:t>Die Anforderungen sind weitaus höher bei der sogenannten „Fünften Extremität“.</a:t>
            </a:r>
          </a:p>
          <a:p>
            <a:pPr marL="457200" indent="-457200">
              <a:lnSpc>
                <a:spcPts val="2900"/>
              </a:lnSpc>
              <a:buFont typeface="+mj-lt"/>
              <a:buAutoNum type="arabicPeriod"/>
            </a:pPr>
            <a:r>
              <a:rPr lang="de-DE" sz="1200" b="1" dirty="0"/>
              <a:t>Status</a:t>
            </a:r>
            <a:r>
              <a:rPr lang="de-DE" sz="1200" dirty="0"/>
              <a:t>: sensible Schleimhäute bis hin zu Entzündungen</a:t>
            </a:r>
          </a:p>
          <a:p>
            <a:pPr marL="457200" indent="-457200">
              <a:lnSpc>
                <a:spcPts val="2900"/>
              </a:lnSpc>
              <a:buFont typeface="+mj-lt"/>
              <a:buAutoNum type="arabicPeriod"/>
            </a:pPr>
            <a:r>
              <a:rPr lang="de-DE" sz="1200" b="1" dirty="0"/>
              <a:t>Gefahr</a:t>
            </a:r>
            <a:r>
              <a:rPr lang="de-DE" sz="1200" dirty="0"/>
              <a:t>: Alkohol, Zucker, </a:t>
            </a:r>
            <a:r>
              <a:rPr lang="de-DE" sz="1200" dirty="0" err="1"/>
              <a:t>Chlorhexidin</a:t>
            </a:r>
            <a:r>
              <a:rPr lang="de-DE" sz="1200" dirty="0"/>
              <a:t>, Ablehnung a.G. „Schärfe“</a:t>
            </a:r>
          </a:p>
          <a:p>
            <a:pPr marL="457200" indent="-457200">
              <a:lnSpc>
                <a:spcPts val="2900"/>
              </a:lnSpc>
              <a:buFont typeface="+mj-lt"/>
              <a:buAutoNum type="arabicPeriod"/>
            </a:pPr>
            <a:r>
              <a:rPr lang="de-DE" sz="1200" b="1" dirty="0"/>
              <a:t>Wirkung</a:t>
            </a:r>
            <a:r>
              <a:rPr lang="de-DE" sz="1200" dirty="0"/>
              <a:t>: antiseptische Substanzen mit nachgewiesener Wirksamkeit</a:t>
            </a:r>
          </a:p>
          <a:p>
            <a:pPr marL="0" indent="0">
              <a:lnSpc>
                <a:spcPts val="2900"/>
              </a:lnSpc>
              <a:buNone/>
            </a:pPr>
            <a:r>
              <a:rPr lang="de-DE" sz="1200" b="1" dirty="0"/>
              <a:t>Das Ideal-Produkt </a:t>
            </a:r>
            <a:r>
              <a:rPr lang="de-DE" sz="1200" b="1" u="sng" dirty="0"/>
              <a:t>muss</a:t>
            </a:r>
            <a:r>
              <a:rPr lang="de-DE" sz="1200" b="1" dirty="0"/>
              <a:t> bei jedem Status antiseptisch wirkend einsetzbar sein, ohne die Schleimhäute anzugreifen oder die </a:t>
            </a:r>
            <a:r>
              <a:rPr lang="de-DE" sz="1200" b="1" dirty="0" err="1"/>
              <a:t>Mundhöhlenflora</a:t>
            </a:r>
            <a:r>
              <a:rPr lang="de-DE" sz="1200" b="1" dirty="0"/>
              <a:t> zu beeinträchtigen, ohne den Zusatz von Alkohol, Zucker, </a:t>
            </a:r>
            <a:r>
              <a:rPr lang="de-DE" sz="1200" b="1" dirty="0" err="1"/>
              <a:t>Chlorhexidin</a:t>
            </a:r>
            <a:r>
              <a:rPr lang="de-DE" sz="1200" b="1" dirty="0"/>
              <a:t> auskommen und biokompatibel zwecks Dauergebrauch sein!</a:t>
            </a:r>
          </a:p>
          <a:p>
            <a:pPr marL="400050" lvl="1" indent="0">
              <a:lnSpc>
                <a:spcPts val="2900"/>
              </a:lnSpc>
              <a:buNone/>
            </a:pPr>
            <a:endParaRPr lang="de-DE" sz="1100" dirty="0"/>
          </a:p>
          <a:p>
            <a:pPr marL="400050" lvl="1" indent="0">
              <a:lnSpc>
                <a:spcPts val="2900"/>
              </a:lnSpc>
              <a:buNone/>
            </a:pPr>
            <a:endParaRPr lang="de-DE" sz="1100" dirty="0"/>
          </a:p>
        </p:txBody>
      </p:sp>
      <p:sp>
        <p:nvSpPr>
          <p:cNvPr id="4" name="Oval 3"/>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8" name="Foliennummernplatzhalter 7">
            <a:extLst>
              <a:ext uri="{FF2B5EF4-FFF2-40B4-BE49-F238E27FC236}">
                <a16:creationId xmlns:a16="http://schemas.microsoft.com/office/drawing/2014/main" id="{6510C3AA-37E7-8544-8847-F75D888EDAC6}"/>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53</a:t>
            </a:fld>
            <a:endParaRPr lang="de-DE"/>
          </a:p>
        </p:txBody>
      </p:sp>
      <p:sp>
        <p:nvSpPr>
          <p:cNvPr id="18" name="Interaktive Schaltfläche: Anpassen 17">
            <a:hlinkClick r:id="rId3" action="ppaction://hlinksldjump" highlightClick="1"/>
            <a:extLst>
              <a:ext uri="{FF2B5EF4-FFF2-40B4-BE49-F238E27FC236}">
                <a16:creationId xmlns:a16="http://schemas.microsoft.com/office/drawing/2014/main" id="{2C2CB97B-9FD4-374F-86E0-E2820FC4FDDF}"/>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DF9FC958-6C9F-DF4B-A116-63A064C2B398}"/>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A3E76747-7C20-F944-8829-609BFCE779D3}"/>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070AB35E-EA89-BA4C-9358-5924945F0681}"/>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126DD3CC-8C1D-884F-9EFF-E5ABD2097C54}"/>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5A00E8B4-CCFD-9347-BCC1-A42A66305D4D}"/>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7A4C1D46-F453-384E-9692-58D28D37FC73}"/>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D683256C-E8EB-EF4C-BC6D-1D3AAAA1F15C}"/>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0" action="ppaction://hlinksldjump" highlightClick="1"/>
            <a:extLst>
              <a:ext uri="{FF2B5EF4-FFF2-40B4-BE49-F238E27FC236}">
                <a16:creationId xmlns:a16="http://schemas.microsoft.com/office/drawing/2014/main" id="{91859F01-0737-3A45-9C44-394F8170CF8F}"/>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89522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Oral </a:t>
            </a:r>
            <a:r>
              <a:rPr lang="de-DE" sz="1600" b="1" dirty="0" err="1"/>
              <a:t>germ</a:t>
            </a:r>
            <a:r>
              <a:rPr lang="de-DE" sz="1600" b="1" dirty="0"/>
              <a:t> </a:t>
            </a:r>
            <a:r>
              <a:rPr lang="de-DE" sz="1600" b="1" dirty="0" err="1"/>
              <a:t>reduction</a:t>
            </a:r>
            <a:endParaRPr lang="de-DE" sz="1600" dirty="0"/>
          </a:p>
        </p:txBody>
      </p:sp>
      <p:sp>
        <p:nvSpPr>
          <p:cNvPr id="5" name="Inhaltsplatzhalter 2"/>
          <p:cNvSpPr>
            <a:spLocks noGrp="1"/>
          </p:cNvSpPr>
          <p:nvPr>
            <p:ph idx="1"/>
          </p:nvPr>
        </p:nvSpPr>
        <p:spPr>
          <a:xfrm>
            <a:off x="793757" y="806160"/>
            <a:ext cx="7836044" cy="3780926"/>
          </a:xfrm>
        </p:spPr>
        <p:txBody>
          <a:bodyPr>
            <a:noAutofit/>
          </a:bodyPr>
          <a:lstStyle/>
          <a:p>
            <a:pPr marL="0" indent="0">
              <a:lnSpc>
                <a:spcPct val="150000"/>
              </a:lnSpc>
              <a:buNone/>
            </a:pPr>
            <a:endParaRPr lang="en-US" sz="1200" dirty="0"/>
          </a:p>
          <a:p>
            <a:pPr marL="0" indent="0">
              <a:lnSpc>
                <a:spcPct val="150000"/>
              </a:lnSpc>
              <a:buNone/>
            </a:pPr>
            <a:r>
              <a:rPr lang="en-US" sz="1200" dirty="0"/>
              <a:t>In cases of patients with an anamnesis as described before "mouthwash" is called "ORAL GERM REDUCTION" in  nursing and medicine. Why?</a:t>
            </a:r>
          </a:p>
          <a:p>
            <a:pPr marL="0" indent="0">
              <a:lnSpc>
                <a:spcPct val="150000"/>
              </a:lnSpc>
              <a:buNone/>
            </a:pPr>
            <a:r>
              <a:rPr lang="en-US" sz="1200" dirty="0"/>
              <a:t>There are far more requirements regarding cleaning of the so called “5</a:t>
            </a:r>
            <a:r>
              <a:rPr lang="en-US" sz="1200" baseline="30000" dirty="0"/>
              <a:t>th</a:t>
            </a:r>
            <a:r>
              <a:rPr lang="en-US" sz="1200" dirty="0"/>
              <a:t> limb". </a:t>
            </a:r>
          </a:p>
          <a:p>
            <a:pPr marL="457200" indent="-457200">
              <a:lnSpc>
                <a:spcPct val="150000"/>
              </a:lnSpc>
              <a:buFont typeface="+mj-lt"/>
              <a:buAutoNum type="arabicPeriod"/>
            </a:pPr>
            <a:r>
              <a:rPr lang="en-US" sz="1200" b="1" dirty="0"/>
              <a:t>Status</a:t>
            </a:r>
            <a:r>
              <a:rPr lang="en-US" sz="1200" dirty="0"/>
              <a:t>: sensitive oral mucosa up to inflammation</a:t>
            </a:r>
          </a:p>
          <a:p>
            <a:pPr marL="457200" indent="-457200">
              <a:lnSpc>
                <a:spcPct val="150000"/>
              </a:lnSpc>
              <a:buFont typeface="+mj-lt"/>
              <a:buAutoNum type="arabicPeriod"/>
            </a:pPr>
            <a:r>
              <a:rPr lang="en-US" sz="1200" b="1" dirty="0"/>
              <a:t>Risk factor</a:t>
            </a:r>
            <a:r>
              <a:rPr lang="en-US" sz="1200" dirty="0"/>
              <a:t>: alcohol, sugar, chlorhexidine, rejection due to pungency</a:t>
            </a:r>
          </a:p>
          <a:p>
            <a:pPr marL="457200" indent="-457200">
              <a:lnSpc>
                <a:spcPct val="150000"/>
              </a:lnSpc>
              <a:buFont typeface="+mj-lt"/>
              <a:buAutoNum type="arabicPeriod"/>
            </a:pPr>
            <a:r>
              <a:rPr lang="en-US" sz="1200" b="1" dirty="0"/>
              <a:t>Effect</a:t>
            </a:r>
            <a:r>
              <a:rPr lang="en-US" sz="1200" dirty="0"/>
              <a:t>: antiseptic substances with proven activity </a:t>
            </a:r>
          </a:p>
          <a:p>
            <a:pPr marL="0" indent="0">
              <a:lnSpc>
                <a:spcPct val="150000"/>
              </a:lnSpc>
              <a:buNone/>
            </a:pPr>
            <a:endParaRPr lang="en-US" sz="600" dirty="0"/>
          </a:p>
          <a:p>
            <a:pPr marL="0" indent="0">
              <a:lnSpc>
                <a:spcPct val="150000"/>
              </a:lnSpc>
              <a:buNone/>
            </a:pPr>
            <a:r>
              <a:rPr lang="en-US" sz="1200" b="1" dirty="0"/>
              <a:t>The ideal product has to be:</a:t>
            </a:r>
          </a:p>
          <a:p>
            <a:pPr marL="0" indent="0">
              <a:lnSpc>
                <a:spcPct val="150000"/>
              </a:lnSpc>
              <a:buNone/>
            </a:pPr>
            <a:r>
              <a:rPr lang="en-US" sz="1200" b="1" dirty="0"/>
              <a:t>antiseptic, without affecting the oral mucosa or oral natural germ flora; without addition of alcohol, sugar, chlorhexidine; biocompatible for the purpose of long term use!</a:t>
            </a:r>
            <a:endParaRPr lang="en-US" sz="1100" dirty="0"/>
          </a:p>
        </p:txBody>
      </p:sp>
      <p:sp>
        <p:nvSpPr>
          <p:cNvPr id="6" name="Oval 5"/>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8" name="Foliennummernplatzhalter 7">
            <a:extLst>
              <a:ext uri="{FF2B5EF4-FFF2-40B4-BE49-F238E27FC236}">
                <a16:creationId xmlns:a16="http://schemas.microsoft.com/office/drawing/2014/main" id="{EA811EAE-0AC5-9F4B-9D63-12B9A05DDB40}"/>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54</a:t>
            </a:fld>
            <a:endParaRPr lang="de-DE"/>
          </a:p>
        </p:txBody>
      </p:sp>
      <p:sp>
        <p:nvSpPr>
          <p:cNvPr id="18" name="Interaktive Schaltfläche: Anpassen 17">
            <a:hlinkClick r:id="rId3" action="ppaction://hlinksldjump" highlightClick="1"/>
            <a:extLst>
              <a:ext uri="{FF2B5EF4-FFF2-40B4-BE49-F238E27FC236}">
                <a16:creationId xmlns:a16="http://schemas.microsoft.com/office/drawing/2014/main" id="{753877E2-9D70-F742-ABEB-D579D577B421}"/>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20FBF83B-5459-9F4D-A91F-ED6217684208}"/>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7A4BC8E4-A8E5-AE42-9AC2-0EC9924D1305}"/>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C289FF84-6DFA-8542-B195-B3CF455CE44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BF8AD398-DB42-844D-AEEB-8C4005BFE0C6}"/>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F0B77440-BCF1-7A44-A25C-F6A90B65F9B5}"/>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02C5051F-E3AC-C847-BF48-212D705720F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FD4A08BA-7959-5340-A25B-5CED382F0882}"/>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0" action="ppaction://hlinksldjump" highlightClick="1"/>
            <a:extLst>
              <a:ext uri="{FF2B5EF4-FFF2-40B4-BE49-F238E27FC236}">
                <a16:creationId xmlns:a16="http://schemas.microsoft.com/office/drawing/2014/main" id="{13F24CD9-3A57-FC47-9F9B-619AE7D912F8}"/>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20062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Orale Wundpflege</a:t>
            </a:r>
            <a:endParaRPr lang="de-DE" sz="1600" dirty="0"/>
          </a:p>
        </p:txBody>
      </p:sp>
      <p:sp>
        <p:nvSpPr>
          <p:cNvPr id="3" name="Inhaltsplatzhalter 2"/>
          <p:cNvSpPr>
            <a:spLocks noGrp="1"/>
          </p:cNvSpPr>
          <p:nvPr>
            <p:ph idx="1"/>
          </p:nvPr>
        </p:nvSpPr>
        <p:spPr>
          <a:xfrm>
            <a:off x="792163" y="938712"/>
            <a:ext cx="8123237" cy="3780926"/>
          </a:xfrm>
        </p:spPr>
        <p:txBody>
          <a:bodyPr>
            <a:noAutofit/>
          </a:bodyPr>
          <a:lstStyle/>
          <a:p>
            <a:pPr marL="0" indent="0">
              <a:lnSpc>
                <a:spcPts val="2900"/>
              </a:lnSpc>
              <a:buNone/>
            </a:pPr>
            <a:r>
              <a:rPr lang="de-DE" sz="1200" dirty="0"/>
              <a:t>Der Volksmund ist hier sprachlos. Bei Patienten mit Anamnese, wie zuvor beschrieben, in der Pflege und Medizin heißt es  „ORALE WUNDPFLEGE“. Warum?</a:t>
            </a:r>
          </a:p>
          <a:p>
            <a:pPr marL="0" indent="0">
              <a:lnSpc>
                <a:spcPts val="2900"/>
              </a:lnSpc>
              <a:buNone/>
            </a:pPr>
            <a:r>
              <a:rPr lang="de-DE" sz="1200" dirty="0"/>
              <a:t>Die Anforderungen sind ausgesprochen hoch bei der sogenannten „Fünften Extremität“.</a:t>
            </a:r>
          </a:p>
          <a:p>
            <a:pPr marL="457200" indent="-457200">
              <a:lnSpc>
                <a:spcPts val="2900"/>
              </a:lnSpc>
              <a:buFont typeface="+mj-lt"/>
              <a:buAutoNum type="arabicPeriod"/>
            </a:pPr>
            <a:r>
              <a:rPr lang="de-DE" sz="1200" b="1" dirty="0"/>
              <a:t>Status</a:t>
            </a:r>
            <a:r>
              <a:rPr lang="de-DE" sz="1200" dirty="0"/>
              <a:t>: sensible Schleimhäute und Entzündungen</a:t>
            </a:r>
          </a:p>
          <a:p>
            <a:pPr marL="457200" indent="-457200">
              <a:lnSpc>
                <a:spcPts val="2900"/>
              </a:lnSpc>
              <a:buFont typeface="+mj-lt"/>
              <a:buAutoNum type="arabicPeriod"/>
            </a:pPr>
            <a:r>
              <a:rPr lang="de-DE" sz="1200" b="1" dirty="0"/>
              <a:t>Gefahr</a:t>
            </a:r>
            <a:r>
              <a:rPr lang="de-DE" sz="1200" dirty="0"/>
              <a:t>: Mund- („Wund“-)Trockenheit, Verunreinigungen</a:t>
            </a:r>
          </a:p>
          <a:p>
            <a:pPr marL="457200" indent="-457200">
              <a:lnSpc>
                <a:spcPts val="2900"/>
              </a:lnSpc>
              <a:buFont typeface="+mj-lt"/>
              <a:buAutoNum type="arabicPeriod"/>
            </a:pPr>
            <a:r>
              <a:rPr lang="de-DE" sz="1200" b="1" dirty="0"/>
              <a:t>Wirkung</a:t>
            </a:r>
            <a:r>
              <a:rPr lang="de-DE" sz="1200" dirty="0"/>
              <a:t>: Wundschutz der Schleimhaut, Förderung der </a:t>
            </a:r>
            <a:r>
              <a:rPr lang="de-DE" sz="1200" dirty="0" err="1"/>
              <a:t>Epithelisierung</a:t>
            </a:r>
            <a:r>
              <a:rPr lang="de-DE" sz="1200" dirty="0"/>
              <a:t> und Aufrechterhaltung </a:t>
            </a:r>
            <a:r>
              <a:rPr lang="de-DE" sz="1200" dirty="0" err="1"/>
              <a:t>eubiotischer</a:t>
            </a:r>
            <a:r>
              <a:rPr lang="de-DE" sz="1200" dirty="0"/>
              <a:t> Verhältnisse</a:t>
            </a:r>
          </a:p>
          <a:p>
            <a:pPr marL="0" indent="0">
              <a:lnSpc>
                <a:spcPts val="2900"/>
              </a:lnSpc>
              <a:buNone/>
            </a:pPr>
            <a:r>
              <a:rPr lang="de-DE" sz="1200" b="1" dirty="0"/>
              <a:t>Das Ideal-Produkt </a:t>
            </a:r>
            <a:r>
              <a:rPr lang="de-DE" sz="1200" b="1" u="sng" dirty="0"/>
              <a:t>muss</a:t>
            </a:r>
            <a:r>
              <a:rPr lang="de-DE" sz="1200" b="1" dirty="0"/>
              <a:t> bei jedem Status entgegenwirkend der Mundtrockenheit und Verunreinigungen einsetzbar sein, ohne die Schleimhäute anzugreifen oder die </a:t>
            </a:r>
            <a:r>
              <a:rPr lang="de-DE" sz="1200" b="1" dirty="0" err="1"/>
              <a:t>Mundhöhlenflora</a:t>
            </a:r>
            <a:r>
              <a:rPr lang="de-DE" sz="1200" b="1" dirty="0"/>
              <a:t> zu beeinträchtigen sowie vergleichbar einer modernen Wundauflage jedoch im Mundraum biokompatibel zwecks Dauergebrauch wirken!</a:t>
            </a:r>
          </a:p>
          <a:p>
            <a:pPr marL="400050" lvl="1" indent="0">
              <a:lnSpc>
                <a:spcPts val="2900"/>
              </a:lnSpc>
              <a:buNone/>
            </a:pPr>
            <a:endParaRPr lang="de-DE" sz="1100" dirty="0"/>
          </a:p>
          <a:p>
            <a:pPr marL="400050" lvl="1" indent="0">
              <a:lnSpc>
                <a:spcPts val="2900"/>
              </a:lnSpc>
              <a:buNone/>
            </a:pPr>
            <a:endParaRPr lang="de-DE" sz="1100" dirty="0"/>
          </a:p>
        </p:txBody>
      </p:sp>
      <p:sp>
        <p:nvSpPr>
          <p:cNvPr id="4" name="Oval 3"/>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8" name="Foliennummernplatzhalter 7">
            <a:extLst>
              <a:ext uri="{FF2B5EF4-FFF2-40B4-BE49-F238E27FC236}">
                <a16:creationId xmlns:a16="http://schemas.microsoft.com/office/drawing/2014/main" id="{238CE525-4A88-A342-9C54-938E7A17D44F}"/>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55</a:t>
            </a:fld>
            <a:endParaRPr lang="de-DE"/>
          </a:p>
        </p:txBody>
      </p:sp>
      <p:sp>
        <p:nvSpPr>
          <p:cNvPr id="18" name="Interaktive Schaltfläche: Anpassen 17">
            <a:hlinkClick r:id="rId3" action="ppaction://hlinksldjump" highlightClick="1"/>
            <a:extLst>
              <a:ext uri="{FF2B5EF4-FFF2-40B4-BE49-F238E27FC236}">
                <a16:creationId xmlns:a16="http://schemas.microsoft.com/office/drawing/2014/main" id="{A3388397-2BFC-EC45-8451-04834CBBE710}"/>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41A3B7BC-6BF6-9D43-9E26-9499BCA743BA}"/>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3AA93758-338D-9246-9BBC-336A7D7A32C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E2787281-EDF3-4747-AEDB-AF4F0CAF729B}"/>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69607F37-B46B-C44C-B0D6-A9B88F93CEEC}"/>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F3C0AC11-2FCE-7443-8D29-EE0E4D429028}"/>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B4754A88-4E5C-8D46-B69B-1B33C3377C2B}"/>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6EBA974D-36F5-1E48-805F-4BB46368623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0" action="ppaction://hlinksldjump" highlightClick="1"/>
            <a:extLst>
              <a:ext uri="{FF2B5EF4-FFF2-40B4-BE49-F238E27FC236}">
                <a16:creationId xmlns:a16="http://schemas.microsoft.com/office/drawing/2014/main" id="{AFD86B15-FE26-6147-97AE-76E79BA8279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02995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Oral </a:t>
            </a:r>
            <a:r>
              <a:rPr lang="de-DE" sz="1600" b="1" dirty="0" err="1"/>
              <a:t>wound</a:t>
            </a:r>
            <a:r>
              <a:rPr lang="de-DE" sz="1600" b="1" dirty="0"/>
              <a:t> </a:t>
            </a:r>
            <a:r>
              <a:rPr lang="de-DE" sz="1600" b="1" dirty="0" err="1"/>
              <a:t>care</a:t>
            </a:r>
            <a:endParaRPr lang="de-DE" sz="1600" dirty="0"/>
          </a:p>
        </p:txBody>
      </p:sp>
      <p:sp>
        <p:nvSpPr>
          <p:cNvPr id="5" name="Inhaltsplatzhalter 2"/>
          <p:cNvSpPr>
            <a:spLocks noGrp="1"/>
          </p:cNvSpPr>
          <p:nvPr>
            <p:ph idx="1"/>
          </p:nvPr>
        </p:nvSpPr>
        <p:spPr>
          <a:xfrm>
            <a:off x="792163" y="806160"/>
            <a:ext cx="7877704" cy="3780926"/>
          </a:xfrm>
        </p:spPr>
        <p:txBody>
          <a:bodyPr>
            <a:noAutofit/>
          </a:bodyPr>
          <a:lstStyle/>
          <a:p>
            <a:pPr marL="0" indent="0">
              <a:lnSpc>
                <a:spcPct val="150000"/>
              </a:lnSpc>
              <a:buNone/>
            </a:pPr>
            <a:endParaRPr lang="en-US" sz="1200" dirty="0"/>
          </a:p>
          <a:p>
            <a:pPr marL="0" indent="0">
              <a:lnSpc>
                <a:spcPct val="150000"/>
              </a:lnSpc>
              <a:buNone/>
            </a:pPr>
            <a:r>
              <a:rPr lang="en-US" sz="1200" dirty="0"/>
              <a:t>In cases of patients with an anamnesis as described before "ORAL WOUND CARE" plays a huge role in  nursing and medicine. Why?</a:t>
            </a:r>
          </a:p>
          <a:p>
            <a:pPr marL="0" indent="0">
              <a:lnSpc>
                <a:spcPct val="150000"/>
              </a:lnSpc>
              <a:buNone/>
            </a:pPr>
            <a:r>
              <a:rPr lang="en-US" sz="1200" dirty="0"/>
              <a:t>There are far more requirements regarding cleaning of the so called “5</a:t>
            </a:r>
            <a:r>
              <a:rPr lang="en-US" sz="1200" baseline="30000" dirty="0"/>
              <a:t>th</a:t>
            </a:r>
            <a:r>
              <a:rPr lang="en-US" sz="1200" dirty="0"/>
              <a:t> limb". </a:t>
            </a:r>
          </a:p>
          <a:p>
            <a:pPr marL="457200" indent="-457200">
              <a:lnSpc>
                <a:spcPct val="150000"/>
              </a:lnSpc>
              <a:buFont typeface="+mj-lt"/>
              <a:buAutoNum type="arabicPeriod"/>
            </a:pPr>
            <a:r>
              <a:rPr lang="en-US" sz="1200" b="1" dirty="0"/>
              <a:t>Status</a:t>
            </a:r>
            <a:r>
              <a:rPr lang="en-US" sz="1200" dirty="0"/>
              <a:t>: sensitive oral mucosa up to inflammation</a:t>
            </a:r>
          </a:p>
          <a:p>
            <a:pPr marL="457200" indent="-457200">
              <a:lnSpc>
                <a:spcPct val="150000"/>
              </a:lnSpc>
              <a:buFont typeface="+mj-lt"/>
              <a:buAutoNum type="arabicPeriod"/>
            </a:pPr>
            <a:r>
              <a:rPr lang="en-US" sz="1200" b="1" dirty="0"/>
              <a:t>Risk factor</a:t>
            </a:r>
            <a:r>
              <a:rPr lang="en-US" sz="1200" dirty="0"/>
              <a:t>: dry mouth (xerostomia), contamination</a:t>
            </a:r>
          </a:p>
          <a:p>
            <a:pPr marL="457200" indent="-457200">
              <a:lnSpc>
                <a:spcPct val="150000"/>
              </a:lnSpc>
              <a:buFont typeface="+mj-lt"/>
              <a:buAutoNum type="arabicPeriod"/>
            </a:pPr>
            <a:r>
              <a:rPr lang="en-US" sz="1200" b="1" dirty="0"/>
              <a:t>Effect</a:t>
            </a:r>
            <a:r>
              <a:rPr lang="en-US" sz="1200" dirty="0"/>
              <a:t>: wound protection of mucosa, stimulation of epithelialization processes and  maintenance of </a:t>
            </a:r>
            <a:r>
              <a:rPr lang="en-US" sz="1200" dirty="0" err="1"/>
              <a:t>eubiotic</a:t>
            </a:r>
            <a:r>
              <a:rPr lang="en-US" sz="1200" dirty="0"/>
              <a:t> conditions</a:t>
            </a:r>
          </a:p>
          <a:p>
            <a:pPr marL="0" indent="0">
              <a:lnSpc>
                <a:spcPct val="150000"/>
              </a:lnSpc>
              <a:buNone/>
            </a:pPr>
            <a:endParaRPr lang="en-US" sz="200" dirty="0"/>
          </a:p>
          <a:p>
            <a:pPr marL="0" indent="0">
              <a:lnSpc>
                <a:spcPct val="150000"/>
              </a:lnSpc>
              <a:buNone/>
            </a:pPr>
            <a:r>
              <a:rPr lang="en-US" sz="1200" b="1" dirty="0"/>
              <a:t>The ideal product has to be:</a:t>
            </a:r>
          </a:p>
          <a:p>
            <a:pPr marL="0" indent="0">
              <a:lnSpc>
                <a:spcPct val="150000"/>
              </a:lnSpc>
              <a:buNone/>
            </a:pPr>
            <a:r>
              <a:rPr lang="en-US" sz="1200" b="1" dirty="0"/>
              <a:t>counteracting xerostomia and contamination, without injuring the oral mucosa or influencing the oral germ flora; comparable to a modern wound dressing, but biocompatible for long term use in the mouth!</a:t>
            </a:r>
          </a:p>
          <a:p>
            <a:pPr marL="400050" lvl="1" indent="0">
              <a:lnSpc>
                <a:spcPct val="150000"/>
              </a:lnSpc>
              <a:buNone/>
            </a:pPr>
            <a:endParaRPr lang="en-US" sz="1100" dirty="0"/>
          </a:p>
          <a:p>
            <a:pPr marL="400050" lvl="1" indent="0">
              <a:lnSpc>
                <a:spcPct val="150000"/>
              </a:lnSpc>
              <a:buNone/>
            </a:pPr>
            <a:endParaRPr lang="en-US" sz="1100" dirty="0"/>
          </a:p>
        </p:txBody>
      </p:sp>
      <p:sp>
        <p:nvSpPr>
          <p:cNvPr id="6" name="Oval 5"/>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8" name="Foliennummernplatzhalter 7">
            <a:extLst>
              <a:ext uri="{FF2B5EF4-FFF2-40B4-BE49-F238E27FC236}">
                <a16:creationId xmlns:a16="http://schemas.microsoft.com/office/drawing/2014/main" id="{8E07D63D-62C0-F04C-ABD7-1937F567CDE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56</a:t>
            </a:fld>
            <a:endParaRPr lang="de-DE"/>
          </a:p>
        </p:txBody>
      </p:sp>
      <p:sp>
        <p:nvSpPr>
          <p:cNvPr id="18" name="Interaktive Schaltfläche: Anpassen 17">
            <a:hlinkClick r:id="rId3" action="ppaction://hlinksldjump" highlightClick="1"/>
            <a:extLst>
              <a:ext uri="{FF2B5EF4-FFF2-40B4-BE49-F238E27FC236}">
                <a16:creationId xmlns:a16="http://schemas.microsoft.com/office/drawing/2014/main" id="{E87F7703-00C7-D841-A8F0-22AA6AE08D6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B37B8526-5718-1647-B346-0120A97372EB}"/>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3C72ED49-4F74-8547-AB34-2C261E4EE6ED}"/>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5D1412F4-5596-9847-BDC6-7C4FAD3A200C}"/>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5A4A3BF4-F7E7-CA4F-8F17-0D0E59204324}"/>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AD81FC42-3EFC-FD43-A61A-81BD0B15286D}"/>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208964DE-53EA-224C-B2C5-BD7F901083D0}"/>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FD132066-E44A-CA44-81DA-CC68DD469EFB}"/>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0" action="ppaction://hlinksldjump" highlightClick="1"/>
            <a:extLst>
              <a:ext uri="{FF2B5EF4-FFF2-40B4-BE49-F238E27FC236}">
                <a16:creationId xmlns:a16="http://schemas.microsoft.com/office/drawing/2014/main" id="{C013C652-3758-FD49-9835-B00AD3BA77E3}"/>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33702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6" name="Inhaltsplatzhalter 2"/>
          <p:cNvSpPr txBox="1">
            <a:spLocks/>
          </p:cNvSpPr>
          <p:nvPr/>
        </p:nvSpPr>
        <p:spPr>
          <a:xfrm>
            <a:off x="3776323" y="1164442"/>
            <a:ext cx="2396244" cy="21081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a:solidFill>
                  <a:schemeClr val="tx1"/>
                </a:solidFill>
              </a:rPr>
              <a:t>Patienten</a:t>
            </a:r>
          </a:p>
          <a:p>
            <a:pPr marL="342900" indent="-342900" algn="l">
              <a:lnSpc>
                <a:spcPts val="2160"/>
              </a:lnSpc>
              <a:buFont typeface="+mj-lt"/>
              <a:buAutoNum type="arabicPeriod"/>
            </a:pPr>
            <a:r>
              <a:rPr lang="de-DE" sz="1350" dirty="0">
                <a:solidFill>
                  <a:schemeClr val="tx1"/>
                </a:solidFill>
              </a:rPr>
              <a:t>Anamnese</a:t>
            </a:r>
          </a:p>
          <a:p>
            <a:pPr marL="342900" indent="-342900" algn="l">
              <a:lnSpc>
                <a:spcPts val="2160"/>
              </a:lnSpc>
              <a:buFont typeface="+mj-lt"/>
              <a:buAutoNum type="arabicPeriod"/>
            </a:pPr>
            <a:r>
              <a:rPr lang="de-DE" sz="1350" dirty="0">
                <a:solidFill>
                  <a:schemeClr val="tx1"/>
                </a:solidFill>
              </a:rPr>
              <a:t>Orale Reinigung, </a:t>
            </a:r>
            <a:br>
              <a:rPr lang="de-DE" sz="1350" dirty="0">
                <a:solidFill>
                  <a:schemeClr val="tx1"/>
                </a:solidFill>
              </a:rPr>
            </a:br>
            <a:r>
              <a:rPr lang="de-DE" sz="1350" dirty="0">
                <a:solidFill>
                  <a:schemeClr val="tx1"/>
                </a:solidFill>
              </a:rPr>
              <a:t>Keimreduktion, </a:t>
            </a:r>
            <a:br>
              <a:rPr lang="de-DE" sz="1350" dirty="0">
                <a:solidFill>
                  <a:schemeClr val="tx1"/>
                </a:solidFill>
              </a:rPr>
            </a:br>
            <a:r>
              <a:rPr lang="de-DE" sz="1350" dirty="0">
                <a:solidFill>
                  <a:schemeClr val="tx1"/>
                </a:solidFill>
              </a:rPr>
              <a:t>Wundpflege</a:t>
            </a:r>
          </a:p>
          <a:p>
            <a:pPr marL="342900" indent="-342900" algn="l">
              <a:lnSpc>
                <a:spcPts val="2160"/>
              </a:lnSpc>
              <a:buFont typeface="+mj-lt"/>
              <a:buAutoNum type="arabicPeriod"/>
            </a:pPr>
            <a:r>
              <a:rPr lang="de-DE" sz="1800" b="1" dirty="0">
                <a:solidFill>
                  <a:schemeClr val="tx1"/>
                </a:solidFill>
              </a:rPr>
              <a:t>Produktanwendung</a:t>
            </a:r>
          </a:p>
          <a:p>
            <a:pPr marL="342900" indent="-342900" algn="l">
              <a:lnSpc>
                <a:spcPts val="2160"/>
              </a:lnSpc>
              <a:buFont typeface="+mj-lt"/>
              <a:buAutoNum type="arabicPeriod"/>
            </a:pPr>
            <a:r>
              <a:rPr lang="de-DE" sz="1350" dirty="0">
                <a:solidFill>
                  <a:schemeClr val="tx1"/>
                </a:solidFill>
              </a:rPr>
              <a:t>3-Schritt-System</a:t>
            </a:r>
          </a:p>
          <a:p>
            <a:pPr marL="342900" indent="-342900" algn="l">
              <a:lnSpc>
                <a:spcPts val="2160"/>
              </a:lnSpc>
              <a:buFont typeface="+mj-lt"/>
              <a:buAutoNum type="arabicPeriod"/>
            </a:pPr>
            <a:r>
              <a:rPr lang="de-DE" sz="1350" dirty="0">
                <a:solidFill>
                  <a:schemeClr val="tx1"/>
                </a:solidFill>
              </a:rPr>
              <a:t>Alleinstellung </a:t>
            </a:r>
          </a:p>
          <a:p>
            <a:pPr marL="342900" indent="-342900" algn="l">
              <a:lnSpc>
                <a:spcPts val="2160"/>
              </a:lnSpc>
              <a:buFont typeface="+mj-lt"/>
              <a:buAutoNum type="arabicPeriod"/>
            </a:pPr>
            <a:r>
              <a:rPr lang="de-DE" sz="1350" dirty="0">
                <a:solidFill>
                  <a:schemeClr val="tx1"/>
                </a:solidFill>
              </a:rPr>
              <a:t>Dokumente</a:t>
            </a:r>
          </a:p>
        </p:txBody>
      </p:sp>
      <p:sp>
        <p:nvSpPr>
          <p:cNvPr id="10" name="Inhaltsplatzhalter 2"/>
          <p:cNvSpPr txBox="1">
            <a:spLocks/>
          </p:cNvSpPr>
          <p:nvPr/>
        </p:nvSpPr>
        <p:spPr>
          <a:xfrm>
            <a:off x="6172567" y="1158427"/>
            <a:ext cx="2457234" cy="206632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err="1">
                <a:solidFill>
                  <a:schemeClr val="tx1"/>
                </a:solidFill>
              </a:rPr>
              <a:t>Patients</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Anamnesis</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Oral </a:t>
            </a:r>
            <a:r>
              <a:rPr lang="de-DE" sz="1350" dirty="0" err="1">
                <a:solidFill>
                  <a:schemeClr val="tx1"/>
                </a:solidFill>
              </a:rPr>
              <a:t>cleansing</a:t>
            </a:r>
            <a:r>
              <a:rPr lang="de-DE" sz="1350" dirty="0">
                <a:solidFill>
                  <a:schemeClr val="tx1"/>
                </a:solidFill>
              </a:rPr>
              <a:t>, </a:t>
            </a:r>
            <a:br>
              <a:rPr lang="de-DE" sz="1350" dirty="0">
                <a:solidFill>
                  <a:schemeClr val="tx1"/>
                </a:solidFill>
              </a:rPr>
            </a:br>
            <a:r>
              <a:rPr lang="de-DE" sz="1350" dirty="0" err="1">
                <a:solidFill>
                  <a:schemeClr val="tx1"/>
                </a:solidFill>
              </a:rPr>
              <a:t>germ</a:t>
            </a:r>
            <a:r>
              <a:rPr lang="de-DE" sz="1350" dirty="0">
                <a:solidFill>
                  <a:schemeClr val="tx1"/>
                </a:solidFill>
              </a:rPr>
              <a:t> </a:t>
            </a:r>
            <a:r>
              <a:rPr lang="de-DE" sz="1350" dirty="0" err="1">
                <a:solidFill>
                  <a:schemeClr val="tx1"/>
                </a:solidFill>
              </a:rPr>
              <a:t>reduction</a:t>
            </a:r>
            <a:r>
              <a:rPr lang="de-DE" sz="1350" dirty="0">
                <a:solidFill>
                  <a:schemeClr val="tx1"/>
                </a:solidFill>
              </a:rPr>
              <a:t>, </a:t>
            </a:r>
            <a:br>
              <a:rPr lang="de-DE" sz="1350" dirty="0">
                <a:solidFill>
                  <a:schemeClr val="tx1"/>
                </a:solidFill>
              </a:rPr>
            </a:br>
            <a:r>
              <a:rPr lang="de-DE" sz="1350" dirty="0" err="1">
                <a:solidFill>
                  <a:schemeClr val="tx1"/>
                </a:solidFill>
              </a:rPr>
              <a:t>wound</a:t>
            </a:r>
            <a:r>
              <a:rPr lang="de-DE" sz="1350" dirty="0">
                <a:solidFill>
                  <a:schemeClr val="tx1"/>
                </a:solidFill>
              </a:rPr>
              <a:t> </a:t>
            </a:r>
            <a:r>
              <a:rPr lang="de-DE" sz="1350" dirty="0" err="1">
                <a:solidFill>
                  <a:schemeClr val="tx1"/>
                </a:solidFill>
              </a:rPr>
              <a:t>care</a:t>
            </a:r>
            <a:endParaRPr lang="de-DE" sz="1350" dirty="0">
              <a:solidFill>
                <a:schemeClr val="tx1"/>
              </a:solidFill>
            </a:endParaRPr>
          </a:p>
          <a:p>
            <a:pPr marL="342900" indent="-342900" algn="l">
              <a:lnSpc>
                <a:spcPts val="2160"/>
              </a:lnSpc>
              <a:buFont typeface="+mj-lt"/>
              <a:buAutoNum type="arabicPeriod"/>
            </a:pPr>
            <a:r>
              <a:rPr lang="de-DE" sz="1800" b="1" dirty="0" err="1">
                <a:solidFill>
                  <a:schemeClr val="tx1"/>
                </a:solidFill>
              </a:rPr>
              <a:t>Product</a:t>
            </a:r>
            <a:r>
              <a:rPr lang="de-DE" sz="1800" b="1" dirty="0">
                <a:solidFill>
                  <a:schemeClr val="tx1"/>
                </a:solidFill>
              </a:rPr>
              <a:t> </a:t>
            </a:r>
            <a:r>
              <a:rPr lang="de-DE" sz="1800" b="1" dirty="0" err="1">
                <a:solidFill>
                  <a:schemeClr val="tx1"/>
                </a:solidFill>
              </a:rPr>
              <a:t>application</a:t>
            </a:r>
            <a:endParaRPr lang="de-DE" sz="1800" b="1" dirty="0">
              <a:solidFill>
                <a:schemeClr val="tx1"/>
              </a:solidFill>
            </a:endParaRPr>
          </a:p>
          <a:p>
            <a:pPr marL="342900" indent="-342900" algn="l">
              <a:lnSpc>
                <a:spcPts val="2160"/>
              </a:lnSpc>
              <a:buFont typeface="+mj-lt"/>
              <a:buAutoNum type="arabicPeriod"/>
            </a:pPr>
            <a:r>
              <a:rPr lang="de-DE" sz="1350" dirty="0">
                <a:solidFill>
                  <a:schemeClr val="tx1"/>
                </a:solidFill>
              </a:rPr>
              <a:t>3-Step-System</a:t>
            </a:r>
          </a:p>
          <a:p>
            <a:pPr marL="342900" indent="-342900" algn="l">
              <a:lnSpc>
                <a:spcPts val="2160"/>
              </a:lnSpc>
              <a:buFont typeface="+mj-lt"/>
              <a:buAutoNum type="arabicPeriod"/>
            </a:pPr>
            <a:r>
              <a:rPr lang="de-DE" sz="1350" dirty="0">
                <a:solidFill>
                  <a:schemeClr val="tx1"/>
                </a:solidFill>
              </a:rPr>
              <a:t>USP</a:t>
            </a:r>
          </a:p>
          <a:p>
            <a:pPr marL="342900" indent="-342900" algn="l">
              <a:lnSpc>
                <a:spcPts val="2160"/>
              </a:lnSpc>
              <a:buFont typeface="+mj-lt"/>
              <a:buAutoNum type="arabicPeriod"/>
            </a:pPr>
            <a:r>
              <a:rPr lang="de-DE" sz="1350" dirty="0" err="1">
                <a:solidFill>
                  <a:schemeClr val="tx1"/>
                </a:solidFill>
              </a:rPr>
              <a:t>Documents</a:t>
            </a:r>
            <a:endParaRPr lang="de-DE" sz="1350" dirty="0">
              <a:solidFill>
                <a:schemeClr val="tx1"/>
              </a:solidFill>
            </a:endParaRPr>
          </a:p>
        </p:txBody>
      </p:sp>
      <p:sp>
        <p:nvSpPr>
          <p:cNvPr id="12" name="Oval 11"/>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13" name="Oval 12"/>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57</a:t>
            </a:fld>
            <a:endParaRPr lang="de-DE"/>
          </a:p>
        </p:txBody>
      </p:sp>
      <p:sp>
        <p:nvSpPr>
          <p:cNvPr id="27" name="Interaktive Schaltfläche: Anpassen 26">
            <a:hlinkClick r:id="rId3" action="ppaction://hlinksldjump" highlightClick="1"/>
            <a:extLst>
              <a:ext uri="{FF2B5EF4-FFF2-40B4-BE49-F238E27FC236}">
                <a16:creationId xmlns:a16="http://schemas.microsoft.com/office/drawing/2014/main" id="{2B28D2CC-AB1B-6846-81D3-B1364E4A0AF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8" name="Interaktive Schaltfläche: Anpassen 27">
            <a:hlinkClick r:id="rId4" action="ppaction://hlinksldjump" highlightClick="1"/>
            <a:extLst>
              <a:ext uri="{FF2B5EF4-FFF2-40B4-BE49-F238E27FC236}">
                <a16:creationId xmlns:a16="http://schemas.microsoft.com/office/drawing/2014/main" id="{47193C3A-426E-8845-8CC5-73C4E43FB26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9" name="Interaktive Schaltfläche: Anpassen 28">
            <a:hlinkClick r:id="rId5" action="ppaction://hlinksldjump" highlightClick="1"/>
            <a:extLst>
              <a:ext uri="{FF2B5EF4-FFF2-40B4-BE49-F238E27FC236}">
                <a16:creationId xmlns:a16="http://schemas.microsoft.com/office/drawing/2014/main" id="{F5D941C2-A953-A04C-9E15-8EEC7CFBAA1B}"/>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30" name="Interaktive Schaltfläche: Anpassen 29">
            <a:hlinkClick r:id="rId6" action="ppaction://hlinksldjump" highlightClick="1"/>
            <a:extLst>
              <a:ext uri="{FF2B5EF4-FFF2-40B4-BE49-F238E27FC236}">
                <a16:creationId xmlns:a16="http://schemas.microsoft.com/office/drawing/2014/main" id="{8B2B7499-9E3F-1942-B95A-0E652AD470F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31" name="Interaktive Schaltfläche: Anpassen 30">
            <a:hlinkClick r:id="rId7" action="ppaction://hlinksldjump" highlightClick="1"/>
            <a:extLst>
              <a:ext uri="{FF2B5EF4-FFF2-40B4-BE49-F238E27FC236}">
                <a16:creationId xmlns:a16="http://schemas.microsoft.com/office/drawing/2014/main" id="{BEEEC72A-B591-804F-83CC-3FDD6927BF8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32" name="Interaktive Schaltfläche: Anpassen 31">
            <a:hlinkClick r:id="rId8" action="ppaction://hlinksldjump" highlightClick="1"/>
            <a:extLst>
              <a:ext uri="{FF2B5EF4-FFF2-40B4-BE49-F238E27FC236}">
                <a16:creationId xmlns:a16="http://schemas.microsoft.com/office/drawing/2014/main" id="{96ED0104-FFBE-B342-AADD-71711150864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5" name="Interaktive Schaltfläche: Zurückkehren 34">
            <a:hlinkClick r:id="" action="ppaction://hlinkshowjump?jump=lastslideviewed" highlightClick="1"/>
            <a:extLst>
              <a:ext uri="{FF2B5EF4-FFF2-40B4-BE49-F238E27FC236}">
                <a16:creationId xmlns:a16="http://schemas.microsoft.com/office/drawing/2014/main" id="{1D7FA5B2-42DD-5246-8DD2-067288EAA3D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Interaktive Schaltfläche: Anpassen 35">
            <a:hlinkClick r:id="rId9" action="ppaction://hlinksldjump" highlightClick="1"/>
            <a:extLst>
              <a:ext uri="{FF2B5EF4-FFF2-40B4-BE49-F238E27FC236}">
                <a16:creationId xmlns:a16="http://schemas.microsoft.com/office/drawing/2014/main" id="{B5134F12-5BE6-0345-A719-B4633F84346E}"/>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33" name="Interaktive Schaltfläche: Erste Folie 32">
            <a:hlinkClick r:id="rId10" action="ppaction://hlinksldjump" highlightClick="1"/>
            <a:extLst>
              <a:ext uri="{FF2B5EF4-FFF2-40B4-BE49-F238E27FC236}">
                <a16:creationId xmlns:a16="http://schemas.microsoft.com/office/drawing/2014/main" id="{518F61B5-8F07-B64C-B4DB-2611BD29118A}"/>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4" name="Gruppieren 33">
            <a:extLst>
              <a:ext uri="{FF2B5EF4-FFF2-40B4-BE49-F238E27FC236}">
                <a16:creationId xmlns:a16="http://schemas.microsoft.com/office/drawing/2014/main" id="{8FD6D50B-EC1B-0E40-BABC-2C6CDA2E1589}"/>
              </a:ext>
            </a:extLst>
          </p:cNvPr>
          <p:cNvGrpSpPr/>
          <p:nvPr/>
        </p:nvGrpSpPr>
        <p:grpSpPr>
          <a:xfrm>
            <a:off x="0" y="0"/>
            <a:ext cx="3011169" cy="4720049"/>
            <a:chOff x="0" y="0"/>
            <a:chExt cx="3011169" cy="4720049"/>
          </a:xfrm>
        </p:grpSpPr>
        <p:pic>
          <p:nvPicPr>
            <p:cNvPr id="37" name="object 3">
              <a:extLst>
                <a:ext uri="{FF2B5EF4-FFF2-40B4-BE49-F238E27FC236}">
                  <a16:creationId xmlns:a16="http://schemas.microsoft.com/office/drawing/2014/main" id="{1C355DB5-C24A-0E42-A1A9-2EC30E88550B}"/>
                </a:ext>
              </a:extLst>
            </p:cNvPr>
            <p:cNvPicPr>
              <a:picLocks noChangeAspect="1"/>
            </p:cNvPicPr>
            <p:nvPr/>
          </p:nvPicPr>
          <p:blipFill rotWithShape="1">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38" name="object 47">
              <a:extLst>
                <a:ext uri="{FF2B5EF4-FFF2-40B4-BE49-F238E27FC236}">
                  <a16:creationId xmlns:a16="http://schemas.microsoft.com/office/drawing/2014/main" id="{3F09C232-ECA7-FA4B-BEAA-D4C09087EDA4}"/>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39" name="object 48">
              <a:extLst>
                <a:ext uri="{FF2B5EF4-FFF2-40B4-BE49-F238E27FC236}">
                  <a16:creationId xmlns:a16="http://schemas.microsoft.com/office/drawing/2014/main" id="{C49AC1CC-7346-5841-9E81-9D1B3C44B705}"/>
                </a:ext>
              </a:extLst>
            </p:cNvPr>
            <p:cNvPicPr/>
            <p:nvPr/>
          </p:nvPicPr>
          <p:blipFill>
            <a:blip r:embed="rId12"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40" name="object 51">
              <a:extLst>
                <a:ext uri="{FF2B5EF4-FFF2-40B4-BE49-F238E27FC236}">
                  <a16:creationId xmlns:a16="http://schemas.microsoft.com/office/drawing/2014/main" id="{A0320243-06DA-AF4C-9E2F-C66F15604A26}"/>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1" name="object 5">
              <a:extLst>
                <a:ext uri="{FF2B5EF4-FFF2-40B4-BE49-F238E27FC236}">
                  <a16:creationId xmlns:a16="http://schemas.microsoft.com/office/drawing/2014/main" id="{5A7799D9-3C5D-364C-8382-FA15C9887EC8}"/>
                </a:ext>
              </a:extLst>
            </p:cNvPr>
            <p:cNvSpPr txBox="1">
              <a:spLocks/>
            </p:cNvSpPr>
            <p:nvPr/>
          </p:nvSpPr>
          <p:spPr>
            <a:xfrm>
              <a:off x="1106224" y="251416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Wundpflege</a:t>
              </a:r>
            </a:p>
          </p:txBody>
        </p:sp>
        <p:pic>
          <p:nvPicPr>
            <p:cNvPr id="42" name="Grafik 41">
              <a:extLst>
                <a:ext uri="{FF2B5EF4-FFF2-40B4-BE49-F238E27FC236}">
                  <a16:creationId xmlns:a16="http://schemas.microsoft.com/office/drawing/2014/main" id="{04EE1BE5-4C27-9F4F-9C74-C8B6FD08705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43" name="object 45">
              <a:extLst>
                <a:ext uri="{FF2B5EF4-FFF2-40B4-BE49-F238E27FC236}">
                  <a16:creationId xmlns:a16="http://schemas.microsoft.com/office/drawing/2014/main" id="{C75C0BF5-2A40-184F-BABE-5C90264A7EAB}"/>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44" name="object 46">
              <a:extLst>
                <a:ext uri="{FF2B5EF4-FFF2-40B4-BE49-F238E27FC236}">
                  <a16:creationId xmlns:a16="http://schemas.microsoft.com/office/drawing/2014/main" id="{5B369503-EE78-8943-80C1-8F440C1E2876}"/>
                </a:ext>
              </a:extLst>
            </p:cNvPr>
            <p:cNvPicPr/>
            <p:nvPr/>
          </p:nvPicPr>
          <p:blipFill>
            <a:blip r:embed="rId14"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45" name="object 51">
              <a:extLst>
                <a:ext uri="{FF2B5EF4-FFF2-40B4-BE49-F238E27FC236}">
                  <a16:creationId xmlns:a16="http://schemas.microsoft.com/office/drawing/2014/main" id="{BF25EEA3-D51F-674A-BFD9-5F39C732FEDD}"/>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6" name="object 5">
              <a:extLst>
                <a:ext uri="{FF2B5EF4-FFF2-40B4-BE49-F238E27FC236}">
                  <a16:creationId xmlns:a16="http://schemas.microsoft.com/office/drawing/2014/main" id="{88BA16F1-B5CA-1C48-9DF3-160779E6EB69}"/>
                </a:ext>
              </a:extLst>
            </p:cNvPr>
            <p:cNvSpPr txBox="1">
              <a:spLocks/>
            </p:cNvSpPr>
            <p:nvPr/>
          </p:nvSpPr>
          <p:spPr>
            <a:xfrm>
              <a:off x="1106224" y="2089852"/>
              <a:ext cx="1719282"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Keimreduktion</a:t>
              </a:r>
            </a:p>
          </p:txBody>
        </p:sp>
        <p:pic>
          <p:nvPicPr>
            <p:cNvPr id="47" name="Grafik 46">
              <a:extLst>
                <a:ext uri="{FF2B5EF4-FFF2-40B4-BE49-F238E27FC236}">
                  <a16:creationId xmlns:a16="http://schemas.microsoft.com/office/drawing/2014/main" id="{8B3FF9BD-0C75-DA42-93F8-3B129FA2D4B5}"/>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48" name="object 43">
              <a:extLst>
                <a:ext uri="{FF2B5EF4-FFF2-40B4-BE49-F238E27FC236}">
                  <a16:creationId xmlns:a16="http://schemas.microsoft.com/office/drawing/2014/main" id="{56CCF6BF-8FAD-8F42-926A-3F6F5A69B92A}"/>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49" name="object 44">
              <a:extLst>
                <a:ext uri="{FF2B5EF4-FFF2-40B4-BE49-F238E27FC236}">
                  <a16:creationId xmlns:a16="http://schemas.microsoft.com/office/drawing/2014/main" id="{5DF6B890-F999-CB45-9036-E3B8233306AD}"/>
                </a:ext>
              </a:extLst>
            </p:cNvPr>
            <p:cNvPicPr/>
            <p:nvPr/>
          </p:nvPicPr>
          <p:blipFill>
            <a:blip r:embed="rId16"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50" name="object 51">
              <a:extLst>
                <a:ext uri="{FF2B5EF4-FFF2-40B4-BE49-F238E27FC236}">
                  <a16:creationId xmlns:a16="http://schemas.microsoft.com/office/drawing/2014/main" id="{FA92E070-1D90-7941-8DB2-3344D42305B0}"/>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51" name="object 5">
              <a:extLst>
                <a:ext uri="{FF2B5EF4-FFF2-40B4-BE49-F238E27FC236}">
                  <a16:creationId xmlns:a16="http://schemas.microsoft.com/office/drawing/2014/main" id="{6930C8FA-6784-8E4A-91AF-11B3E5A503B5}"/>
                </a:ext>
              </a:extLst>
            </p:cNvPr>
            <p:cNvSpPr txBox="1">
              <a:spLocks/>
            </p:cNvSpPr>
            <p:nvPr/>
          </p:nvSpPr>
          <p:spPr>
            <a:xfrm>
              <a:off x="1106224" y="165707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Reinigung</a:t>
              </a:r>
            </a:p>
          </p:txBody>
        </p:sp>
        <p:pic>
          <p:nvPicPr>
            <p:cNvPr id="52" name="Grafik 51">
              <a:extLst>
                <a:ext uri="{FF2B5EF4-FFF2-40B4-BE49-F238E27FC236}">
                  <a16:creationId xmlns:a16="http://schemas.microsoft.com/office/drawing/2014/main" id="{198E8BCD-D95E-8F47-9975-46148781288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pic>
          <p:nvPicPr>
            <p:cNvPr id="53" name="object 11">
              <a:extLst>
                <a:ext uri="{FF2B5EF4-FFF2-40B4-BE49-F238E27FC236}">
                  <a16:creationId xmlns:a16="http://schemas.microsoft.com/office/drawing/2014/main" id="{79669DC5-AFAD-E642-8343-55A83E330674}"/>
                </a:ext>
              </a:extLst>
            </p:cNvPr>
            <p:cNvPicPr/>
            <p:nvPr/>
          </p:nvPicPr>
          <p:blipFill>
            <a:blip r:embed="rId17"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sp>
          <p:nvSpPr>
            <p:cNvPr id="54" name="object 27">
              <a:extLst>
                <a:ext uri="{FF2B5EF4-FFF2-40B4-BE49-F238E27FC236}">
                  <a16:creationId xmlns:a16="http://schemas.microsoft.com/office/drawing/2014/main" id="{48906FFD-F3E9-DE48-B6F8-22697424A18D}"/>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55" name="object 28">
              <a:extLst>
                <a:ext uri="{FF2B5EF4-FFF2-40B4-BE49-F238E27FC236}">
                  <a16:creationId xmlns:a16="http://schemas.microsoft.com/office/drawing/2014/main" id="{EB4BB7D8-4AD6-2F44-8F7B-8B02D7A0ED15}"/>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43136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4" y="834426"/>
            <a:ext cx="7870822" cy="1663995"/>
          </a:xfrm>
        </p:spPr>
        <p:txBody>
          <a:bodyPr>
            <a:noAutofit/>
          </a:bodyPr>
          <a:lstStyle/>
          <a:p>
            <a:pPr marL="0" indent="0" algn="ctr">
              <a:lnSpc>
                <a:spcPct val="150000"/>
              </a:lnSpc>
              <a:buNone/>
            </a:pPr>
            <a:r>
              <a:rPr lang="de-DE" sz="2000" b="1" dirty="0">
                <a:solidFill>
                  <a:srgbClr val="17375E"/>
                </a:solidFill>
              </a:rPr>
              <a:t>Oral Hygiene Gel plus</a:t>
            </a:r>
          </a:p>
          <a:p>
            <a:pPr marL="0" indent="0" algn="ctr">
              <a:lnSpc>
                <a:spcPct val="150000"/>
              </a:lnSpc>
              <a:buNone/>
            </a:pPr>
            <a:r>
              <a:rPr lang="de-DE" sz="1400" b="1" dirty="0"/>
              <a:t>Mundhygienegel zur Zungen-, Zahn-, Mund- und </a:t>
            </a:r>
            <a:r>
              <a:rPr lang="de-DE" sz="1400" b="1" dirty="0" err="1"/>
              <a:t>Implantatpflege</a:t>
            </a:r>
            <a:endParaRPr lang="de-DE" sz="1400" b="1" dirty="0"/>
          </a:p>
          <a:p>
            <a:pPr>
              <a:lnSpc>
                <a:spcPct val="150000"/>
              </a:lnSpc>
              <a:buFont typeface="Wingdings" pitchFamily="2" charset="2"/>
              <a:buChar char="ü"/>
            </a:pPr>
            <a:r>
              <a:rPr lang="de-DE" sz="1400" dirty="0"/>
              <a:t>Das Mundhygienegel ist frei von </a:t>
            </a:r>
            <a:r>
              <a:rPr lang="de-DE" sz="1400" dirty="0" err="1"/>
              <a:t>Abrasionskörpern</a:t>
            </a:r>
            <a:r>
              <a:rPr lang="de-DE" sz="1400" dirty="0"/>
              <a:t> (Schleifmitteln) und damit sanft zu </a:t>
            </a:r>
            <a:r>
              <a:rPr lang="de-DE" sz="1400" dirty="0" err="1"/>
              <a:t>Zähnen</a:t>
            </a:r>
            <a:r>
              <a:rPr lang="de-DE" sz="1400" dirty="0"/>
              <a:t>, Zahnfleisch und Prothesen. </a:t>
            </a:r>
          </a:p>
          <a:p>
            <a:pPr>
              <a:lnSpc>
                <a:spcPct val="150000"/>
              </a:lnSpc>
              <a:buFont typeface="Wingdings" pitchFamily="2" charset="2"/>
              <a:buChar char="ü"/>
            </a:pPr>
            <a:r>
              <a:rPr lang="de-DE" sz="1400" dirty="0"/>
              <a:t>Dabei entfernt es </a:t>
            </a:r>
            <a:r>
              <a:rPr lang="de-DE" sz="1400" dirty="0" err="1"/>
              <a:t>zuverlässig</a:t>
            </a:r>
            <a:r>
              <a:rPr lang="de-DE" sz="1400" dirty="0"/>
              <a:t> die Plaque. Umfassender Zahnschutz durch Fluoridgehalt. </a:t>
            </a:r>
          </a:p>
          <a:p>
            <a:pPr>
              <a:lnSpc>
                <a:spcPct val="150000"/>
              </a:lnSpc>
              <a:buFont typeface="Wingdings" pitchFamily="2" charset="2"/>
              <a:buChar char="ü"/>
            </a:pPr>
            <a:r>
              <a:rPr lang="de-DE" sz="1400" dirty="0"/>
              <a:t>Effektive und schonende Reinigungseigenschaften zur Entfernung von </a:t>
            </a:r>
            <a:r>
              <a:rPr lang="de-DE" sz="1400" dirty="0" err="1"/>
              <a:t>Belägen</a:t>
            </a:r>
            <a:r>
              <a:rPr lang="de-DE" sz="1400" dirty="0"/>
              <a:t> und </a:t>
            </a:r>
            <a:r>
              <a:rPr lang="de-DE" sz="1400" dirty="0" err="1"/>
              <a:t>Verborkungen</a:t>
            </a:r>
            <a:r>
              <a:rPr lang="de-DE" sz="1400" dirty="0"/>
              <a:t> auf Zunge und </a:t>
            </a:r>
            <a:r>
              <a:rPr lang="de-DE" sz="1400" dirty="0" err="1"/>
              <a:t>Schleimhäuten</a:t>
            </a:r>
            <a:r>
              <a:rPr lang="de-DE" sz="1400" dirty="0"/>
              <a:t>. </a:t>
            </a:r>
          </a:p>
          <a:p>
            <a:pPr>
              <a:lnSpc>
                <a:spcPct val="150000"/>
              </a:lnSpc>
              <a:buFont typeface="Wingdings" pitchFamily="2" charset="2"/>
              <a:buChar char="ü"/>
            </a:pPr>
            <a:r>
              <a:rPr lang="de-DE" sz="1400" dirty="0"/>
              <a:t>Die </a:t>
            </a:r>
            <a:r>
              <a:rPr lang="de-DE" sz="1400" dirty="0" err="1"/>
              <a:t>natürlichen</a:t>
            </a:r>
            <a:r>
              <a:rPr lang="de-DE" sz="1400" dirty="0"/>
              <a:t> Abwehrfunktionen der </a:t>
            </a:r>
            <a:r>
              <a:rPr lang="de-DE" sz="1400" dirty="0" err="1"/>
              <a:t>Mundhöhle</a:t>
            </a:r>
            <a:r>
              <a:rPr lang="de-DE" sz="1400" dirty="0"/>
              <a:t> werden erhalten und </a:t>
            </a:r>
            <a:r>
              <a:rPr lang="de-DE" sz="1400" dirty="0" err="1"/>
              <a:t>gestärkt</a:t>
            </a:r>
            <a:r>
              <a:rPr lang="de-DE" sz="1400" dirty="0"/>
              <a:t>. </a:t>
            </a:r>
          </a:p>
          <a:p>
            <a:pPr>
              <a:lnSpc>
                <a:spcPct val="150000"/>
              </a:lnSpc>
              <a:buFont typeface="Wingdings" pitchFamily="2" charset="2"/>
              <a:buChar char="ü"/>
            </a:pPr>
            <a:r>
              <a:rPr lang="de-DE" sz="1400" dirty="0"/>
              <a:t>Mittels einer aktiven und passiven Befeuchtung der </a:t>
            </a:r>
            <a:r>
              <a:rPr lang="de-DE" sz="1400" dirty="0" err="1"/>
              <a:t>Mundhöhle</a:t>
            </a:r>
            <a:r>
              <a:rPr lang="de-DE" sz="1400" dirty="0"/>
              <a:t> beugt es der Mundtrockenheit vor. </a:t>
            </a:r>
          </a:p>
          <a:p>
            <a:pPr>
              <a:lnSpc>
                <a:spcPct val="150000"/>
              </a:lnSpc>
              <a:buFont typeface="Wingdings" pitchFamily="2" charset="2"/>
              <a:buChar char="ü"/>
            </a:pPr>
            <a:r>
              <a:rPr lang="de-DE" sz="1400" dirty="0"/>
              <a:t>Geeignet </a:t>
            </a:r>
            <a:r>
              <a:rPr lang="de-DE" sz="1400" dirty="0" err="1"/>
              <a:t>für</a:t>
            </a:r>
            <a:r>
              <a:rPr lang="de-DE" sz="1400" dirty="0"/>
              <a:t> die </a:t>
            </a:r>
            <a:r>
              <a:rPr lang="de-DE" sz="1400" dirty="0" err="1"/>
              <a:t>tägliche</a:t>
            </a:r>
            <a:r>
              <a:rPr lang="de-DE" sz="1400" dirty="0"/>
              <a:t> professionelle Mundhygiene. </a:t>
            </a:r>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Eingesetzte Produkte</a:t>
            </a:r>
          </a:p>
        </p:txBody>
      </p:sp>
      <p:sp>
        <p:nvSpPr>
          <p:cNvPr id="7" name="Oval 6"/>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58</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03AE39F9-03DF-9943-8441-99EB7193609B}"/>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E2CF02CE-A5C9-BC48-AC84-427929A83609}"/>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74656C5F-E500-3948-A56A-5480A87EB15F}"/>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F0552FAB-83BD-8949-8AF2-1FDCE83F9983}"/>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5B2322ED-0589-4F43-8930-96A6AD8074BD}"/>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0BF6F04D-4015-294D-AAB4-91EF89F8262A}"/>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48E09726-BE87-2C44-8C5A-35B1BF41690B}"/>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25C34F82-8C76-1A42-875B-52AF00546CA7}"/>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9704F210-6405-464B-AF68-656A8866BEF5}"/>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74715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spect="1"/>
          </p:cNvSpPr>
          <p:nvPr/>
        </p:nvSpPr>
        <p:spPr>
          <a:xfrm>
            <a:off x="161738" y="1063229"/>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6" name="Inhaltsplatzhalter 2"/>
          <p:cNvSpPr>
            <a:spLocks noGrp="1"/>
          </p:cNvSpPr>
          <p:nvPr>
            <p:ph idx="1"/>
          </p:nvPr>
        </p:nvSpPr>
        <p:spPr>
          <a:xfrm>
            <a:off x="792164" y="834426"/>
            <a:ext cx="7845422" cy="1663995"/>
          </a:xfrm>
        </p:spPr>
        <p:txBody>
          <a:bodyPr>
            <a:noAutofit/>
          </a:bodyPr>
          <a:lstStyle/>
          <a:p>
            <a:pPr marL="0" indent="0" algn="ctr">
              <a:lnSpc>
                <a:spcPct val="150000"/>
              </a:lnSpc>
              <a:buNone/>
            </a:pPr>
            <a:r>
              <a:rPr lang="de-DE" sz="2000" b="1" dirty="0">
                <a:solidFill>
                  <a:srgbClr val="17375E"/>
                </a:solidFill>
              </a:rPr>
              <a:t>Oral Hygiene </a:t>
            </a:r>
            <a:r>
              <a:rPr lang="en-US" sz="2000" b="1" dirty="0">
                <a:solidFill>
                  <a:srgbClr val="17375E"/>
                </a:solidFill>
              </a:rPr>
              <a:t>Gel plus</a:t>
            </a:r>
          </a:p>
          <a:p>
            <a:pPr marL="0" indent="0" algn="ctr">
              <a:lnSpc>
                <a:spcPct val="150000"/>
              </a:lnSpc>
              <a:buNone/>
            </a:pPr>
            <a:r>
              <a:rPr lang="en-US" sz="1400" b="1" dirty="0"/>
              <a:t>Oral hygiene gel for the care of tongue, teeth, oral cavity and dentures</a:t>
            </a:r>
            <a:endParaRPr lang="en-US" sz="1400" dirty="0"/>
          </a:p>
          <a:p>
            <a:pPr>
              <a:lnSpc>
                <a:spcPct val="150000"/>
              </a:lnSpc>
              <a:buFont typeface="Wingdings" pitchFamily="2" charset="2"/>
              <a:buChar char="ü"/>
            </a:pPr>
            <a:r>
              <a:rPr lang="en-US" sz="1400" dirty="0"/>
              <a:t>The oral hygiene gel is free from abrasives and thus gentle to teeth, gums and dentures. </a:t>
            </a:r>
          </a:p>
          <a:p>
            <a:pPr>
              <a:lnSpc>
                <a:spcPct val="150000"/>
              </a:lnSpc>
              <a:buFont typeface="Wingdings" pitchFamily="2" charset="2"/>
              <a:buChar char="ü"/>
            </a:pPr>
            <a:r>
              <a:rPr lang="en-US" sz="1400" dirty="0"/>
              <a:t>It removes plaque reliably. It offers comprehensive dental protection through the addition of fluoride. </a:t>
            </a:r>
          </a:p>
          <a:p>
            <a:pPr>
              <a:lnSpc>
                <a:spcPct val="150000"/>
              </a:lnSpc>
              <a:buFont typeface="Wingdings" pitchFamily="2" charset="2"/>
              <a:buChar char="ü"/>
            </a:pPr>
            <a:r>
              <a:rPr lang="en-US" sz="1400" dirty="0"/>
              <a:t>Effective and gentle cleaning properties for removal of plaque and encrustations on the tongue and mucous membranes. </a:t>
            </a:r>
          </a:p>
          <a:p>
            <a:pPr>
              <a:lnSpc>
                <a:spcPct val="150000"/>
              </a:lnSpc>
              <a:buFont typeface="Wingdings" pitchFamily="2" charset="2"/>
              <a:buChar char="ü"/>
            </a:pPr>
            <a:r>
              <a:rPr lang="en-US" sz="1400" dirty="0"/>
              <a:t>The natural defensive functions of the oral cavity are maintained and strengthened. </a:t>
            </a:r>
          </a:p>
          <a:p>
            <a:pPr>
              <a:lnSpc>
                <a:spcPct val="150000"/>
              </a:lnSpc>
              <a:buFont typeface="Wingdings" pitchFamily="2" charset="2"/>
              <a:buChar char="ü"/>
            </a:pPr>
            <a:r>
              <a:rPr lang="en-US" sz="1400" dirty="0"/>
              <a:t>By means of an active and passive humidification of the oral cavity, it prevents dryness of the mouth. </a:t>
            </a:r>
          </a:p>
          <a:p>
            <a:pPr>
              <a:lnSpc>
                <a:spcPct val="150000"/>
              </a:lnSpc>
              <a:buFont typeface="Wingdings" pitchFamily="2" charset="2"/>
              <a:buChar char="ü"/>
            </a:pPr>
            <a:r>
              <a:rPr lang="en-US" sz="1400" dirty="0"/>
              <a:t>Suitable for daily professional oral hygiene. </a:t>
            </a:r>
          </a:p>
          <a:p>
            <a:pPr marL="0" indent="0" algn="just">
              <a:lnSpc>
                <a:spcPct val="150000"/>
              </a:lnSpc>
              <a:buNone/>
            </a:pPr>
            <a:endParaRPr lang="en-US" sz="1400" dirty="0"/>
          </a:p>
          <a:p>
            <a:pPr marL="0" indent="0">
              <a:lnSpc>
                <a:spcPct val="150000"/>
              </a:lnSpc>
              <a:buNone/>
            </a:pPr>
            <a:endParaRPr lang="en-US" sz="1400" dirty="0"/>
          </a:p>
          <a:p>
            <a:pPr marL="0" indent="0">
              <a:lnSpc>
                <a:spcPct val="150000"/>
              </a:lnSpc>
              <a:buNone/>
            </a:pPr>
            <a:endParaRPr lang="en-US" sz="1400" dirty="0"/>
          </a:p>
          <a:p>
            <a:pPr marL="0" indent="0">
              <a:buNone/>
            </a:pPr>
            <a:endParaRPr lang="en-US" sz="1400" b="1" dirty="0"/>
          </a:p>
          <a:p>
            <a:pPr marL="0" indent="0">
              <a:lnSpc>
                <a:spcPct val="150000"/>
              </a:lnSpc>
              <a:buNone/>
            </a:pPr>
            <a:endParaRPr lang="en-US" sz="1400" dirty="0"/>
          </a:p>
          <a:p>
            <a:pPr marL="400050" lvl="1" indent="0">
              <a:lnSpc>
                <a:spcPct val="150000"/>
              </a:lnSpc>
              <a:buNone/>
            </a:pPr>
            <a:endParaRPr lang="en-US" sz="1400" dirty="0"/>
          </a:p>
          <a:p>
            <a:pPr marL="400050" lvl="1" indent="0">
              <a:lnSpc>
                <a:spcPct val="150000"/>
              </a:lnSpc>
              <a:buNone/>
            </a:pPr>
            <a:endParaRPr lang="en-US" sz="1400" dirty="0"/>
          </a:p>
          <a:p>
            <a:pPr marL="400050" lvl="1" indent="0">
              <a:lnSpc>
                <a:spcPct val="150000"/>
              </a:lnSpc>
              <a:buNone/>
            </a:pPr>
            <a:endParaRPr lang="en-US"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Products </a:t>
            </a:r>
            <a:r>
              <a:rPr lang="de-DE" sz="1800" b="1" dirty="0" err="1">
                <a:solidFill>
                  <a:srgbClr val="004F8D"/>
                </a:solidFill>
              </a:rPr>
              <a:t>used</a:t>
            </a:r>
            <a:endParaRPr lang="de-DE" sz="1800" b="1" dirty="0">
              <a:solidFill>
                <a:srgbClr val="004F8D"/>
              </a:solidFill>
            </a:endParaRP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59</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C12E3049-627C-8D4D-83DC-B3471048DF12}"/>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9FACAA6D-220D-CB45-A18C-F2C85554854A}"/>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F62F4DA9-28B2-004C-90B5-2B9501024122}"/>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AE7A44A2-681D-6844-AC95-418D73E864A5}"/>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2DBF1984-61B6-F14B-90E5-0CEA7A513456}"/>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A597F2B4-26A6-914E-9F9B-C95F9FCCED50}"/>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FAC5F375-6453-EB48-900C-E9175509A648}"/>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3DD5838B-D0B2-044C-8372-6836E1EB3B48}"/>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9B2B0C2C-7A1C-A345-8EB0-7030AA15DC9F}"/>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8561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6" name="Inhaltsplatzhalter 2"/>
          <p:cNvSpPr txBox="1">
            <a:spLocks/>
          </p:cNvSpPr>
          <p:nvPr/>
        </p:nvSpPr>
        <p:spPr>
          <a:xfrm>
            <a:off x="3776323" y="1164442"/>
            <a:ext cx="2057497" cy="21081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800" b="1" dirty="0">
                <a:solidFill>
                  <a:schemeClr val="tx1"/>
                </a:solidFill>
              </a:rPr>
              <a:t>Patienten</a:t>
            </a:r>
          </a:p>
          <a:p>
            <a:pPr marL="342900" indent="-342900" algn="l">
              <a:lnSpc>
                <a:spcPts val="2160"/>
              </a:lnSpc>
              <a:buFont typeface="+mj-lt"/>
              <a:buAutoNum type="arabicPeriod"/>
            </a:pPr>
            <a:r>
              <a:rPr lang="de-DE" sz="1350" dirty="0">
                <a:solidFill>
                  <a:schemeClr val="tx1"/>
                </a:solidFill>
              </a:rPr>
              <a:t>Anamnese</a:t>
            </a:r>
          </a:p>
          <a:p>
            <a:pPr marL="342900" indent="-342900" algn="l">
              <a:lnSpc>
                <a:spcPts val="2160"/>
              </a:lnSpc>
              <a:buFont typeface="+mj-lt"/>
              <a:buAutoNum type="arabicPeriod"/>
            </a:pPr>
            <a:r>
              <a:rPr lang="de-DE" sz="1350" dirty="0">
                <a:solidFill>
                  <a:schemeClr val="tx1"/>
                </a:solidFill>
              </a:rPr>
              <a:t>Orale Reinigung, </a:t>
            </a:r>
            <a:br>
              <a:rPr lang="de-DE" sz="1350" dirty="0">
                <a:solidFill>
                  <a:schemeClr val="tx1"/>
                </a:solidFill>
              </a:rPr>
            </a:br>
            <a:r>
              <a:rPr lang="de-DE" sz="1350" dirty="0">
                <a:solidFill>
                  <a:schemeClr val="tx1"/>
                </a:solidFill>
              </a:rPr>
              <a:t>Keimreduktion, </a:t>
            </a:r>
            <a:br>
              <a:rPr lang="de-DE" sz="1350" dirty="0">
                <a:solidFill>
                  <a:schemeClr val="tx1"/>
                </a:solidFill>
              </a:rPr>
            </a:br>
            <a:r>
              <a:rPr lang="de-DE" sz="1350" dirty="0">
                <a:solidFill>
                  <a:schemeClr val="tx1"/>
                </a:solidFill>
              </a:rPr>
              <a:t>Wundpflege</a:t>
            </a:r>
          </a:p>
          <a:p>
            <a:pPr marL="342900" indent="-342900" algn="l">
              <a:lnSpc>
                <a:spcPts val="2160"/>
              </a:lnSpc>
              <a:buFont typeface="+mj-lt"/>
              <a:buAutoNum type="arabicPeriod"/>
            </a:pPr>
            <a:r>
              <a:rPr lang="de-DE" sz="1350" dirty="0">
                <a:solidFill>
                  <a:schemeClr val="tx1"/>
                </a:solidFill>
              </a:rPr>
              <a:t>Produktanwendung</a:t>
            </a:r>
          </a:p>
          <a:p>
            <a:pPr marL="342900" indent="-342900" algn="l">
              <a:lnSpc>
                <a:spcPts val="2160"/>
              </a:lnSpc>
              <a:buFont typeface="+mj-lt"/>
              <a:buAutoNum type="arabicPeriod"/>
            </a:pPr>
            <a:r>
              <a:rPr lang="de-DE" sz="1350" dirty="0">
                <a:solidFill>
                  <a:schemeClr val="tx1"/>
                </a:solidFill>
              </a:rPr>
              <a:t>3-Schritt-System</a:t>
            </a:r>
          </a:p>
          <a:p>
            <a:pPr marL="342900" indent="-342900" algn="l">
              <a:lnSpc>
                <a:spcPts val="2160"/>
              </a:lnSpc>
              <a:buFont typeface="+mj-lt"/>
              <a:buAutoNum type="arabicPeriod"/>
            </a:pPr>
            <a:r>
              <a:rPr lang="de-DE" sz="1350" dirty="0">
                <a:solidFill>
                  <a:schemeClr val="tx1"/>
                </a:solidFill>
              </a:rPr>
              <a:t>Alleinstellung </a:t>
            </a:r>
          </a:p>
          <a:p>
            <a:pPr marL="342900" indent="-342900" algn="l">
              <a:lnSpc>
                <a:spcPts val="2160"/>
              </a:lnSpc>
              <a:buFont typeface="+mj-lt"/>
              <a:buAutoNum type="arabicPeriod"/>
            </a:pPr>
            <a:r>
              <a:rPr lang="de-DE" sz="1350" dirty="0">
                <a:solidFill>
                  <a:schemeClr val="tx1"/>
                </a:solidFill>
              </a:rPr>
              <a:t>Dokumente</a:t>
            </a:r>
          </a:p>
        </p:txBody>
      </p:sp>
      <p:sp>
        <p:nvSpPr>
          <p:cNvPr id="10" name="Inhaltsplatzhalter 2"/>
          <p:cNvSpPr txBox="1">
            <a:spLocks/>
          </p:cNvSpPr>
          <p:nvPr/>
        </p:nvSpPr>
        <p:spPr>
          <a:xfrm>
            <a:off x="6172567" y="1158427"/>
            <a:ext cx="2107833" cy="206632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800" b="1" dirty="0" err="1">
                <a:solidFill>
                  <a:schemeClr val="tx1"/>
                </a:solidFill>
              </a:rPr>
              <a:t>Patients</a:t>
            </a:r>
            <a:endParaRPr lang="de-DE" sz="1800" b="1" dirty="0">
              <a:solidFill>
                <a:schemeClr val="tx1"/>
              </a:solidFill>
            </a:endParaRPr>
          </a:p>
          <a:p>
            <a:pPr marL="342900" indent="-342900" algn="l">
              <a:lnSpc>
                <a:spcPts val="2160"/>
              </a:lnSpc>
              <a:buFont typeface="+mj-lt"/>
              <a:buAutoNum type="arabicPeriod"/>
            </a:pPr>
            <a:r>
              <a:rPr lang="de-DE" sz="1350" dirty="0" err="1">
                <a:solidFill>
                  <a:schemeClr val="tx1"/>
                </a:solidFill>
              </a:rPr>
              <a:t>Anamnesis</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Oral </a:t>
            </a:r>
            <a:r>
              <a:rPr lang="de-DE" sz="1350" dirty="0" err="1">
                <a:solidFill>
                  <a:schemeClr val="tx1"/>
                </a:solidFill>
              </a:rPr>
              <a:t>cleansing</a:t>
            </a:r>
            <a:r>
              <a:rPr lang="de-DE" sz="1350" dirty="0">
                <a:solidFill>
                  <a:schemeClr val="tx1"/>
                </a:solidFill>
              </a:rPr>
              <a:t>, </a:t>
            </a:r>
            <a:br>
              <a:rPr lang="de-DE" sz="1350" dirty="0">
                <a:solidFill>
                  <a:schemeClr val="tx1"/>
                </a:solidFill>
              </a:rPr>
            </a:br>
            <a:r>
              <a:rPr lang="de-DE" sz="1350" dirty="0" err="1">
                <a:solidFill>
                  <a:schemeClr val="tx1"/>
                </a:solidFill>
              </a:rPr>
              <a:t>germ</a:t>
            </a:r>
            <a:r>
              <a:rPr lang="de-DE" sz="1350" dirty="0">
                <a:solidFill>
                  <a:schemeClr val="tx1"/>
                </a:solidFill>
              </a:rPr>
              <a:t> </a:t>
            </a:r>
            <a:r>
              <a:rPr lang="de-DE" sz="1350" dirty="0" err="1">
                <a:solidFill>
                  <a:schemeClr val="tx1"/>
                </a:solidFill>
              </a:rPr>
              <a:t>reduction</a:t>
            </a:r>
            <a:r>
              <a:rPr lang="de-DE" sz="1350" dirty="0">
                <a:solidFill>
                  <a:schemeClr val="tx1"/>
                </a:solidFill>
              </a:rPr>
              <a:t>, </a:t>
            </a:r>
            <a:br>
              <a:rPr lang="de-DE" sz="1350" dirty="0">
                <a:solidFill>
                  <a:schemeClr val="tx1"/>
                </a:solidFill>
              </a:rPr>
            </a:br>
            <a:r>
              <a:rPr lang="de-DE" sz="1350" dirty="0" err="1">
                <a:solidFill>
                  <a:schemeClr val="tx1"/>
                </a:solidFill>
              </a:rPr>
              <a:t>wound</a:t>
            </a:r>
            <a:r>
              <a:rPr lang="de-DE" sz="1350" dirty="0">
                <a:solidFill>
                  <a:schemeClr val="tx1"/>
                </a:solidFill>
              </a:rPr>
              <a:t> </a:t>
            </a:r>
            <a:r>
              <a:rPr lang="de-DE" sz="1350" dirty="0" err="1">
                <a:solidFill>
                  <a:schemeClr val="tx1"/>
                </a:solidFill>
              </a:rPr>
              <a:t>care</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Product</a:t>
            </a:r>
            <a:r>
              <a:rPr lang="de-DE" sz="1350" dirty="0">
                <a:solidFill>
                  <a:schemeClr val="tx1"/>
                </a:solidFill>
              </a:rPr>
              <a:t> </a:t>
            </a:r>
            <a:r>
              <a:rPr lang="de-DE" sz="1350" dirty="0" err="1">
                <a:solidFill>
                  <a:schemeClr val="tx1"/>
                </a:solidFill>
              </a:rPr>
              <a:t>application</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3-Step-System</a:t>
            </a:r>
          </a:p>
          <a:p>
            <a:pPr marL="342900" indent="-342900" algn="l">
              <a:lnSpc>
                <a:spcPts val="2160"/>
              </a:lnSpc>
              <a:buFont typeface="+mj-lt"/>
              <a:buAutoNum type="arabicPeriod"/>
            </a:pPr>
            <a:r>
              <a:rPr lang="de-DE" sz="1350" dirty="0">
                <a:solidFill>
                  <a:schemeClr val="tx1"/>
                </a:solidFill>
              </a:rPr>
              <a:t>USP</a:t>
            </a:r>
          </a:p>
          <a:p>
            <a:pPr marL="342900" indent="-342900" algn="l">
              <a:lnSpc>
                <a:spcPts val="2160"/>
              </a:lnSpc>
              <a:buFont typeface="+mj-lt"/>
              <a:buAutoNum type="arabicPeriod"/>
            </a:pPr>
            <a:r>
              <a:rPr lang="de-DE" sz="1350" dirty="0" err="1">
                <a:solidFill>
                  <a:schemeClr val="tx1"/>
                </a:solidFill>
              </a:rPr>
              <a:t>Documents</a:t>
            </a:r>
            <a:endParaRPr lang="de-DE" sz="1350" dirty="0">
              <a:solidFill>
                <a:schemeClr val="tx1"/>
              </a:solidFill>
            </a:endParaRPr>
          </a:p>
        </p:txBody>
      </p:sp>
      <p:sp>
        <p:nvSpPr>
          <p:cNvPr id="12" name="Oval 11"/>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13" name="Oval 12"/>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a:t>
            </a:fld>
            <a:endParaRPr lang="de-DE"/>
          </a:p>
        </p:txBody>
      </p:sp>
      <p:sp>
        <p:nvSpPr>
          <p:cNvPr id="27" name="Interaktive Schaltfläche: Anpassen 26">
            <a:hlinkClick r:id="rId3" action="ppaction://hlinksldjump" highlightClick="1"/>
            <a:extLst>
              <a:ext uri="{FF2B5EF4-FFF2-40B4-BE49-F238E27FC236}">
                <a16:creationId xmlns:a16="http://schemas.microsoft.com/office/drawing/2014/main" id="{2B28D2CC-AB1B-6846-81D3-B1364E4A0AF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8" name="Interaktive Schaltfläche: Anpassen 27">
            <a:hlinkClick r:id="rId4" action="ppaction://hlinksldjump" highlightClick="1"/>
            <a:extLst>
              <a:ext uri="{FF2B5EF4-FFF2-40B4-BE49-F238E27FC236}">
                <a16:creationId xmlns:a16="http://schemas.microsoft.com/office/drawing/2014/main" id="{47193C3A-426E-8845-8CC5-73C4E43FB26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9" name="Interaktive Schaltfläche: Anpassen 28">
            <a:hlinkClick r:id="rId5" action="ppaction://hlinksldjump" highlightClick="1"/>
            <a:extLst>
              <a:ext uri="{FF2B5EF4-FFF2-40B4-BE49-F238E27FC236}">
                <a16:creationId xmlns:a16="http://schemas.microsoft.com/office/drawing/2014/main" id="{F5D941C2-A953-A04C-9E15-8EEC7CFBAA1B}"/>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30" name="Interaktive Schaltfläche: Anpassen 29">
            <a:hlinkClick r:id="rId6" action="ppaction://hlinksldjump" highlightClick="1"/>
            <a:extLst>
              <a:ext uri="{FF2B5EF4-FFF2-40B4-BE49-F238E27FC236}">
                <a16:creationId xmlns:a16="http://schemas.microsoft.com/office/drawing/2014/main" id="{8B2B7499-9E3F-1942-B95A-0E652AD470F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31" name="Interaktive Schaltfläche: Anpassen 30">
            <a:hlinkClick r:id="rId7" action="ppaction://hlinksldjump" highlightClick="1"/>
            <a:extLst>
              <a:ext uri="{FF2B5EF4-FFF2-40B4-BE49-F238E27FC236}">
                <a16:creationId xmlns:a16="http://schemas.microsoft.com/office/drawing/2014/main" id="{BEEEC72A-B591-804F-83CC-3FDD6927BF8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32" name="Interaktive Schaltfläche: Anpassen 31">
            <a:hlinkClick r:id="rId8" action="ppaction://hlinksldjump" highlightClick="1"/>
            <a:extLst>
              <a:ext uri="{FF2B5EF4-FFF2-40B4-BE49-F238E27FC236}">
                <a16:creationId xmlns:a16="http://schemas.microsoft.com/office/drawing/2014/main" id="{96ED0104-FFBE-B342-AADD-71711150864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5" name="Interaktive Schaltfläche: Zurückkehren 34">
            <a:hlinkClick r:id="" action="ppaction://hlinkshowjump?jump=lastslideviewed" highlightClick="1"/>
            <a:extLst>
              <a:ext uri="{FF2B5EF4-FFF2-40B4-BE49-F238E27FC236}">
                <a16:creationId xmlns:a16="http://schemas.microsoft.com/office/drawing/2014/main" id="{1D7FA5B2-42DD-5246-8DD2-067288EAA3D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9" name="Interaktive Schaltfläche: Anpassen 38">
            <a:hlinkClick r:id="rId9" action="ppaction://hlinksldjump" highlightClick="1"/>
            <a:extLst>
              <a:ext uri="{FF2B5EF4-FFF2-40B4-BE49-F238E27FC236}">
                <a16:creationId xmlns:a16="http://schemas.microsoft.com/office/drawing/2014/main" id="{F43CA9A2-2810-AA45-A928-CA18BA40D0BF}"/>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40" name="Interaktive Schaltfläche: Erste Folie 39">
            <a:hlinkClick r:id="rId10" action="ppaction://hlinksldjump" highlightClick="1"/>
            <a:extLst>
              <a:ext uri="{FF2B5EF4-FFF2-40B4-BE49-F238E27FC236}">
                <a16:creationId xmlns:a16="http://schemas.microsoft.com/office/drawing/2014/main" id="{887EAF4D-B1DC-CB4C-8E31-C69D77358EED}"/>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C50BEB43-BCD4-D042-9AA0-939CF1F7E036}"/>
              </a:ext>
            </a:extLst>
          </p:cNvPr>
          <p:cNvGrpSpPr/>
          <p:nvPr/>
        </p:nvGrpSpPr>
        <p:grpSpPr>
          <a:xfrm>
            <a:off x="0" y="0"/>
            <a:ext cx="3011169" cy="4720049"/>
            <a:chOff x="0" y="0"/>
            <a:chExt cx="3011169" cy="4720049"/>
          </a:xfrm>
        </p:grpSpPr>
        <p:pic>
          <p:nvPicPr>
            <p:cNvPr id="33" name="object 3">
              <a:extLst>
                <a:ext uri="{FF2B5EF4-FFF2-40B4-BE49-F238E27FC236}">
                  <a16:creationId xmlns:a16="http://schemas.microsoft.com/office/drawing/2014/main" id="{399A208B-00BF-334B-9CF4-B9629CFC9522}"/>
                </a:ext>
              </a:extLst>
            </p:cNvPr>
            <p:cNvPicPr>
              <a:picLocks noChangeAspect="1"/>
            </p:cNvPicPr>
            <p:nvPr/>
          </p:nvPicPr>
          <p:blipFill rotWithShape="1">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34" name="object 47">
              <a:extLst>
                <a:ext uri="{FF2B5EF4-FFF2-40B4-BE49-F238E27FC236}">
                  <a16:creationId xmlns:a16="http://schemas.microsoft.com/office/drawing/2014/main" id="{6E623935-A8EC-8C46-AE94-0856301A3CAE}"/>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37" name="object 48">
              <a:extLst>
                <a:ext uri="{FF2B5EF4-FFF2-40B4-BE49-F238E27FC236}">
                  <a16:creationId xmlns:a16="http://schemas.microsoft.com/office/drawing/2014/main" id="{DD37B15B-E8B0-EB49-8CB3-98CDF060C7B1}"/>
                </a:ext>
              </a:extLst>
            </p:cNvPr>
            <p:cNvPicPr/>
            <p:nvPr/>
          </p:nvPicPr>
          <p:blipFill>
            <a:blip r:embed="rId12"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38" name="object 51">
              <a:extLst>
                <a:ext uri="{FF2B5EF4-FFF2-40B4-BE49-F238E27FC236}">
                  <a16:creationId xmlns:a16="http://schemas.microsoft.com/office/drawing/2014/main" id="{2046EE68-85BA-BB42-8EA8-CF4C24AF9019}"/>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1" name="object 5">
              <a:extLst>
                <a:ext uri="{FF2B5EF4-FFF2-40B4-BE49-F238E27FC236}">
                  <a16:creationId xmlns:a16="http://schemas.microsoft.com/office/drawing/2014/main" id="{10321BE0-6B29-8146-A94F-A196125E963B}"/>
                </a:ext>
              </a:extLst>
            </p:cNvPr>
            <p:cNvSpPr txBox="1">
              <a:spLocks/>
            </p:cNvSpPr>
            <p:nvPr/>
          </p:nvSpPr>
          <p:spPr>
            <a:xfrm>
              <a:off x="1106224" y="251416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Wundpflege</a:t>
              </a:r>
            </a:p>
          </p:txBody>
        </p:sp>
        <p:pic>
          <p:nvPicPr>
            <p:cNvPr id="42" name="Grafik 41">
              <a:extLst>
                <a:ext uri="{FF2B5EF4-FFF2-40B4-BE49-F238E27FC236}">
                  <a16:creationId xmlns:a16="http://schemas.microsoft.com/office/drawing/2014/main" id="{A48770CA-E933-F149-9C44-A4913DE78D2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43" name="object 45">
              <a:extLst>
                <a:ext uri="{FF2B5EF4-FFF2-40B4-BE49-F238E27FC236}">
                  <a16:creationId xmlns:a16="http://schemas.microsoft.com/office/drawing/2014/main" id="{921ADCFA-2B2A-D349-ACE7-2792E4312269}"/>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44" name="object 46">
              <a:extLst>
                <a:ext uri="{FF2B5EF4-FFF2-40B4-BE49-F238E27FC236}">
                  <a16:creationId xmlns:a16="http://schemas.microsoft.com/office/drawing/2014/main" id="{95ACE35C-A643-3842-8FE6-CD8EFC7F63AC}"/>
                </a:ext>
              </a:extLst>
            </p:cNvPr>
            <p:cNvPicPr/>
            <p:nvPr/>
          </p:nvPicPr>
          <p:blipFill>
            <a:blip r:embed="rId14"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45" name="object 51">
              <a:extLst>
                <a:ext uri="{FF2B5EF4-FFF2-40B4-BE49-F238E27FC236}">
                  <a16:creationId xmlns:a16="http://schemas.microsoft.com/office/drawing/2014/main" id="{3856200D-F17F-434F-B66A-70BE0A48DB9F}"/>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6" name="object 5">
              <a:extLst>
                <a:ext uri="{FF2B5EF4-FFF2-40B4-BE49-F238E27FC236}">
                  <a16:creationId xmlns:a16="http://schemas.microsoft.com/office/drawing/2014/main" id="{53E2A0CE-2733-CD42-88D8-696B71D1BA16}"/>
                </a:ext>
              </a:extLst>
            </p:cNvPr>
            <p:cNvSpPr txBox="1">
              <a:spLocks/>
            </p:cNvSpPr>
            <p:nvPr/>
          </p:nvSpPr>
          <p:spPr>
            <a:xfrm>
              <a:off x="1106224" y="2089852"/>
              <a:ext cx="1719282"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Keimreduktion</a:t>
              </a:r>
            </a:p>
          </p:txBody>
        </p:sp>
        <p:pic>
          <p:nvPicPr>
            <p:cNvPr id="47" name="Grafik 46">
              <a:extLst>
                <a:ext uri="{FF2B5EF4-FFF2-40B4-BE49-F238E27FC236}">
                  <a16:creationId xmlns:a16="http://schemas.microsoft.com/office/drawing/2014/main" id="{A84138C2-D7FA-FF4F-9511-2BDEABC4FD9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48" name="object 43">
              <a:extLst>
                <a:ext uri="{FF2B5EF4-FFF2-40B4-BE49-F238E27FC236}">
                  <a16:creationId xmlns:a16="http://schemas.microsoft.com/office/drawing/2014/main" id="{B7F24EB5-2C47-E347-9CE6-DDD6063C26A9}"/>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49" name="object 44">
              <a:extLst>
                <a:ext uri="{FF2B5EF4-FFF2-40B4-BE49-F238E27FC236}">
                  <a16:creationId xmlns:a16="http://schemas.microsoft.com/office/drawing/2014/main" id="{A6189366-B262-5948-949E-90F4F3CF816B}"/>
                </a:ext>
              </a:extLst>
            </p:cNvPr>
            <p:cNvPicPr/>
            <p:nvPr/>
          </p:nvPicPr>
          <p:blipFill>
            <a:blip r:embed="rId16"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50" name="object 51">
              <a:extLst>
                <a:ext uri="{FF2B5EF4-FFF2-40B4-BE49-F238E27FC236}">
                  <a16:creationId xmlns:a16="http://schemas.microsoft.com/office/drawing/2014/main" id="{A2729D32-C69D-BE43-8BEA-DE1B5185B562}"/>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51" name="object 5">
              <a:extLst>
                <a:ext uri="{FF2B5EF4-FFF2-40B4-BE49-F238E27FC236}">
                  <a16:creationId xmlns:a16="http://schemas.microsoft.com/office/drawing/2014/main" id="{1AB38DE7-A31A-2D43-9BE7-204ECB59E06E}"/>
                </a:ext>
              </a:extLst>
            </p:cNvPr>
            <p:cNvSpPr txBox="1">
              <a:spLocks/>
            </p:cNvSpPr>
            <p:nvPr/>
          </p:nvSpPr>
          <p:spPr>
            <a:xfrm>
              <a:off x="1106224" y="165707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Reinigung</a:t>
              </a:r>
            </a:p>
          </p:txBody>
        </p:sp>
        <p:pic>
          <p:nvPicPr>
            <p:cNvPr id="52" name="Grafik 51">
              <a:extLst>
                <a:ext uri="{FF2B5EF4-FFF2-40B4-BE49-F238E27FC236}">
                  <a16:creationId xmlns:a16="http://schemas.microsoft.com/office/drawing/2014/main" id="{7CBA862B-0249-B14C-865B-E30054313EC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pic>
          <p:nvPicPr>
            <p:cNvPr id="54" name="object 11">
              <a:extLst>
                <a:ext uri="{FF2B5EF4-FFF2-40B4-BE49-F238E27FC236}">
                  <a16:creationId xmlns:a16="http://schemas.microsoft.com/office/drawing/2014/main" id="{0F734926-1E98-D349-B7A8-E50303F33C83}"/>
                </a:ext>
              </a:extLst>
            </p:cNvPr>
            <p:cNvPicPr/>
            <p:nvPr/>
          </p:nvPicPr>
          <p:blipFill>
            <a:blip r:embed="rId17"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sp>
          <p:nvSpPr>
            <p:cNvPr id="56" name="object 27">
              <a:extLst>
                <a:ext uri="{FF2B5EF4-FFF2-40B4-BE49-F238E27FC236}">
                  <a16:creationId xmlns:a16="http://schemas.microsoft.com/office/drawing/2014/main" id="{B10B4D9D-02D7-1545-9ECD-CB54A2798526}"/>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57" name="object 28">
              <a:extLst>
                <a:ext uri="{FF2B5EF4-FFF2-40B4-BE49-F238E27FC236}">
                  <a16:creationId xmlns:a16="http://schemas.microsoft.com/office/drawing/2014/main" id="{A2BFBC04-046C-3040-BA08-6F25BABDF2CC}"/>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79602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4" y="834426"/>
            <a:ext cx="7837638" cy="1663995"/>
          </a:xfrm>
        </p:spPr>
        <p:txBody>
          <a:bodyPr>
            <a:noAutofit/>
          </a:bodyPr>
          <a:lstStyle/>
          <a:p>
            <a:pPr marL="0" indent="0" algn="ctr">
              <a:lnSpc>
                <a:spcPts val="2400"/>
              </a:lnSpc>
              <a:buNone/>
            </a:pPr>
            <a:r>
              <a:rPr lang="de-DE" sz="2000" b="1" dirty="0">
                <a:solidFill>
                  <a:srgbClr val="17375E"/>
                </a:solidFill>
              </a:rPr>
              <a:t>Oral Hygiene Gel plus</a:t>
            </a:r>
          </a:p>
          <a:p>
            <a:pPr marL="0" indent="0" algn="ctr">
              <a:lnSpc>
                <a:spcPts val="2400"/>
              </a:lnSpc>
              <a:buNone/>
            </a:pPr>
            <a:r>
              <a:rPr lang="de-DE" sz="1400" b="1" dirty="0"/>
              <a:t>Anwendungsbereiche</a:t>
            </a:r>
          </a:p>
          <a:p>
            <a:pPr>
              <a:lnSpc>
                <a:spcPts val="2400"/>
              </a:lnSpc>
              <a:buFont typeface="Wingdings" pitchFamily="2" charset="2"/>
              <a:buChar char="ü"/>
            </a:pPr>
            <a:r>
              <a:rPr lang="de-DE" sz="1400" dirty="0"/>
              <a:t>Reinigungs- und Pflegegel zur Zungen-, Zahn-, Mund- und </a:t>
            </a:r>
            <a:r>
              <a:rPr lang="de-DE" sz="1400" dirty="0" err="1"/>
              <a:t>Implantatreinigung</a:t>
            </a:r>
            <a:r>
              <a:rPr lang="de-DE" sz="1400" dirty="0"/>
              <a:t> sowie gegen Mundtrockenheit und bei </a:t>
            </a:r>
            <a:r>
              <a:rPr lang="de-DE" sz="1400" dirty="0" err="1"/>
              <a:t>entzündlichen</a:t>
            </a:r>
            <a:r>
              <a:rPr lang="de-DE" sz="1400" dirty="0"/>
              <a:t> Prozessen in der </a:t>
            </a:r>
            <a:r>
              <a:rPr lang="de-DE" sz="1400" dirty="0" err="1"/>
              <a:t>Mundhöhle</a:t>
            </a:r>
            <a:r>
              <a:rPr lang="de-DE" sz="1400" dirty="0"/>
              <a:t>. </a:t>
            </a:r>
          </a:p>
          <a:p>
            <a:pPr>
              <a:lnSpc>
                <a:spcPts val="2400"/>
              </a:lnSpc>
              <a:buFont typeface="Wingdings" pitchFamily="2" charset="2"/>
              <a:buChar char="ü"/>
            </a:pPr>
            <a:r>
              <a:rPr lang="de-DE" sz="1400" dirty="0"/>
              <a:t>Besonders gut geeignet bei Menschen mit </a:t>
            </a:r>
            <a:r>
              <a:rPr lang="de-DE" sz="1400" dirty="0" err="1"/>
              <a:t>geschwächtem</a:t>
            </a:r>
            <a:r>
              <a:rPr lang="de-DE" sz="1400" dirty="0"/>
              <a:t> Immunsystem, Patienten in der Geriatrie und Onkologie, Beatmungspatienten und Patienten mit endoraler </a:t>
            </a:r>
            <a:r>
              <a:rPr lang="de-DE" sz="1400" dirty="0" err="1"/>
              <a:t>Ernährung</a:t>
            </a:r>
            <a:r>
              <a:rPr lang="de-DE" sz="1400" dirty="0"/>
              <a:t> sowie Stomata. </a:t>
            </a:r>
          </a:p>
          <a:p>
            <a:pPr>
              <a:lnSpc>
                <a:spcPts val="2400"/>
              </a:lnSpc>
              <a:buFont typeface="Wingdings" pitchFamily="2" charset="2"/>
              <a:buChar char="ü"/>
            </a:pPr>
            <a:r>
              <a:rPr lang="de-DE" sz="1400" dirty="0"/>
              <a:t>Vorbeugung von Erkrankungen in der </a:t>
            </a:r>
            <a:r>
              <a:rPr lang="de-DE" sz="1400" dirty="0" err="1"/>
              <a:t>Mundhöhle</a:t>
            </a:r>
            <a:r>
              <a:rPr lang="de-DE" sz="1400" dirty="0"/>
              <a:t> und </a:t>
            </a:r>
            <a:r>
              <a:rPr lang="de-DE" sz="1400" dirty="0" err="1"/>
              <a:t>Unterstützung</a:t>
            </a:r>
            <a:r>
              <a:rPr lang="de-DE" sz="1400" dirty="0"/>
              <a:t> der Heilung von Gingivitis, Parodontitis und Stomatitis. </a:t>
            </a:r>
          </a:p>
          <a:p>
            <a:pPr>
              <a:lnSpc>
                <a:spcPts val="2400"/>
              </a:lnSpc>
              <a:buFont typeface="Wingdings" pitchFamily="2" charset="2"/>
              <a:buChar char="ü"/>
            </a:pPr>
            <a:r>
              <a:rPr lang="de-DE" sz="1400" dirty="0"/>
              <a:t>Das ideale Produkt </a:t>
            </a:r>
            <a:r>
              <a:rPr lang="de-DE" sz="1400" dirty="0" err="1"/>
              <a:t>für</a:t>
            </a:r>
            <a:r>
              <a:rPr lang="de-DE" sz="1400" dirty="0"/>
              <a:t> Risikogruppen, da eine langfristige Anwendung </a:t>
            </a:r>
            <a:r>
              <a:rPr lang="de-DE" sz="1400" dirty="0" err="1"/>
              <a:t>möglich</a:t>
            </a:r>
            <a:r>
              <a:rPr lang="de-DE" sz="1400" dirty="0"/>
              <a:t> ist und die </a:t>
            </a:r>
            <a:r>
              <a:rPr lang="de-DE" sz="1400" dirty="0" err="1"/>
              <a:t>natürliche</a:t>
            </a:r>
            <a:r>
              <a:rPr lang="de-DE" sz="1400" dirty="0"/>
              <a:t> Funktion der </a:t>
            </a:r>
            <a:r>
              <a:rPr lang="de-DE" sz="1400" dirty="0" err="1"/>
              <a:t>Mundhöhle</a:t>
            </a:r>
            <a:r>
              <a:rPr lang="de-DE" sz="1400" dirty="0"/>
              <a:t> nicht </a:t>
            </a:r>
            <a:r>
              <a:rPr lang="de-DE" sz="1400" dirty="0" err="1"/>
              <a:t>beeinträchtigt</a:t>
            </a:r>
            <a:r>
              <a:rPr lang="de-DE" sz="1400" dirty="0"/>
              <a:t> wird. </a:t>
            </a:r>
          </a:p>
          <a:p>
            <a:pPr>
              <a:lnSpc>
                <a:spcPts val="2400"/>
              </a:lnSpc>
              <a:buFont typeface="Wingdings" pitchFamily="2" charset="2"/>
              <a:buChar char="ü"/>
            </a:pPr>
            <a:r>
              <a:rPr lang="de-DE" sz="1400" dirty="0"/>
              <a:t>Geeignet </a:t>
            </a:r>
            <a:r>
              <a:rPr lang="de-DE" sz="1400" dirty="0" err="1"/>
              <a:t>für</a:t>
            </a:r>
            <a:r>
              <a:rPr lang="de-DE" sz="1400" dirty="0"/>
              <a:t> die </a:t>
            </a:r>
            <a:r>
              <a:rPr lang="de-DE" sz="1400" dirty="0" err="1"/>
              <a:t>häusliche</a:t>
            </a:r>
            <a:r>
              <a:rPr lang="de-DE" sz="1400" dirty="0"/>
              <a:t> Anwendung sowie </a:t>
            </a:r>
            <a:r>
              <a:rPr lang="de-DE" sz="1400" dirty="0" err="1"/>
              <a:t>für</a:t>
            </a:r>
            <a:r>
              <a:rPr lang="de-DE" sz="1400" dirty="0"/>
              <a:t> den Pflege- und Klinikbereich. </a:t>
            </a:r>
          </a:p>
          <a:p>
            <a:pPr marL="0" indent="0" algn="just">
              <a:lnSpc>
                <a:spcPts val="2400"/>
              </a:lnSpc>
              <a:buNone/>
            </a:pPr>
            <a:endParaRPr lang="de-DE" sz="1400" dirty="0"/>
          </a:p>
          <a:p>
            <a:pPr marL="0" indent="0">
              <a:lnSpc>
                <a:spcPts val="2400"/>
              </a:lnSpc>
              <a:buNone/>
            </a:pPr>
            <a:endParaRPr lang="de-DE" sz="1400" dirty="0"/>
          </a:p>
          <a:p>
            <a:pPr marL="0" indent="0">
              <a:lnSpc>
                <a:spcPts val="2400"/>
              </a:lnSpc>
              <a:buNone/>
            </a:pPr>
            <a:endParaRPr lang="de-DE" sz="1400" dirty="0"/>
          </a:p>
          <a:p>
            <a:pPr marL="0" indent="0">
              <a:lnSpc>
                <a:spcPts val="2400"/>
              </a:lnSpc>
              <a:buNone/>
            </a:pPr>
            <a:endParaRPr lang="de-DE" sz="1400" b="1" dirty="0"/>
          </a:p>
          <a:p>
            <a:pPr marL="0" indent="0">
              <a:lnSpc>
                <a:spcPts val="2400"/>
              </a:lnSpc>
              <a:buNone/>
            </a:pPr>
            <a:endParaRPr lang="de-DE" sz="1400" dirty="0"/>
          </a:p>
          <a:p>
            <a:pPr marL="400050" lvl="1" indent="0">
              <a:lnSpc>
                <a:spcPts val="2400"/>
              </a:lnSpc>
              <a:buNone/>
            </a:pPr>
            <a:endParaRPr lang="de-DE" sz="1400" dirty="0"/>
          </a:p>
          <a:p>
            <a:pPr marL="400050" lvl="1" indent="0">
              <a:lnSpc>
                <a:spcPts val="2400"/>
              </a:lnSpc>
              <a:buNone/>
            </a:pPr>
            <a:endParaRPr lang="de-DE" sz="1400" dirty="0"/>
          </a:p>
          <a:p>
            <a:pPr marL="400050" lvl="1" indent="0">
              <a:lnSpc>
                <a:spcPts val="24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Eingesetzte Produkte</a:t>
            </a:r>
          </a:p>
        </p:txBody>
      </p:sp>
      <p:sp>
        <p:nvSpPr>
          <p:cNvPr id="7" name="Oval 6"/>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60</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F064F045-5ACF-5F44-BE71-E4B598EAA3A3}"/>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059B7E76-03ED-7E40-853A-48814E7C1A8A}"/>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B6B56A85-8765-C844-98ED-73B6E35E3255}"/>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2C6F012D-C6BF-E145-9950-ECC9FE3454F0}"/>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D456119E-BF13-8647-9650-CBDE34F2244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96E82DB3-28B9-CA47-BAEF-1A67FB36999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665719E9-6A24-2249-B087-04817A0EF430}"/>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5C5B512C-25AC-3847-AAA5-39DFA6F23A41}"/>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171046AF-C6B7-5C4F-BCA5-231BDD61F9F1}"/>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96168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spect="1"/>
          </p:cNvSpPr>
          <p:nvPr/>
        </p:nvSpPr>
        <p:spPr>
          <a:xfrm>
            <a:off x="161738" y="1063229"/>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6" name="Inhaltsplatzhalter 2"/>
          <p:cNvSpPr>
            <a:spLocks noGrp="1"/>
          </p:cNvSpPr>
          <p:nvPr>
            <p:ph idx="1"/>
          </p:nvPr>
        </p:nvSpPr>
        <p:spPr>
          <a:xfrm>
            <a:off x="792164" y="834426"/>
            <a:ext cx="7845422" cy="1663995"/>
          </a:xfrm>
        </p:spPr>
        <p:txBody>
          <a:bodyPr>
            <a:noAutofit/>
          </a:bodyPr>
          <a:lstStyle/>
          <a:p>
            <a:pPr marL="0" indent="0" algn="ctr">
              <a:lnSpc>
                <a:spcPts val="2400"/>
              </a:lnSpc>
              <a:buNone/>
            </a:pPr>
            <a:r>
              <a:rPr lang="de-DE" sz="2000" b="1" dirty="0">
                <a:solidFill>
                  <a:srgbClr val="17375E"/>
                </a:solidFill>
              </a:rPr>
              <a:t>Oral Hygiene </a:t>
            </a:r>
            <a:r>
              <a:rPr lang="en-US" sz="2000" b="1" dirty="0">
                <a:solidFill>
                  <a:srgbClr val="17375E"/>
                </a:solidFill>
              </a:rPr>
              <a:t>Gel plus</a:t>
            </a:r>
          </a:p>
          <a:p>
            <a:pPr marL="0" indent="0" algn="ctr">
              <a:lnSpc>
                <a:spcPts val="2400"/>
              </a:lnSpc>
              <a:buNone/>
            </a:pPr>
            <a:r>
              <a:rPr lang="en-US" sz="1400" b="1" dirty="0"/>
              <a:t>Areas of application</a:t>
            </a:r>
            <a:endParaRPr lang="en-US" sz="1400" dirty="0"/>
          </a:p>
          <a:p>
            <a:pPr>
              <a:lnSpc>
                <a:spcPts val="2400"/>
              </a:lnSpc>
              <a:buFont typeface="Wingdings" pitchFamily="2" charset="2"/>
              <a:buChar char="ü"/>
            </a:pPr>
            <a:r>
              <a:rPr lang="en-US" sz="1400" dirty="0"/>
              <a:t>Cleaning and caring gel for tongue, teeth, oral cavity, and dentures; protection against dry mouth and inflammatory processes in the oral cavity. </a:t>
            </a:r>
          </a:p>
          <a:p>
            <a:pPr>
              <a:lnSpc>
                <a:spcPts val="2400"/>
              </a:lnSpc>
              <a:buFont typeface="Wingdings" pitchFamily="2" charset="2"/>
              <a:buChar char="ü"/>
            </a:pPr>
            <a:r>
              <a:rPr lang="en-US" sz="1400" dirty="0"/>
              <a:t>Particularly well-suited for patients with weakened immune systems, patients in geriatrics and oncology, respiratory patients, and patients with enteral nutrition and stomata. </a:t>
            </a:r>
          </a:p>
          <a:p>
            <a:pPr>
              <a:lnSpc>
                <a:spcPts val="2400"/>
              </a:lnSpc>
              <a:buFont typeface="Wingdings" pitchFamily="2" charset="2"/>
              <a:buChar char="ü"/>
            </a:pPr>
            <a:r>
              <a:rPr lang="en-US" sz="1400" dirty="0"/>
              <a:t>Prevention of diseases in the oral cavity and support of the healing process of gingivitis, periodontitis and stomatitis. </a:t>
            </a:r>
          </a:p>
          <a:p>
            <a:pPr>
              <a:lnSpc>
                <a:spcPts val="2400"/>
              </a:lnSpc>
              <a:buFont typeface="Wingdings" pitchFamily="2" charset="2"/>
              <a:buChar char="ü"/>
            </a:pPr>
            <a:r>
              <a:rPr lang="en-US" sz="1400" dirty="0"/>
              <a:t>The ideal product for groups at risk, since long-term use is possible, and natural functions of the oral cavity are not affected. </a:t>
            </a:r>
          </a:p>
          <a:p>
            <a:pPr>
              <a:lnSpc>
                <a:spcPts val="2400"/>
              </a:lnSpc>
              <a:buFont typeface="Wingdings" pitchFamily="2" charset="2"/>
              <a:buChar char="ü"/>
            </a:pPr>
            <a:r>
              <a:rPr lang="en-US" sz="1400" dirty="0"/>
              <a:t>Suitable for both, domestic use and nursing / clinical applications. </a:t>
            </a:r>
          </a:p>
          <a:p>
            <a:pPr marL="0" indent="0" algn="just">
              <a:lnSpc>
                <a:spcPts val="2400"/>
              </a:lnSpc>
              <a:buNone/>
            </a:pPr>
            <a:endParaRPr lang="en-US" sz="1400" dirty="0"/>
          </a:p>
          <a:p>
            <a:pPr marL="0" indent="0">
              <a:lnSpc>
                <a:spcPts val="2400"/>
              </a:lnSpc>
              <a:buNone/>
            </a:pPr>
            <a:endParaRPr lang="en-US" sz="1400" dirty="0"/>
          </a:p>
          <a:p>
            <a:pPr marL="0" indent="0">
              <a:lnSpc>
                <a:spcPts val="2400"/>
              </a:lnSpc>
              <a:buNone/>
            </a:pPr>
            <a:endParaRPr lang="en-US" sz="1400" dirty="0"/>
          </a:p>
          <a:p>
            <a:pPr marL="0" indent="0">
              <a:lnSpc>
                <a:spcPts val="2400"/>
              </a:lnSpc>
              <a:buNone/>
            </a:pPr>
            <a:endParaRPr lang="en-US" sz="1400" b="1" dirty="0"/>
          </a:p>
          <a:p>
            <a:pPr marL="0" indent="0">
              <a:lnSpc>
                <a:spcPts val="2400"/>
              </a:lnSpc>
              <a:buNone/>
            </a:pPr>
            <a:endParaRPr lang="en-US" sz="1400" dirty="0"/>
          </a:p>
          <a:p>
            <a:pPr marL="400050" lvl="1" indent="0">
              <a:lnSpc>
                <a:spcPts val="2400"/>
              </a:lnSpc>
              <a:buNone/>
            </a:pPr>
            <a:endParaRPr lang="en-US" sz="1400" dirty="0"/>
          </a:p>
          <a:p>
            <a:pPr marL="400050" lvl="1" indent="0">
              <a:lnSpc>
                <a:spcPts val="2400"/>
              </a:lnSpc>
              <a:buNone/>
            </a:pPr>
            <a:endParaRPr lang="en-US" sz="1400" dirty="0"/>
          </a:p>
          <a:p>
            <a:pPr marL="400050" lvl="1" indent="0">
              <a:lnSpc>
                <a:spcPts val="2400"/>
              </a:lnSpc>
              <a:buNone/>
            </a:pPr>
            <a:endParaRPr lang="en-US"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Products </a:t>
            </a:r>
            <a:r>
              <a:rPr lang="de-DE" sz="1800" b="1" dirty="0" err="1">
                <a:solidFill>
                  <a:srgbClr val="004F8D"/>
                </a:solidFill>
              </a:rPr>
              <a:t>used</a:t>
            </a:r>
            <a:endParaRPr lang="de-DE" sz="1800" b="1" dirty="0">
              <a:solidFill>
                <a:srgbClr val="004F8D"/>
              </a:solidFill>
            </a:endParaRP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61</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1207B28E-1059-FA4B-B127-C176CDA6D661}"/>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48CD8432-FE18-0D40-A9A4-C8A77973229B}"/>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2A39E58F-DF68-9946-ABFA-1C5671CB11C2}"/>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E28E40A8-C570-034E-8511-2F2B3701559F}"/>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51605596-E71C-0F4C-8924-0725E4B17A3E}"/>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D0A50ECC-FD2F-7D47-9D3C-A0A979CFADAE}"/>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8460EC93-62BF-DC42-9364-6BDFB26C7F6F}"/>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58EA8727-71BB-F940-B506-3F5F2135F7B9}"/>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DF8B1207-DE30-B441-BD03-1817116D058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41862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4" y="834426"/>
            <a:ext cx="7870822" cy="1663995"/>
          </a:xfrm>
        </p:spPr>
        <p:txBody>
          <a:bodyPr>
            <a:noAutofit/>
          </a:bodyPr>
          <a:lstStyle/>
          <a:p>
            <a:pPr marL="0" indent="0" algn="ctr">
              <a:lnSpc>
                <a:spcPct val="150000"/>
              </a:lnSpc>
              <a:buNone/>
            </a:pPr>
            <a:r>
              <a:rPr lang="de-DE" sz="2000" b="1" dirty="0">
                <a:solidFill>
                  <a:srgbClr val="17375E"/>
                </a:solidFill>
              </a:rPr>
              <a:t>Oral Hygiene Liquid plus</a:t>
            </a:r>
          </a:p>
          <a:p>
            <a:pPr marL="0" indent="0" algn="ctr">
              <a:lnSpc>
                <a:spcPct val="150000"/>
              </a:lnSpc>
              <a:buNone/>
            </a:pPr>
            <a:r>
              <a:rPr lang="de-DE" sz="1400" b="1" dirty="0"/>
              <a:t>Reinigende und keimreduzierende Mundspülung</a:t>
            </a:r>
          </a:p>
          <a:p>
            <a:pPr>
              <a:lnSpc>
                <a:spcPct val="150000"/>
              </a:lnSpc>
              <a:buFont typeface="Wingdings" pitchFamily="2" charset="2"/>
              <a:buChar char="ü"/>
            </a:pPr>
            <a:r>
              <a:rPr lang="de-DE" sz="1400" dirty="0" err="1"/>
              <a:t>Mundhygienespülung</a:t>
            </a:r>
            <a:r>
              <a:rPr lang="de-DE" sz="1400" dirty="0"/>
              <a:t> mit keimreduzierender Wirksamkeit und sanfter reinigender Wirkung. </a:t>
            </a:r>
          </a:p>
          <a:p>
            <a:pPr>
              <a:lnSpc>
                <a:spcPct val="150000"/>
              </a:lnSpc>
              <a:buFont typeface="Wingdings" pitchFamily="2" charset="2"/>
              <a:buChar char="ü"/>
            </a:pPr>
            <a:r>
              <a:rPr lang="de-DE" sz="1400" dirty="0"/>
              <a:t>Durch milde Inhaltsstoffe auch </a:t>
            </a:r>
            <a:r>
              <a:rPr lang="de-DE" sz="1400" dirty="0" err="1"/>
              <a:t>für</a:t>
            </a:r>
            <a:r>
              <a:rPr lang="de-DE" sz="1400" dirty="0"/>
              <a:t> den dauerhaften Einsatz geeignet, da es nicht zu </a:t>
            </a:r>
            <a:r>
              <a:rPr lang="de-DE" sz="1400" dirty="0" err="1"/>
              <a:t>Zahnverfärbungen</a:t>
            </a:r>
            <a:r>
              <a:rPr lang="de-DE" sz="1400" dirty="0"/>
              <a:t> kommt. </a:t>
            </a:r>
          </a:p>
          <a:p>
            <a:pPr>
              <a:lnSpc>
                <a:spcPct val="150000"/>
              </a:lnSpc>
              <a:buFont typeface="Wingdings" pitchFamily="2" charset="2"/>
              <a:buChar char="ü"/>
            </a:pPr>
            <a:r>
              <a:rPr lang="de-DE" sz="1400" dirty="0"/>
              <a:t>Das Produkt ist ohne Zucker und Alkohol und </a:t>
            </a:r>
            <a:r>
              <a:rPr lang="de-DE" sz="1400" dirty="0" err="1"/>
              <a:t>enthält</a:t>
            </a:r>
            <a:r>
              <a:rPr lang="de-DE" sz="1400" dirty="0"/>
              <a:t> kein </a:t>
            </a:r>
            <a:r>
              <a:rPr lang="de-DE" sz="1400" dirty="0" err="1"/>
              <a:t>Chlorhexidin</a:t>
            </a:r>
            <a:r>
              <a:rPr lang="de-DE" sz="1400" dirty="0"/>
              <a:t>. </a:t>
            </a:r>
          </a:p>
          <a:p>
            <a:pPr>
              <a:lnSpc>
                <a:spcPct val="150000"/>
              </a:lnSpc>
              <a:buFont typeface="Wingdings" pitchFamily="2" charset="2"/>
              <a:buChar char="ü"/>
            </a:pPr>
            <a:r>
              <a:rPr lang="de-DE" sz="1400" dirty="0"/>
              <a:t>Die </a:t>
            </a:r>
            <a:r>
              <a:rPr lang="de-DE" sz="1400" dirty="0" err="1"/>
              <a:t>Spülung</a:t>
            </a:r>
            <a:r>
              <a:rPr lang="de-DE" sz="1400" dirty="0"/>
              <a:t> </a:t>
            </a:r>
            <a:r>
              <a:rPr lang="de-DE" sz="1400" dirty="0" err="1"/>
              <a:t>unterstützt</a:t>
            </a:r>
            <a:r>
              <a:rPr lang="de-DE" sz="1400" dirty="0"/>
              <a:t> und </a:t>
            </a:r>
            <a:r>
              <a:rPr lang="de-DE" sz="1400" dirty="0" err="1"/>
              <a:t>erhält</a:t>
            </a:r>
            <a:r>
              <a:rPr lang="de-DE" sz="1400" dirty="0"/>
              <a:t> die </a:t>
            </a:r>
            <a:r>
              <a:rPr lang="de-DE" sz="1400" dirty="0" err="1"/>
              <a:t>natürliche</a:t>
            </a:r>
            <a:r>
              <a:rPr lang="de-DE" sz="1400" dirty="0"/>
              <a:t> Abwehrfunktion der </a:t>
            </a:r>
            <a:r>
              <a:rPr lang="de-DE" sz="1400" dirty="0" err="1"/>
              <a:t>Mundhöhle</a:t>
            </a:r>
            <a:r>
              <a:rPr lang="de-DE" sz="1400" dirty="0"/>
              <a:t> und </a:t>
            </a:r>
            <a:r>
              <a:rPr lang="de-DE" sz="1400" dirty="0" err="1"/>
              <a:t>schützt</a:t>
            </a:r>
            <a:r>
              <a:rPr lang="de-DE" sz="1400" dirty="0"/>
              <a:t> </a:t>
            </a:r>
            <a:r>
              <a:rPr lang="de-DE" sz="1400" dirty="0" err="1"/>
              <a:t>zuverlässig</a:t>
            </a:r>
            <a:r>
              <a:rPr lang="de-DE" sz="1400" dirty="0"/>
              <a:t> vor Mundgeruch. </a:t>
            </a:r>
          </a:p>
          <a:p>
            <a:pPr marL="0" indent="0" algn="just">
              <a:lnSpc>
                <a:spcPct val="150000"/>
              </a:lnSpc>
              <a:buNone/>
            </a:pPr>
            <a:endParaRPr lang="de-DE" sz="1400" dirty="0"/>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Eingesetzte Produkte</a:t>
            </a:r>
          </a:p>
        </p:txBody>
      </p:sp>
      <p:sp>
        <p:nvSpPr>
          <p:cNvPr id="7" name="Oval 6"/>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62</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5037F41D-3F4E-284A-87AF-B06875FF4633}"/>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F0476F71-ACB0-2041-B5EA-C59C4182916A}"/>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AE321EC6-08C7-4745-981B-96C3F152134E}"/>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17654CDC-BD36-6E48-87AF-F6B2B744D42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9720F065-6773-7C41-8590-E6DA5F0A30F8}"/>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6469259E-179C-644D-BA19-E9EA67EA58D9}"/>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385D5555-FAC2-EF4B-BFB4-2B50A817496F}"/>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EADD759E-003F-D444-9765-66945F196AFF}"/>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40489C48-DC27-3A41-BB2C-E141697574B8}"/>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A1F7526D-3D37-0C45-98E4-6F09D9C16704}"/>
              </a:ext>
            </a:extLst>
          </p:cNvPr>
          <p:cNvPicPr>
            <a:picLocks noChangeAspect="1"/>
          </p:cNvPicPr>
          <p:nvPr/>
        </p:nvPicPr>
        <p:blipFill>
          <a:blip r:embed="rId11"/>
          <a:stretch>
            <a:fillRect/>
          </a:stretch>
        </p:blipFill>
        <p:spPr>
          <a:xfrm>
            <a:off x="8091488" y="980648"/>
            <a:ext cx="368300" cy="330200"/>
          </a:xfrm>
          <a:prstGeom prst="rect">
            <a:avLst/>
          </a:prstGeom>
        </p:spPr>
      </p:pic>
    </p:spTree>
    <p:extLst>
      <p:ext uri="{BB962C8B-B14F-4D97-AF65-F5344CB8AC3E}">
        <p14:creationId xmlns:p14="http://schemas.microsoft.com/office/powerpoint/2010/main" val="3931989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spect="1"/>
          </p:cNvSpPr>
          <p:nvPr/>
        </p:nvSpPr>
        <p:spPr>
          <a:xfrm>
            <a:off x="161738" y="1063229"/>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6" name="Inhaltsplatzhalter 2"/>
          <p:cNvSpPr>
            <a:spLocks noGrp="1"/>
          </p:cNvSpPr>
          <p:nvPr>
            <p:ph idx="1"/>
          </p:nvPr>
        </p:nvSpPr>
        <p:spPr>
          <a:xfrm>
            <a:off x="792164" y="834426"/>
            <a:ext cx="7845422" cy="1663995"/>
          </a:xfrm>
        </p:spPr>
        <p:txBody>
          <a:bodyPr>
            <a:noAutofit/>
          </a:bodyPr>
          <a:lstStyle/>
          <a:p>
            <a:pPr marL="0" indent="0" algn="ctr">
              <a:lnSpc>
                <a:spcPct val="150000"/>
              </a:lnSpc>
              <a:buNone/>
            </a:pPr>
            <a:r>
              <a:rPr lang="de-DE" sz="2000" b="1" dirty="0">
                <a:solidFill>
                  <a:srgbClr val="17375E"/>
                </a:solidFill>
              </a:rPr>
              <a:t>Oral Hygiene </a:t>
            </a:r>
            <a:r>
              <a:rPr lang="en-US" sz="2000" b="1" dirty="0">
                <a:solidFill>
                  <a:srgbClr val="17375E"/>
                </a:solidFill>
              </a:rPr>
              <a:t>Liquid plus</a:t>
            </a:r>
          </a:p>
          <a:p>
            <a:pPr marL="0" indent="0" algn="ctr">
              <a:lnSpc>
                <a:spcPct val="150000"/>
              </a:lnSpc>
              <a:buNone/>
            </a:pPr>
            <a:r>
              <a:rPr lang="en-US" sz="1400" b="1" dirty="0"/>
              <a:t>Cleansing and germ-reducing mouth rinse </a:t>
            </a:r>
          </a:p>
          <a:p>
            <a:pPr marL="0" indent="0" algn="ctr">
              <a:lnSpc>
                <a:spcPct val="150000"/>
              </a:lnSpc>
              <a:buNone/>
            </a:pPr>
            <a:endParaRPr lang="en-US" sz="1400" b="1" dirty="0"/>
          </a:p>
          <a:p>
            <a:pPr>
              <a:lnSpc>
                <a:spcPct val="150000"/>
              </a:lnSpc>
              <a:buFont typeface="Wingdings" pitchFamily="2" charset="2"/>
              <a:buChar char="ü"/>
            </a:pPr>
            <a:r>
              <a:rPr lang="en-US" sz="1400" dirty="0"/>
              <a:t>Oral hygiene rinse with germ-reducing action and gentle purifying effect. </a:t>
            </a:r>
          </a:p>
          <a:p>
            <a:pPr>
              <a:lnSpc>
                <a:spcPct val="150000"/>
              </a:lnSpc>
              <a:buFont typeface="Wingdings" pitchFamily="2" charset="2"/>
              <a:buChar char="ü"/>
            </a:pPr>
            <a:r>
              <a:rPr lang="en-US" sz="1400" dirty="0"/>
              <a:t>Due to its gentle ingredients, it does not cause tooth discolorations and is perfectly suitable for long-term use. </a:t>
            </a:r>
          </a:p>
          <a:p>
            <a:pPr>
              <a:lnSpc>
                <a:spcPct val="150000"/>
              </a:lnSpc>
              <a:buFont typeface="Wingdings" pitchFamily="2" charset="2"/>
              <a:buChar char="ü"/>
            </a:pPr>
            <a:r>
              <a:rPr lang="en-US" sz="1400" dirty="0"/>
              <a:t>The product is free of sugar and alcohol and does not contain chlorhexidine. </a:t>
            </a:r>
          </a:p>
          <a:p>
            <a:pPr>
              <a:lnSpc>
                <a:spcPct val="150000"/>
              </a:lnSpc>
              <a:buFont typeface="Wingdings" pitchFamily="2" charset="2"/>
              <a:buChar char="ü"/>
            </a:pPr>
            <a:r>
              <a:rPr lang="en-US" sz="1400" dirty="0"/>
              <a:t>The rinsing solution supports and maintains the natural defense system of the oral cavity and offers reliable protection against halitosis. </a:t>
            </a:r>
          </a:p>
          <a:p>
            <a:pPr marL="0" indent="0" algn="just">
              <a:lnSpc>
                <a:spcPct val="150000"/>
              </a:lnSpc>
              <a:buNone/>
            </a:pPr>
            <a:endParaRPr lang="en-US" sz="1400" dirty="0"/>
          </a:p>
          <a:p>
            <a:pPr marL="0" indent="0">
              <a:lnSpc>
                <a:spcPct val="150000"/>
              </a:lnSpc>
              <a:buNone/>
            </a:pPr>
            <a:endParaRPr lang="en-US" sz="1400" dirty="0"/>
          </a:p>
          <a:p>
            <a:pPr marL="0" indent="0">
              <a:lnSpc>
                <a:spcPct val="150000"/>
              </a:lnSpc>
              <a:buNone/>
            </a:pPr>
            <a:endParaRPr lang="en-US" sz="1400" dirty="0"/>
          </a:p>
          <a:p>
            <a:pPr marL="0" indent="0">
              <a:buNone/>
            </a:pPr>
            <a:endParaRPr lang="en-US" sz="1400" b="1" dirty="0"/>
          </a:p>
          <a:p>
            <a:pPr marL="0" indent="0">
              <a:lnSpc>
                <a:spcPct val="150000"/>
              </a:lnSpc>
              <a:buNone/>
            </a:pPr>
            <a:endParaRPr lang="en-US" sz="1400" dirty="0"/>
          </a:p>
          <a:p>
            <a:pPr marL="400050" lvl="1" indent="0">
              <a:lnSpc>
                <a:spcPct val="150000"/>
              </a:lnSpc>
              <a:buNone/>
            </a:pPr>
            <a:endParaRPr lang="en-US" sz="1400" dirty="0"/>
          </a:p>
          <a:p>
            <a:pPr marL="400050" lvl="1" indent="0">
              <a:lnSpc>
                <a:spcPct val="150000"/>
              </a:lnSpc>
              <a:buNone/>
            </a:pPr>
            <a:endParaRPr lang="en-US" sz="1400" dirty="0"/>
          </a:p>
          <a:p>
            <a:pPr marL="400050" lvl="1" indent="0">
              <a:lnSpc>
                <a:spcPct val="150000"/>
              </a:lnSpc>
              <a:buNone/>
            </a:pPr>
            <a:endParaRPr lang="en-US"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Products </a:t>
            </a:r>
            <a:r>
              <a:rPr lang="de-DE" sz="1800" b="1" dirty="0" err="1">
                <a:solidFill>
                  <a:srgbClr val="004F8D"/>
                </a:solidFill>
              </a:rPr>
              <a:t>used</a:t>
            </a:r>
            <a:endParaRPr lang="de-DE" sz="1800" b="1" dirty="0">
              <a:solidFill>
                <a:srgbClr val="004F8D"/>
              </a:solidFill>
            </a:endParaRP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63</a:t>
            </a:fld>
            <a:endParaRPr lang="de-DE"/>
          </a:p>
        </p:txBody>
      </p:sp>
      <p:sp>
        <p:nvSpPr>
          <p:cNvPr id="20" name="Interaktive Schaltfläche: Anpassen 19">
            <a:hlinkClick r:id="rId3" action="ppaction://hlinksldjump" highlightClick="1"/>
            <a:extLst>
              <a:ext uri="{FF2B5EF4-FFF2-40B4-BE49-F238E27FC236}">
                <a16:creationId xmlns:a16="http://schemas.microsoft.com/office/drawing/2014/main" id="{1E692020-E3B4-F44E-BACE-2644FA40DCD2}"/>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4" action="ppaction://hlinksldjump" highlightClick="1"/>
            <a:extLst>
              <a:ext uri="{FF2B5EF4-FFF2-40B4-BE49-F238E27FC236}">
                <a16:creationId xmlns:a16="http://schemas.microsoft.com/office/drawing/2014/main" id="{1B531AA5-1D6D-2545-BA26-37E9E835A1A2}"/>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5" action="ppaction://hlinksldjump" highlightClick="1"/>
            <a:extLst>
              <a:ext uri="{FF2B5EF4-FFF2-40B4-BE49-F238E27FC236}">
                <a16:creationId xmlns:a16="http://schemas.microsoft.com/office/drawing/2014/main" id="{E5F6CD9E-2357-4D4A-87D3-F58E15BD7457}"/>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6" action="ppaction://hlinksldjump" highlightClick="1"/>
            <a:extLst>
              <a:ext uri="{FF2B5EF4-FFF2-40B4-BE49-F238E27FC236}">
                <a16:creationId xmlns:a16="http://schemas.microsoft.com/office/drawing/2014/main" id="{82DDD829-B318-B04D-8D3A-270B89A5DF23}"/>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7" action="ppaction://hlinksldjump" highlightClick="1"/>
            <a:extLst>
              <a:ext uri="{FF2B5EF4-FFF2-40B4-BE49-F238E27FC236}">
                <a16:creationId xmlns:a16="http://schemas.microsoft.com/office/drawing/2014/main" id="{3700ABDA-B384-C747-8695-14543E258214}"/>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8" action="ppaction://hlinksldjump" highlightClick="1"/>
            <a:extLst>
              <a:ext uri="{FF2B5EF4-FFF2-40B4-BE49-F238E27FC236}">
                <a16:creationId xmlns:a16="http://schemas.microsoft.com/office/drawing/2014/main" id="{2C26AA45-64EE-9446-A1D1-402E2794FCFA}"/>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7C881756-4D34-3A41-866C-D9046DB1CE12}"/>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D59CA86F-ABB7-D648-817D-9504B04593B9}"/>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0" action="ppaction://hlinksldjump" highlightClick="1"/>
            <a:extLst>
              <a:ext uri="{FF2B5EF4-FFF2-40B4-BE49-F238E27FC236}">
                <a16:creationId xmlns:a16="http://schemas.microsoft.com/office/drawing/2014/main" id="{B2901C68-63DC-3D4F-B080-295EC71F13DB}"/>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04B0B888-6BA2-AC4E-9072-C2B39C9C63F3}"/>
              </a:ext>
            </a:extLst>
          </p:cNvPr>
          <p:cNvPicPr>
            <a:picLocks noChangeAspect="1"/>
          </p:cNvPicPr>
          <p:nvPr/>
        </p:nvPicPr>
        <p:blipFill>
          <a:blip r:embed="rId11"/>
          <a:stretch>
            <a:fillRect/>
          </a:stretch>
        </p:blipFill>
        <p:spPr>
          <a:xfrm>
            <a:off x="8091488" y="980648"/>
            <a:ext cx="368300" cy="330200"/>
          </a:xfrm>
          <a:prstGeom prst="rect">
            <a:avLst/>
          </a:prstGeom>
        </p:spPr>
      </p:pic>
    </p:spTree>
    <p:extLst>
      <p:ext uri="{BB962C8B-B14F-4D97-AF65-F5344CB8AC3E}">
        <p14:creationId xmlns:p14="http://schemas.microsoft.com/office/powerpoint/2010/main" val="4202860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4" y="834426"/>
            <a:ext cx="7870822" cy="1663995"/>
          </a:xfrm>
        </p:spPr>
        <p:txBody>
          <a:bodyPr>
            <a:noAutofit/>
          </a:bodyPr>
          <a:lstStyle/>
          <a:p>
            <a:pPr marL="0" indent="0" algn="ctr">
              <a:lnSpc>
                <a:spcPct val="150000"/>
              </a:lnSpc>
              <a:buNone/>
            </a:pPr>
            <a:r>
              <a:rPr lang="de-DE" sz="2000" b="1" dirty="0">
                <a:solidFill>
                  <a:srgbClr val="17375E"/>
                </a:solidFill>
              </a:rPr>
              <a:t>Oral Hygiene Liquid plus</a:t>
            </a:r>
          </a:p>
          <a:p>
            <a:pPr marL="0" indent="0" algn="ctr">
              <a:lnSpc>
                <a:spcPct val="150000"/>
              </a:lnSpc>
              <a:buNone/>
            </a:pPr>
            <a:r>
              <a:rPr lang="de-DE" sz="1400" b="1" dirty="0"/>
              <a:t>Anwendungsbereiche</a:t>
            </a:r>
          </a:p>
          <a:p>
            <a:pPr>
              <a:lnSpc>
                <a:spcPct val="150000"/>
              </a:lnSpc>
              <a:buFont typeface="Wingdings" pitchFamily="2" charset="2"/>
              <a:buChar char="ü"/>
            </a:pPr>
            <a:r>
              <a:rPr lang="de-DE" sz="1400" dirty="0"/>
              <a:t>Empfohlen als </a:t>
            </a:r>
            <a:r>
              <a:rPr lang="de-DE" sz="1400" dirty="0" err="1"/>
              <a:t>Ergänzung</a:t>
            </a:r>
            <a:r>
              <a:rPr lang="de-DE" sz="1400" dirty="0"/>
              <a:t> zur Zungen-, Zahn-, Mund– und </a:t>
            </a:r>
            <a:r>
              <a:rPr lang="de-DE" sz="1400" dirty="0" err="1"/>
              <a:t>Implantatreinigung</a:t>
            </a:r>
            <a:r>
              <a:rPr lang="de-DE" sz="1400" dirty="0"/>
              <a:t>. </a:t>
            </a:r>
          </a:p>
          <a:p>
            <a:pPr>
              <a:lnSpc>
                <a:spcPct val="150000"/>
              </a:lnSpc>
              <a:buFont typeface="Wingdings" pitchFamily="2" charset="2"/>
              <a:buChar char="ü"/>
            </a:pPr>
            <a:r>
              <a:rPr lang="de-DE" sz="1400" dirty="0"/>
              <a:t>Besonders gut geeignet bei Menschen mit </a:t>
            </a:r>
            <a:r>
              <a:rPr lang="de-DE" sz="1400" dirty="0" err="1"/>
              <a:t>geschwächtem</a:t>
            </a:r>
            <a:r>
              <a:rPr lang="de-DE" sz="1400" dirty="0"/>
              <a:t> Immunsystem. </a:t>
            </a:r>
          </a:p>
          <a:p>
            <a:pPr>
              <a:lnSpc>
                <a:spcPct val="150000"/>
              </a:lnSpc>
              <a:buFont typeface="Wingdings" pitchFamily="2" charset="2"/>
              <a:buChar char="ü"/>
            </a:pPr>
            <a:r>
              <a:rPr lang="de-DE" sz="1400" dirty="0"/>
              <a:t>Vorbeugung von Erkrankungen in der </a:t>
            </a:r>
            <a:r>
              <a:rPr lang="de-DE" sz="1400" dirty="0" err="1"/>
              <a:t>Mundhöhle</a:t>
            </a:r>
            <a:r>
              <a:rPr lang="de-DE" sz="1400" dirty="0"/>
              <a:t> und </a:t>
            </a:r>
            <a:r>
              <a:rPr lang="de-DE" sz="1400" dirty="0" err="1"/>
              <a:t>Unterstützung</a:t>
            </a:r>
            <a:r>
              <a:rPr lang="de-DE" sz="1400" dirty="0"/>
              <a:t> der Heilung von </a:t>
            </a:r>
            <a:r>
              <a:rPr lang="de-DE" sz="1400" dirty="0" err="1"/>
              <a:t>Gingivits</a:t>
            </a:r>
            <a:r>
              <a:rPr lang="de-DE" sz="1400" dirty="0"/>
              <a:t>, Parodontitis und Stomatitis. </a:t>
            </a:r>
          </a:p>
          <a:p>
            <a:pPr>
              <a:lnSpc>
                <a:spcPct val="150000"/>
              </a:lnSpc>
              <a:buFont typeface="Wingdings" pitchFamily="2" charset="2"/>
              <a:buChar char="ü"/>
            </a:pPr>
            <a:r>
              <a:rPr lang="de-DE" sz="1400" dirty="0"/>
              <a:t>Das ideale Produkt </a:t>
            </a:r>
            <a:r>
              <a:rPr lang="de-DE" sz="1400" dirty="0" err="1"/>
              <a:t>für</a:t>
            </a:r>
            <a:r>
              <a:rPr lang="de-DE" sz="1400" dirty="0"/>
              <a:t> Risikogruppen, da langfristige Anwendung </a:t>
            </a:r>
            <a:r>
              <a:rPr lang="de-DE" sz="1400" dirty="0" err="1"/>
              <a:t>möglich</a:t>
            </a:r>
            <a:r>
              <a:rPr lang="de-DE" sz="1400" dirty="0"/>
              <a:t> und die </a:t>
            </a:r>
            <a:r>
              <a:rPr lang="de-DE" sz="1400" dirty="0" err="1"/>
              <a:t>natürliche</a:t>
            </a:r>
            <a:r>
              <a:rPr lang="de-DE" sz="1400" dirty="0"/>
              <a:t> Funktion der </a:t>
            </a:r>
            <a:r>
              <a:rPr lang="de-DE" sz="1400" dirty="0" err="1"/>
              <a:t>Mundhöhle</a:t>
            </a:r>
            <a:r>
              <a:rPr lang="de-DE" sz="1400" dirty="0"/>
              <a:t> nicht </a:t>
            </a:r>
            <a:r>
              <a:rPr lang="de-DE" sz="1400" dirty="0" err="1"/>
              <a:t>beeinträchtigt</a:t>
            </a:r>
            <a:r>
              <a:rPr lang="de-DE" sz="1400" dirty="0"/>
              <a:t> wird. </a:t>
            </a:r>
          </a:p>
          <a:p>
            <a:pPr>
              <a:lnSpc>
                <a:spcPct val="150000"/>
              </a:lnSpc>
              <a:buFont typeface="Wingdings" pitchFamily="2" charset="2"/>
              <a:buChar char="ü"/>
            </a:pPr>
            <a:r>
              <a:rPr lang="de-DE" sz="1400" dirty="0"/>
              <a:t>Geeignet </a:t>
            </a:r>
            <a:r>
              <a:rPr lang="de-DE" sz="1400" dirty="0" err="1"/>
              <a:t>für</a:t>
            </a:r>
            <a:r>
              <a:rPr lang="de-DE" sz="1400" dirty="0"/>
              <a:t> die </a:t>
            </a:r>
            <a:r>
              <a:rPr lang="de-DE" sz="1400" dirty="0" err="1"/>
              <a:t>häusliche</a:t>
            </a:r>
            <a:r>
              <a:rPr lang="de-DE" sz="1400" dirty="0"/>
              <a:t> Anwendung sowie </a:t>
            </a:r>
            <a:r>
              <a:rPr lang="de-DE" sz="1400" dirty="0" err="1"/>
              <a:t>für</a:t>
            </a:r>
            <a:r>
              <a:rPr lang="de-DE" sz="1400" dirty="0"/>
              <a:t> den Pflege- und Klinikbereich. </a:t>
            </a:r>
          </a:p>
          <a:p>
            <a:pPr marL="0" indent="0" algn="just">
              <a:lnSpc>
                <a:spcPct val="150000"/>
              </a:lnSpc>
              <a:buNone/>
            </a:pPr>
            <a:endParaRPr lang="de-DE" sz="1400" dirty="0"/>
          </a:p>
          <a:p>
            <a:pPr marL="0" indent="0" algn="just">
              <a:lnSpc>
                <a:spcPct val="150000"/>
              </a:lnSpc>
              <a:buNone/>
            </a:pPr>
            <a:endParaRPr lang="de-DE" sz="1400" dirty="0"/>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Eingesetzte Produkte</a:t>
            </a:r>
          </a:p>
        </p:txBody>
      </p:sp>
      <p:sp>
        <p:nvSpPr>
          <p:cNvPr id="7" name="Oval 6"/>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64</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F284AE6C-4A5E-6B48-BDC9-07DF370BD146}"/>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68C4A594-A6C6-514A-B808-6EC89DC470C4}"/>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A92FFEA1-989D-7242-A1A4-4687C092A57D}"/>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205E9DA4-BB6C-9444-AE1C-F0240EE2138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7CB7CB75-5B8E-C946-BC8F-F00496578C6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0D398F8E-9F95-154C-ADC3-2F0C1B9EDF25}"/>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8D89473D-8772-254B-8B35-3D85E1C9E4FD}"/>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4274AA12-27F3-1749-B490-B354EA84E687}"/>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35BC10A4-2F22-A547-A1D7-EF2106FA4B8C}"/>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2C6464F6-D695-B14A-8EDA-BBFD74533426}"/>
              </a:ext>
            </a:extLst>
          </p:cNvPr>
          <p:cNvPicPr>
            <a:picLocks noChangeAspect="1"/>
          </p:cNvPicPr>
          <p:nvPr/>
        </p:nvPicPr>
        <p:blipFill>
          <a:blip r:embed="rId11"/>
          <a:stretch>
            <a:fillRect/>
          </a:stretch>
        </p:blipFill>
        <p:spPr>
          <a:xfrm>
            <a:off x="8091488" y="980648"/>
            <a:ext cx="368300" cy="330200"/>
          </a:xfrm>
          <a:prstGeom prst="rect">
            <a:avLst/>
          </a:prstGeom>
        </p:spPr>
      </p:pic>
    </p:spTree>
    <p:extLst>
      <p:ext uri="{BB962C8B-B14F-4D97-AF65-F5344CB8AC3E}">
        <p14:creationId xmlns:p14="http://schemas.microsoft.com/office/powerpoint/2010/main" val="1536671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spect="1"/>
          </p:cNvSpPr>
          <p:nvPr/>
        </p:nvSpPr>
        <p:spPr>
          <a:xfrm>
            <a:off x="161738" y="1063229"/>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6" name="Inhaltsplatzhalter 2"/>
          <p:cNvSpPr>
            <a:spLocks noGrp="1"/>
          </p:cNvSpPr>
          <p:nvPr>
            <p:ph idx="1"/>
          </p:nvPr>
        </p:nvSpPr>
        <p:spPr>
          <a:xfrm>
            <a:off x="519929" y="759781"/>
            <a:ext cx="8058421" cy="1663995"/>
          </a:xfrm>
        </p:spPr>
        <p:txBody>
          <a:bodyPr>
            <a:noAutofit/>
          </a:bodyPr>
          <a:lstStyle/>
          <a:p>
            <a:pPr marL="0" indent="0" algn="ctr">
              <a:lnSpc>
                <a:spcPct val="150000"/>
              </a:lnSpc>
              <a:buNone/>
            </a:pPr>
            <a:r>
              <a:rPr lang="de-DE" sz="2000" b="1" dirty="0">
                <a:solidFill>
                  <a:srgbClr val="17375E"/>
                </a:solidFill>
              </a:rPr>
              <a:t>Oral Hygiene </a:t>
            </a:r>
            <a:r>
              <a:rPr lang="en-US" sz="2000" b="1" dirty="0">
                <a:solidFill>
                  <a:srgbClr val="17375E"/>
                </a:solidFill>
              </a:rPr>
              <a:t>Liquid plus</a:t>
            </a:r>
          </a:p>
          <a:p>
            <a:pPr marL="0" indent="0" algn="ctr">
              <a:lnSpc>
                <a:spcPct val="150000"/>
              </a:lnSpc>
              <a:buNone/>
            </a:pPr>
            <a:r>
              <a:rPr lang="en-US" sz="1400" b="1" dirty="0"/>
              <a:t>Areas of application</a:t>
            </a:r>
            <a:endParaRPr lang="en-US" sz="1400" dirty="0"/>
          </a:p>
          <a:p>
            <a:pPr>
              <a:lnSpc>
                <a:spcPct val="150000"/>
              </a:lnSpc>
              <a:buFont typeface="Wingdings" pitchFamily="2" charset="2"/>
              <a:buChar char="ü"/>
            </a:pPr>
            <a:r>
              <a:rPr lang="en-US" sz="1400" dirty="0"/>
              <a:t>Recommended as a supplement to cleansing of tongue, tooth, mouth and implant. Particularly suitable for patients with a weakened immune system. </a:t>
            </a:r>
          </a:p>
          <a:p>
            <a:pPr>
              <a:lnSpc>
                <a:spcPct val="150000"/>
              </a:lnSpc>
              <a:buFont typeface="Wingdings" pitchFamily="2" charset="2"/>
              <a:buChar char="ü"/>
            </a:pPr>
            <a:r>
              <a:rPr lang="en-US" sz="1400" dirty="0"/>
              <a:t>It prevents diseases of the oral cavity and promotes the healing process of gingivitis, periodontitis and stomatitis. </a:t>
            </a:r>
          </a:p>
          <a:p>
            <a:pPr>
              <a:lnSpc>
                <a:spcPct val="150000"/>
              </a:lnSpc>
              <a:buFont typeface="Wingdings" pitchFamily="2" charset="2"/>
              <a:buChar char="ü"/>
            </a:pPr>
            <a:r>
              <a:rPr lang="en-US" sz="1400" dirty="0"/>
              <a:t>It is the ideal product for risk groups since it allows long-term use without affecting the natural functions of the oral cavity. </a:t>
            </a:r>
          </a:p>
          <a:p>
            <a:pPr>
              <a:lnSpc>
                <a:spcPct val="150000"/>
              </a:lnSpc>
              <a:buFont typeface="Wingdings" pitchFamily="2" charset="2"/>
              <a:buChar char="ü"/>
            </a:pPr>
            <a:r>
              <a:rPr lang="en-US" sz="1400" dirty="0"/>
              <a:t>It is suitable for use at home and for daily clinical care. </a:t>
            </a:r>
          </a:p>
          <a:p>
            <a:pPr marL="0" indent="0">
              <a:lnSpc>
                <a:spcPct val="150000"/>
              </a:lnSpc>
              <a:buNone/>
            </a:pPr>
            <a:endParaRPr lang="en-US" sz="1400" dirty="0"/>
          </a:p>
          <a:p>
            <a:pPr marL="0" indent="0">
              <a:lnSpc>
                <a:spcPct val="150000"/>
              </a:lnSpc>
              <a:buNone/>
            </a:pPr>
            <a:endParaRPr lang="en-US" sz="1400" dirty="0"/>
          </a:p>
          <a:p>
            <a:pPr marL="0" indent="0">
              <a:buNone/>
            </a:pPr>
            <a:endParaRPr lang="en-US" sz="1400" b="1" dirty="0"/>
          </a:p>
          <a:p>
            <a:pPr marL="0" indent="0">
              <a:lnSpc>
                <a:spcPct val="150000"/>
              </a:lnSpc>
              <a:buNone/>
            </a:pPr>
            <a:endParaRPr lang="en-US" sz="1400" dirty="0"/>
          </a:p>
          <a:p>
            <a:pPr marL="400050" lvl="1" indent="0">
              <a:lnSpc>
                <a:spcPct val="150000"/>
              </a:lnSpc>
              <a:buNone/>
            </a:pPr>
            <a:endParaRPr lang="en-US" sz="1400" dirty="0"/>
          </a:p>
          <a:p>
            <a:pPr marL="400050" lvl="1" indent="0">
              <a:lnSpc>
                <a:spcPct val="150000"/>
              </a:lnSpc>
              <a:buNone/>
            </a:pPr>
            <a:endParaRPr lang="en-US" sz="1400" dirty="0"/>
          </a:p>
          <a:p>
            <a:pPr marL="400050" lvl="1" indent="0">
              <a:lnSpc>
                <a:spcPct val="150000"/>
              </a:lnSpc>
              <a:buNone/>
            </a:pPr>
            <a:endParaRPr lang="en-US"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Products </a:t>
            </a:r>
            <a:r>
              <a:rPr lang="de-DE" sz="1800" b="1" dirty="0" err="1">
                <a:solidFill>
                  <a:srgbClr val="004F8D"/>
                </a:solidFill>
              </a:rPr>
              <a:t>used</a:t>
            </a:r>
            <a:endParaRPr lang="de-DE" sz="1800" b="1" dirty="0">
              <a:solidFill>
                <a:srgbClr val="004F8D"/>
              </a:solidFill>
            </a:endParaRP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65</a:t>
            </a:fld>
            <a:endParaRPr lang="de-DE"/>
          </a:p>
        </p:txBody>
      </p:sp>
      <p:sp>
        <p:nvSpPr>
          <p:cNvPr id="19" name="Interaktive Schaltfläche: Anpassen 18">
            <a:hlinkClick r:id="rId3" action="ppaction://hlinksldjump" highlightClick="1"/>
            <a:extLst>
              <a:ext uri="{FF2B5EF4-FFF2-40B4-BE49-F238E27FC236}">
                <a16:creationId xmlns:a16="http://schemas.microsoft.com/office/drawing/2014/main" id="{B5ED2004-2ACF-6348-987C-474B69BE70B7}"/>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0" name="Interaktive Schaltfläche: Anpassen 19">
            <a:hlinkClick r:id="rId4" action="ppaction://hlinksldjump" highlightClick="1"/>
            <a:extLst>
              <a:ext uri="{FF2B5EF4-FFF2-40B4-BE49-F238E27FC236}">
                <a16:creationId xmlns:a16="http://schemas.microsoft.com/office/drawing/2014/main" id="{FAA0E396-E87E-A343-B049-CFB51F5DF527}"/>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1" name="Interaktive Schaltfläche: Anpassen 20">
            <a:hlinkClick r:id="rId5" action="ppaction://hlinksldjump" highlightClick="1"/>
            <a:extLst>
              <a:ext uri="{FF2B5EF4-FFF2-40B4-BE49-F238E27FC236}">
                <a16:creationId xmlns:a16="http://schemas.microsoft.com/office/drawing/2014/main" id="{5061CECF-00DA-D944-B449-CE1D3A526D31}"/>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2" name="Interaktive Schaltfläche: Anpassen 21">
            <a:hlinkClick r:id="rId6" action="ppaction://hlinksldjump" highlightClick="1"/>
            <a:extLst>
              <a:ext uri="{FF2B5EF4-FFF2-40B4-BE49-F238E27FC236}">
                <a16:creationId xmlns:a16="http://schemas.microsoft.com/office/drawing/2014/main" id="{518F83EE-A0CB-BF49-A3C4-211EBB7C3E6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3" name="Interaktive Schaltfläche: Anpassen 22">
            <a:hlinkClick r:id="rId7" action="ppaction://hlinksldjump" highlightClick="1"/>
            <a:extLst>
              <a:ext uri="{FF2B5EF4-FFF2-40B4-BE49-F238E27FC236}">
                <a16:creationId xmlns:a16="http://schemas.microsoft.com/office/drawing/2014/main" id="{530381D6-6971-A544-9741-543D41245D5F}"/>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4" name="Interaktive Schaltfläche: Anpassen 23">
            <a:hlinkClick r:id="rId8" action="ppaction://hlinksldjump" highlightClick="1"/>
            <a:extLst>
              <a:ext uri="{FF2B5EF4-FFF2-40B4-BE49-F238E27FC236}">
                <a16:creationId xmlns:a16="http://schemas.microsoft.com/office/drawing/2014/main" id="{DEFC3619-CD47-3C40-BFBF-5C8CF960021E}"/>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7" name="Interaktive Schaltfläche: Zurückkehren 26">
            <a:hlinkClick r:id="" action="ppaction://hlinkshowjump?jump=lastslideviewed" highlightClick="1"/>
            <a:extLst>
              <a:ext uri="{FF2B5EF4-FFF2-40B4-BE49-F238E27FC236}">
                <a16:creationId xmlns:a16="http://schemas.microsoft.com/office/drawing/2014/main" id="{C407F7A8-7CD2-3243-9D47-992AD5B0BD9E}"/>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9" action="ppaction://hlinksldjump" highlightClick="1"/>
            <a:extLst>
              <a:ext uri="{FF2B5EF4-FFF2-40B4-BE49-F238E27FC236}">
                <a16:creationId xmlns:a16="http://schemas.microsoft.com/office/drawing/2014/main" id="{CFB0746C-285C-5C4A-8EDB-FBFD6F504D99}"/>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0" action="ppaction://hlinksldjump" highlightClick="1"/>
            <a:extLst>
              <a:ext uri="{FF2B5EF4-FFF2-40B4-BE49-F238E27FC236}">
                <a16:creationId xmlns:a16="http://schemas.microsoft.com/office/drawing/2014/main" id="{6E931DD9-5ED0-0744-9444-56614494D8CD}"/>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EE4C0E01-412D-C54C-BEB1-3C483852A826}"/>
              </a:ext>
            </a:extLst>
          </p:cNvPr>
          <p:cNvPicPr>
            <a:picLocks noChangeAspect="1"/>
          </p:cNvPicPr>
          <p:nvPr/>
        </p:nvPicPr>
        <p:blipFill>
          <a:blip r:embed="rId11"/>
          <a:stretch>
            <a:fillRect/>
          </a:stretch>
        </p:blipFill>
        <p:spPr>
          <a:xfrm>
            <a:off x="8091488" y="980648"/>
            <a:ext cx="368300" cy="330200"/>
          </a:xfrm>
          <a:prstGeom prst="rect">
            <a:avLst/>
          </a:prstGeom>
        </p:spPr>
      </p:pic>
    </p:spTree>
    <p:extLst>
      <p:ext uri="{BB962C8B-B14F-4D97-AF65-F5344CB8AC3E}">
        <p14:creationId xmlns:p14="http://schemas.microsoft.com/office/powerpoint/2010/main" val="1203587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6" name="Inhaltsplatzhalter 2"/>
          <p:cNvSpPr txBox="1">
            <a:spLocks/>
          </p:cNvSpPr>
          <p:nvPr/>
        </p:nvSpPr>
        <p:spPr>
          <a:xfrm>
            <a:off x="3776323" y="1164442"/>
            <a:ext cx="2116477" cy="21081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a:solidFill>
                  <a:schemeClr val="tx1"/>
                </a:solidFill>
              </a:rPr>
              <a:t>Patienten</a:t>
            </a:r>
          </a:p>
          <a:p>
            <a:pPr marL="342900" indent="-342900" algn="l">
              <a:lnSpc>
                <a:spcPts val="2160"/>
              </a:lnSpc>
              <a:buFont typeface="+mj-lt"/>
              <a:buAutoNum type="arabicPeriod"/>
            </a:pPr>
            <a:r>
              <a:rPr lang="de-DE" sz="1350" dirty="0">
                <a:solidFill>
                  <a:schemeClr val="tx1"/>
                </a:solidFill>
              </a:rPr>
              <a:t>Anamnese</a:t>
            </a:r>
          </a:p>
          <a:p>
            <a:pPr marL="342900" indent="-342900" algn="l">
              <a:lnSpc>
                <a:spcPts val="2160"/>
              </a:lnSpc>
              <a:buFont typeface="+mj-lt"/>
              <a:buAutoNum type="arabicPeriod"/>
            </a:pPr>
            <a:r>
              <a:rPr lang="de-DE" sz="1350" dirty="0">
                <a:solidFill>
                  <a:schemeClr val="tx1"/>
                </a:solidFill>
              </a:rPr>
              <a:t>Orale Reinigung, </a:t>
            </a:r>
            <a:br>
              <a:rPr lang="de-DE" sz="1350" dirty="0">
                <a:solidFill>
                  <a:schemeClr val="tx1"/>
                </a:solidFill>
              </a:rPr>
            </a:br>
            <a:r>
              <a:rPr lang="de-DE" sz="1350" dirty="0">
                <a:solidFill>
                  <a:schemeClr val="tx1"/>
                </a:solidFill>
              </a:rPr>
              <a:t>Keimreduktion, </a:t>
            </a:r>
            <a:br>
              <a:rPr lang="de-DE" sz="1350" dirty="0">
                <a:solidFill>
                  <a:schemeClr val="tx1"/>
                </a:solidFill>
              </a:rPr>
            </a:br>
            <a:r>
              <a:rPr lang="de-DE" sz="1350" dirty="0">
                <a:solidFill>
                  <a:schemeClr val="tx1"/>
                </a:solidFill>
              </a:rPr>
              <a:t>Wundpflege</a:t>
            </a:r>
          </a:p>
          <a:p>
            <a:pPr marL="342900" indent="-342900" algn="l">
              <a:lnSpc>
                <a:spcPts val="2160"/>
              </a:lnSpc>
              <a:buFont typeface="+mj-lt"/>
              <a:buAutoNum type="arabicPeriod"/>
            </a:pPr>
            <a:r>
              <a:rPr lang="de-DE" sz="1350" dirty="0">
                <a:solidFill>
                  <a:schemeClr val="tx1"/>
                </a:solidFill>
              </a:rPr>
              <a:t>Produktanwendung</a:t>
            </a:r>
          </a:p>
          <a:p>
            <a:pPr marL="342900" indent="-342900" algn="l">
              <a:lnSpc>
                <a:spcPts val="2160"/>
              </a:lnSpc>
              <a:buFont typeface="+mj-lt"/>
              <a:buAutoNum type="arabicPeriod"/>
            </a:pPr>
            <a:r>
              <a:rPr lang="de-DE" sz="1800" b="1" dirty="0">
                <a:solidFill>
                  <a:schemeClr val="tx1"/>
                </a:solidFill>
              </a:rPr>
              <a:t>3-Schritt-System</a:t>
            </a:r>
          </a:p>
          <a:p>
            <a:pPr marL="342900" indent="-342900" algn="l">
              <a:lnSpc>
                <a:spcPts val="2160"/>
              </a:lnSpc>
              <a:buFont typeface="+mj-lt"/>
              <a:buAutoNum type="arabicPeriod"/>
            </a:pPr>
            <a:r>
              <a:rPr lang="de-DE" sz="1350" dirty="0">
                <a:solidFill>
                  <a:schemeClr val="tx1"/>
                </a:solidFill>
              </a:rPr>
              <a:t>Alleinstellung </a:t>
            </a:r>
          </a:p>
          <a:p>
            <a:pPr marL="342900" indent="-342900" algn="l">
              <a:lnSpc>
                <a:spcPts val="2160"/>
              </a:lnSpc>
              <a:buFont typeface="+mj-lt"/>
              <a:buAutoNum type="arabicPeriod"/>
            </a:pPr>
            <a:r>
              <a:rPr lang="de-DE" sz="1350" dirty="0">
                <a:solidFill>
                  <a:schemeClr val="tx1"/>
                </a:solidFill>
              </a:rPr>
              <a:t>Dokumente</a:t>
            </a:r>
          </a:p>
        </p:txBody>
      </p:sp>
      <p:sp>
        <p:nvSpPr>
          <p:cNvPr id="10" name="Inhaltsplatzhalter 2"/>
          <p:cNvSpPr txBox="1">
            <a:spLocks/>
          </p:cNvSpPr>
          <p:nvPr/>
        </p:nvSpPr>
        <p:spPr>
          <a:xfrm>
            <a:off x="6172567" y="1158426"/>
            <a:ext cx="2107833" cy="23135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err="1">
                <a:solidFill>
                  <a:schemeClr val="tx1"/>
                </a:solidFill>
              </a:rPr>
              <a:t>Patients</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Anamnesis</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Oral </a:t>
            </a:r>
            <a:r>
              <a:rPr lang="de-DE" sz="1350" dirty="0" err="1">
                <a:solidFill>
                  <a:schemeClr val="tx1"/>
                </a:solidFill>
              </a:rPr>
              <a:t>cleansing</a:t>
            </a:r>
            <a:r>
              <a:rPr lang="de-DE" sz="1350" dirty="0">
                <a:solidFill>
                  <a:schemeClr val="tx1"/>
                </a:solidFill>
              </a:rPr>
              <a:t>, </a:t>
            </a:r>
            <a:br>
              <a:rPr lang="de-DE" sz="1350" dirty="0">
                <a:solidFill>
                  <a:schemeClr val="tx1"/>
                </a:solidFill>
              </a:rPr>
            </a:br>
            <a:r>
              <a:rPr lang="de-DE" sz="1350" dirty="0" err="1">
                <a:solidFill>
                  <a:schemeClr val="tx1"/>
                </a:solidFill>
              </a:rPr>
              <a:t>germ</a:t>
            </a:r>
            <a:r>
              <a:rPr lang="de-DE" sz="1350" dirty="0">
                <a:solidFill>
                  <a:schemeClr val="tx1"/>
                </a:solidFill>
              </a:rPr>
              <a:t> </a:t>
            </a:r>
            <a:r>
              <a:rPr lang="de-DE" sz="1350" dirty="0" err="1">
                <a:solidFill>
                  <a:schemeClr val="tx1"/>
                </a:solidFill>
              </a:rPr>
              <a:t>reduction</a:t>
            </a:r>
            <a:r>
              <a:rPr lang="de-DE" sz="1350" dirty="0">
                <a:solidFill>
                  <a:schemeClr val="tx1"/>
                </a:solidFill>
              </a:rPr>
              <a:t>, </a:t>
            </a:r>
            <a:br>
              <a:rPr lang="de-DE" sz="1350" dirty="0">
                <a:solidFill>
                  <a:schemeClr val="tx1"/>
                </a:solidFill>
              </a:rPr>
            </a:br>
            <a:r>
              <a:rPr lang="de-DE" sz="1350" dirty="0" err="1">
                <a:solidFill>
                  <a:schemeClr val="tx1"/>
                </a:solidFill>
              </a:rPr>
              <a:t>wound</a:t>
            </a:r>
            <a:r>
              <a:rPr lang="de-DE" sz="1350" dirty="0">
                <a:solidFill>
                  <a:schemeClr val="tx1"/>
                </a:solidFill>
              </a:rPr>
              <a:t> </a:t>
            </a:r>
            <a:r>
              <a:rPr lang="de-DE" sz="1350" dirty="0" err="1">
                <a:solidFill>
                  <a:schemeClr val="tx1"/>
                </a:solidFill>
              </a:rPr>
              <a:t>care</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Product</a:t>
            </a:r>
            <a:r>
              <a:rPr lang="de-DE" sz="1350" dirty="0">
                <a:solidFill>
                  <a:schemeClr val="tx1"/>
                </a:solidFill>
              </a:rPr>
              <a:t> </a:t>
            </a:r>
            <a:r>
              <a:rPr lang="de-DE" sz="1350" dirty="0" err="1">
                <a:solidFill>
                  <a:schemeClr val="tx1"/>
                </a:solidFill>
              </a:rPr>
              <a:t>application</a:t>
            </a:r>
            <a:endParaRPr lang="de-DE" sz="1350" dirty="0">
              <a:solidFill>
                <a:schemeClr val="tx1"/>
              </a:solidFill>
            </a:endParaRPr>
          </a:p>
          <a:p>
            <a:pPr marL="342900" indent="-342900" algn="l">
              <a:lnSpc>
                <a:spcPts val="2160"/>
              </a:lnSpc>
              <a:buFont typeface="+mj-lt"/>
              <a:buAutoNum type="arabicPeriod"/>
            </a:pPr>
            <a:r>
              <a:rPr lang="de-DE" sz="1800" b="1" dirty="0">
                <a:solidFill>
                  <a:schemeClr val="tx1"/>
                </a:solidFill>
              </a:rPr>
              <a:t>3-Step-System</a:t>
            </a:r>
          </a:p>
          <a:p>
            <a:pPr marL="342900" indent="-342900" algn="l">
              <a:lnSpc>
                <a:spcPts val="2160"/>
              </a:lnSpc>
              <a:buFont typeface="+mj-lt"/>
              <a:buAutoNum type="arabicPeriod"/>
            </a:pPr>
            <a:r>
              <a:rPr lang="de-DE" sz="1350" dirty="0">
                <a:solidFill>
                  <a:schemeClr val="tx1"/>
                </a:solidFill>
              </a:rPr>
              <a:t>USP</a:t>
            </a:r>
          </a:p>
          <a:p>
            <a:pPr marL="342900" indent="-342900" algn="l">
              <a:lnSpc>
                <a:spcPts val="2160"/>
              </a:lnSpc>
              <a:buFont typeface="+mj-lt"/>
              <a:buAutoNum type="arabicPeriod"/>
            </a:pPr>
            <a:r>
              <a:rPr lang="de-DE" sz="1350" dirty="0" err="1">
                <a:solidFill>
                  <a:schemeClr val="tx1"/>
                </a:solidFill>
              </a:rPr>
              <a:t>Documents</a:t>
            </a:r>
            <a:endParaRPr lang="de-DE" sz="1350" dirty="0">
              <a:solidFill>
                <a:schemeClr val="tx1"/>
              </a:solidFill>
            </a:endParaRPr>
          </a:p>
        </p:txBody>
      </p:sp>
      <p:sp>
        <p:nvSpPr>
          <p:cNvPr id="12" name="Oval 11"/>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13" name="Oval 12"/>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66</a:t>
            </a:fld>
            <a:endParaRPr lang="de-DE"/>
          </a:p>
        </p:txBody>
      </p:sp>
      <p:sp>
        <p:nvSpPr>
          <p:cNvPr id="27" name="Interaktive Schaltfläche: Anpassen 26">
            <a:hlinkClick r:id="rId3" action="ppaction://hlinksldjump" highlightClick="1"/>
            <a:extLst>
              <a:ext uri="{FF2B5EF4-FFF2-40B4-BE49-F238E27FC236}">
                <a16:creationId xmlns:a16="http://schemas.microsoft.com/office/drawing/2014/main" id="{2B28D2CC-AB1B-6846-81D3-B1364E4A0AF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8" name="Interaktive Schaltfläche: Anpassen 27">
            <a:hlinkClick r:id="rId4" action="ppaction://hlinksldjump" highlightClick="1"/>
            <a:extLst>
              <a:ext uri="{FF2B5EF4-FFF2-40B4-BE49-F238E27FC236}">
                <a16:creationId xmlns:a16="http://schemas.microsoft.com/office/drawing/2014/main" id="{47193C3A-426E-8845-8CC5-73C4E43FB26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9" name="Interaktive Schaltfläche: Anpassen 28">
            <a:hlinkClick r:id="rId5" action="ppaction://hlinksldjump" highlightClick="1"/>
            <a:extLst>
              <a:ext uri="{FF2B5EF4-FFF2-40B4-BE49-F238E27FC236}">
                <a16:creationId xmlns:a16="http://schemas.microsoft.com/office/drawing/2014/main" id="{F5D941C2-A953-A04C-9E15-8EEC7CFBAA1B}"/>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30" name="Interaktive Schaltfläche: Anpassen 29">
            <a:hlinkClick r:id="rId6" action="ppaction://hlinksldjump" highlightClick="1"/>
            <a:extLst>
              <a:ext uri="{FF2B5EF4-FFF2-40B4-BE49-F238E27FC236}">
                <a16:creationId xmlns:a16="http://schemas.microsoft.com/office/drawing/2014/main" id="{8B2B7499-9E3F-1942-B95A-0E652AD470F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31" name="Interaktive Schaltfläche: Anpassen 30">
            <a:hlinkClick r:id="rId7" action="ppaction://hlinksldjump" highlightClick="1"/>
            <a:extLst>
              <a:ext uri="{FF2B5EF4-FFF2-40B4-BE49-F238E27FC236}">
                <a16:creationId xmlns:a16="http://schemas.microsoft.com/office/drawing/2014/main" id="{BEEEC72A-B591-804F-83CC-3FDD6927BF8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32" name="Interaktive Schaltfläche: Anpassen 31">
            <a:hlinkClick r:id="rId8" action="ppaction://hlinksldjump" highlightClick="1"/>
            <a:extLst>
              <a:ext uri="{FF2B5EF4-FFF2-40B4-BE49-F238E27FC236}">
                <a16:creationId xmlns:a16="http://schemas.microsoft.com/office/drawing/2014/main" id="{96ED0104-FFBE-B342-AADD-71711150864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5" name="Interaktive Schaltfläche: Zurückkehren 34">
            <a:hlinkClick r:id="" action="ppaction://hlinkshowjump?jump=lastslideviewed" highlightClick="1"/>
            <a:extLst>
              <a:ext uri="{FF2B5EF4-FFF2-40B4-BE49-F238E27FC236}">
                <a16:creationId xmlns:a16="http://schemas.microsoft.com/office/drawing/2014/main" id="{1D7FA5B2-42DD-5246-8DD2-067288EAA3D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Interaktive Schaltfläche: Anpassen 35">
            <a:hlinkClick r:id="rId9" action="ppaction://hlinksldjump" highlightClick="1"/>
            <a:extLst>
              <a:ext uri="{FF2B5EF4-FFF2-40B4-BE49-F238E27FC236}">
                <a16:creationId xmlns:a16="http://schemas.microsoft.com/office/drawing/2014/main" id="{FB82AA43-99FC-4C45-A4F4-243F07FDA9C4}"/>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33" name="Interaktive Schaltfläche: Erste Folie 32">
            <a:hlinkClick r:id="rId10" action="ppaction://hlinksldjump" highlightClick="1"/>
            <a:extLst>
              <a:ext uri="{FF2B5EF4-FFF2-40B4-BE49-F238E27FC236}">
                <a16:creationId xmlns:a16="http://schemas.microsoft.com/office/drawing/2014/main" id="{E682E443-A31C-184E-8F14-1C9911833A63}"/>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56" name="object 3">
            <a:extLst>
              <a:ext uri="{FF2B5EF4-FFF2-40B4-BE49-F238E27FC236}">
                <a16:creationId xmlns:a16="http://schemas.microsoft.com/office/drawing/2014/main" id="{20960895-B90D-AF40-8E52-6E559F764592}"/>
              </a:ext>
            </a:extLst>
          </p:cNvPr>
          <p:cNvPicPr>
            <a:picLocks noChangeAspect="1"/>
          </p:cNvPicPr>
          <p:nvPr/>
        </p:nvPicPr>
        <p:blipFill rotWithShape="1">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57" name="object 47">
            <a:extLst>
              <a:ext uri="{FF2B5EF4-FFF2-40B4-BE49-F238E27FC236}">
                <a16:creationId xmlns:a16="http://schemas.microsoft.com/office/drawing/2014/main" id="{8613F26F-0049-FD4B-A650-9EDFFA7C1A11}"/>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58" name="object 48">
            <a:extLst>
              <a:ext uri="{FF2B5EF4-FFF2-40B4-BE49-F238E27FC236}">
                <a16:creationId xmlns:a16="http://schemas.microsoft.com/office/drawing/2014/main" id="{BCA12E5D-00ED-424D-B9DC-98972EF6D90D}"/>
              </a:ext>
            </a:extLst>
          </p:cNvPr>
          <p:cNvPicPr/>
          <p:nvPr/>
        </p:nvPicPr>
        <p:blipFill>
          <a:blip r:embed="rId12"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59" name="object 51">
            <a:extLst>
              <a:ext uri="{FF2B5EF4-FFF2-40B4-BE49-F238E27FC236}">
                <a16:creationId xmlns:a16="http://schemas.microsoft.com/office/drawing/2014/main" id="{1EA8B3FE-78D9-7E4F-90AD-067E875B9B01}"/>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60" name="object 5">
            <a:extLst>
              <a:ext uri="{FF2B5EF4-FFF2-40B4-BE49-F238E27FC236}">
                <a16:creationId xmlns:a16="http://schemas.microsoft.com/office/drawing/2014/main" id="{E9D5C3CA-00D3-A943-9F11-5D8EB7855528}"/>
              </a:ext>
            </a:extLst>
          </p:cNvPr>
          <p:cNvSpPr txBox="1">
            <a:spLocks/>
          </p:cNvSpPr>
          <p:nvPr/>
        </p:nvSpPr>
        <p:spPr>
          <a:xfrm>
            <a:off x="1106224" y="251416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Wundpflege</a:t>
            </a:r>
          </a:p>
        </p:txBody>
      </p:sp>
      <p:pic>
        <p:nvPicPr>
          <p:cNvPr id="61" name="Grafik 60">
            <a:extLst>
              <a:ext uri="{FF2B5EF4-FFF2-40B4-BE49-F238E27FC236}">
                <a16:creationId xmlns:a16="http://schemas.microsoft.com/office/drawing/2014/main" id="{E8ED147A-7BD3-2141-ADCE-08344C104942}"/>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62" name="object 45">
            <a:extLst>
              <a:ext uri="{FF2B5EF4-FFF2-40B4-BE49-F238E27FC236}">
                <a16:creationId xmlns:a16="http://schemas.microsoft.com/office/drawing/2014/main" id="{BCBD0AF0-7067-3049-9B8A-8B4E45968EC6}"/>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63" name="object 46">
            <a:extLst>
              <a:ext uri="{FF2B5EF4-FFF2-40B4-BE49-F238E27FC236}">
                <a16:creationId xmlns:a16="http://schemas.microsoft.com/office/drawing/2014/main" id="{5D0BD467-1B95-B445-8140-B79A852210AC}"/>
              </a:ext>
            </a:extLst>
          </p:cNvPr>
          <p:cNvPicPr/>
          <p:nvPr/>
        </p:nvPicPr>
        <p:blipFill>
          <a:blip r:embed="rId14"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64" name="object 51">
            <a:extLst>
              <a:ext uri="{FF2B5EF4-FFF2-40B4-BE49-F238E27FC236}">
                <a16:creationId xmlns:a16="http://schemas.microsoft.com/office/drawing/2014/main" id="{6C13EB5D-6617-804D-99C0-F7FE8F1B40B3}"/>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65" name="object 5">
            <a:extLst>
              <a:ext uri="{FF2B5EF4-FFF2-40B4-BE49-F238E27FC236}">
                <a16:creationId xmlns:a16="http://schemas.microsoft.com/office/drawing/2014/main" id="{10375B11-68FA-1043-AC75-891CA7CEECAF}"/>
              </a:ext>
            </a:extLst>
          </p:cNvPr>
          <p:cNvSpPr txBox="1">
            <a:spLocks/>
          </p:cNvSpPr>
          <p:nvPr/>
        </p:nvSpPr>
        <p:spPr>
          <a:xfrm>
            <a:off x="1106224" y="2089852"/>
            <a:ext cx="1719282"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Keimreduktion</a:t>
            </a:r>
          </a:p>
        </p:txBody>
      </p:sp>
      <p:pic>
        <p:nvPicPr>
          <p:cNvPr id="66" name="Grafik 65">
            <a:extLst>
              <a:ext uri="{FF2B5EF4-FFF2-40B4-BE49-F238E27FC236}">
                <a16:creationId xmlns:a16="http://schemas.microsoft.com/office/drawing/2014/main" id="{F852125D-6C82-0144-96E3-7D0BD0C180DD}"/>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67" name="object 43">
            <a:extLst>
              <a:ext uri="{FF2B5EF4-FFF2-40B4-BE49-F238E27FC236}">
                <a16:creationId xmlns:a16="http://schemas.microsoft.com/office/drawing/2014/main" id="{E8C6D938-CD4C-4D4A-B763-0A67C3B5BDA6}"/>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68" name="object 44">
            <a:extLst>
              <a:ext uri="{FF2B5EF4-FFF2-40B4-BE49-F238E27FC236}">
                <a16:creationId xmlns:a16="http://schemas.microsoft.com/office/drawing/2014/main" id="{F3BEB02B-7235-9B4F-B3B8-ED68433729B7}"/>
              </a:ext>
            </a:extLst>
          </p:cNvPr>
          <p:cNvPicPr/>
          <p:nvPr/>
        </p:nvPicPr>
        <p:blipFill>
          <a:blip r:embed="rId16"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69" name="object 51">
            <a:extLst>
              <a:ext uri="{FF2B5EF4-FFF2-40B4-BE49-F238E27FC236}">
                <a16:creationId xmlns:a16="http://schemas.microsoft.com/office/drawing/2014/main" id="{959981B5-7717-6D4E-B366-9CF6D25D0B53}"/>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70" name="object 5">
            <a:extLst>
              <a:ext uri="{FF2B5EF4-FFF2-40B4-BE49-F238E27FC236}">
                <a16:creationId xmlns:a16="http://schemas.microsoft.com/office/drawing/2014/main" id="{C9BF4D6F-ADFA-854E-B5D1-4BE4982FB9D1}"/>
              </a:ext>
            </a:extLst>
          </p:cNvPr>
          <p:cNvSpPr txBox="1">
            <a:spLocks/>
          </p:cNvSpPr>
          <p:nvPr/>
        </p:nvSpPr>
        <p:spPr>
          <a:xfrm>
            <a:off x="1106224" y="165707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Reinigung</a:t>
            </a:r>
          </a:p>
        </p:txBody>
      </p:sp>
      <p:pic>
        <p:nvPicPr>
          <p:cNvPr id="71" name="Grafik 70">
            <a:extLst>
              <a:ext uri="{FF2B5EF4-FFF2-40B4-BE49-F238E27FC236}">
                <a16:creationId xmlns:a16="http://schemas.microsoft.com/office/drawing/2014/main" id="{13A0995F-F82E-1C42-9751-960D8792B0D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pic>
        <p:nvPicPr>
          <p:cNvPr id="72" name="object 11">
            <a:extLst>
              <a:ext uri="{FF2B5EF4-FFF2-40B4-BE49-F238E27FC236}">
                <a16:creationId xmlns:a16="http://schemas.microsoft.com/office/drawing/2014/main" id="{3ADEE2C9-E708-8646-95CC-46740491A6D6}"/>
              </a:ext>
            </a:extLst>
          </p:cNvPr>
          <p:cNvPicPr/>
          <p:nvPr/>
        </p:nvPicPr>
        <p:blipFill>
          <a:blip r:embed="rId17"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sp>
        <p:nvSpPr>
          <p:cNvPr id="73" name="object 27">
            <a:extLst>
              <a:ext uri="{FF2B5EF4-FFF2-40B4-BE49-F238E27FC236}">
                <a16:creationId xmlns:a16="http://schemas.microsoft.com/office/drawing/2014/main" id="{D3D49030-6AC7-4A48-868E-9817896CE93B}"/>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74" name="object 28">
            <a:extLst>
              <a:ext uri="{FF2B5EF4-FFF2-40B4-BE49-F238E27FC236}">
                <a16:creationId xmlns:a16="http://schemas.microsoft.com/office/drawing/2014/main" id="{81E5B5C0-B146-E44D-AE2E-1ABE53216C59}"/>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0953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67</a:t>
            </a:fld>
            <a:endParaRPr lang="de-DE"/>
          </a:p>
        </p:txBody>
      </p:sp>
      <p:sp>
        <p:nvSpPr>
          <p:cNvPr id="21" name="Interaktive Schaltfläche: Anpassen 20">
            <a:hlinkClick r:id="rId11" action="ppaction://hlinksldjump" highlightClick="1"/>
            <a:extLst>
              <a:ext uri="{FF2B5EF4-FFF2-40B4-BE49-F238E27FC236}">
                <a16:creationId xmlns:a16="http://schemas.microsoft.com/office/drawing/2014/main" id="{8E95291F-7073-B241-A0C6-7190005B7946}"/>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2" name="Interaktive Schaltfläche: Anpassen 21">
            <a:hlinkClick r:id="rId12" action="ppaction://hlinksldjump" highlightClick="1"/>
            <a:extLst>
              <a:ext uri="{FF2B5EF4-FFF2-40B4-BE49-F238E27FC236}">
                <a16:creationId xmlns:a16="http://schemas.microsoft.com/office/drawing/2014/main" id="{9A454714-D052-B747-81F7-5822C3238625}"/>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3" name="Interaktive Schaltfläche: Anpassen 22">
            <a:hlinkClick r:id="rId13" action="ppaction://hlinksldjump" highlightClick="1"/>
            <a:extLst>
              <a:ext uri="{FF2B5EF4-FFF2-40B4-BE49-F238E27FC236}">
                <a16:creationId xmlns:a16="http://schemas.microsoft.com/office/drawing/2014/main" id="{50AB6239-C6E4-F44C-9B85-E6C572FC3418}"/>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4" name="Interaktive Schaltfläche: Anpassen 23">
            <a:hlinkClick r:id="rId14" action="ppaction://hlinksldjump" highlightClick="1"/>
            <a:extLst>
              <a:ext uri="{FF2B5EF4-FFF2-40B4-BE49-F238E27FC236}">
                <a16:creationId xmlns:a16="http://schemas.microsoft.com/office/drawing/2014/main" id="{538C7D34-D57D-4147-80DF-7AC88A4B209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5" name="Interaktive Schaltfläche: Anpassen 24">
            <a:hlinkClick r:id="rId15" action="ppaction://hlinksldjump" highlightClick="1"/>
            <a:extLst>
              <a:ext uri="{FF2B5EF4-FFF2-40B4-BE49-F238E27FC236}">
                <a16:creationId xmlns:a16="http://schemas.microsoft.com/office/drawing/2014/main" id="{F33A7C7D-8E4F-9F4F-8184-EE2719CF2A8E}"/>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6" name="Interaktive Schaltfläche: Anpassen 25">
            <a:hlinkClick r:id="rId16" action="ppaction://hlinksldjump" highlightClick="1"/>
            <a:extLst>
              <a:ext uri="{FF2B5EF4-FFF2-40B4-BE49-F238E27FC236}">
                <a16:creationId xmlns:a16="http://schemas.microsoft.com/office/drawing/2014/main" id="{C7146B69-C42B-E14C-9CA1-8C2A0209B8DF}"/>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9" name="Interaktive Schaltfläche: Zurückkehren 28">
            <a:hlinkClick r:id="" action="ppaction://hlinkshowjump?jump=lastslideviewed" highlightClick="1"/>
            <a:extLst>
              <a:ext uri="{FF2B5EF4-FFF2-40B4-BE49-F238E27FC236}">
                <a16:creationId xmlns:a16="http://schemas.microsoft.com/office/drawing/2014/main" id="{3C379DF5-CFDB-0E46-B343-76501B345291}"/>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7" action="ppaction://hlinksldjump" highlightClick="1"/>
            <a:extLst>
              <a:ext uri="{FF2B5EF4-FFF2-40B4-BE49-F238E27FC236}">
                <a16:creationId xmlns:a16="http://schemas.microsoft.com/office/drawing/2014/main" id="{0BAD1D3A-8619-AD4C-8D75-B116E5F61BAE}"/>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7" name="Interaktive Schaltfläche: Erste Folie 26">
            <a:hlinkClick r:id="rId18" action="ppaction://hlinksldjump" highlightClick="1"/>
            <a:extLst>
              <a:ext uri="{FF2B5EF4-FFF2-40B4-BE49-F238E27FC236}">
                <a16:creationId xmlns:a16="http://schemas.microsoft.com/office/drawing/2014/main" id="{BCB41F94-BCDA-4C43-8B43-EF7F0430720B}"/>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object 43">
            <a:extLst>
              <a:ext uri="{FF2B5EF4-FFF2-40B4-BE49-F238E27FC236}">
                <a16:creationId xmlns:a16="http://schemas.microsoft.com/office/drawing/2014/main" id="{AD34BEF9-EE52-CB42-AA3F-FD2BB9B94464}"/>
              </a:ext>
            </a:extLst>
          </p:cNvPr>
          <p:cNvSpPr/>
          <p:nvPr/>
        </p:nvSpPr>
        <p:spPr>
          <a:xfrm>
            <a:off x="792163" y="1684237"/>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32" name="object 44">
            <a:extLst>
              <a:ext uri="{FF2B5EF4-FFF2-40B4-BE49-F238E27FC236}">
                <a16:creationId xmlns:a16="http://schemas.microsoft.com/office/drawing/2014/main" id="{7B43D9F6-03AF-6D45-B70C-7D2D5AEF2D74}"/>
              </a:ext>
            </a:extLst>
          </p:cNvPr>
          <p:cNvPicPr/>
          <p:nvPr/>
        </p:nvPicPr>
        <p:blipFill>
          <a:blip r:embed="rId19" cstate="email">
            <a:extLst>
              <a:ext uri="{28A0092B-C50C-407E-A947-70E740481C1C}">
                <a14:useLocalDpi xmlns:a14="http://schemas.microsoft.com/office/drawing/2010/main"/>
              </a:ext>
            </a:extLst>
          </a:blip>
          <a:stretch>
            <a:fillRect/>
          </a:stretch>
        </p:blipFill>
        <p:spPr>
          <a:xfrm>
            <a:off x="930790" y="1781424"/>
            <a:ext cx="134117" cy="162966"/>
          </a:xfrm>
          <a:prstGeom prst="rect">
            <a:avLst/>
          </a:prstGeom>
        </p:spPr>
      </p:pic>
      <p:sp>
        <p:nvSpPr>
          <p:cNvPr id="33" name="object 51">
            <a:extLst>
              <a:ext uri="{FF2B5EF4-FFF2-40B4-BE49-F238E27FC236}">
                <a16:creationId xmlns:a16="http://schemas.microsoft.com/office/drawing/2014/main" id="{E3354F5F-6761-6C48-8068-F6C18AD78976}"/>
              </a:ext>
            </a:extLst>
          </p:cNvPr>
          <p:cNvSpPr/>
          <p:nvPr/>
        </p:nvSpPr>
        <p:spPr>
          <a:xfrm>
            <a:off x="1302675" y="1687569"/>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34" name="object 5">
            <a:extLst>
              <a:ext uri="{FF2B5EF4-FFF2-40B4-BE49-F238E27FC236}">
                <a16:creationId xmlns:a16="http://schemas.microsoft.com/office/drawing/2014/main" id="{05D39068-2EB5-4F48-90C3-7E1107269055}"/>
              </a:ext>
            </a:extLst>
          </p:cNvPr>
          <p:cNvSpPr txBox="1">
            <a:spLocks/>
          </p:cNvSpPr>
          <p:nvPr/>
        </p:nvSpPr>
        <p:spPr>
          <a:xfrm>
            <a:off x="1826030" y="1743770"/>
            <a:ext cx="1619989" cy="2815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900" b="1" spc="-21" dirty="0">
                <a:solidFill>
                  <a:schemeClr val="bg1"/>
                </a:solidFill>
              </a:rPr>
              <a:t>Orale Reinigung </a:t>
            </a:r>
          </a:p>
          <a:p>
            <a:pPr marL="4503" algn="just">
              <a:spcBef>
                <a:spcPts val="35"/>
              </a:spcBef>
            </a:pPr>
            <a:r>
              <a:rPr lang="de-DE" sz="900" b="1" spc="-21" dirty="0">
                <a:solidFill>
                  <a:schemeClr val="bg1"/>
                </a:solidFill>
              </a:rPr>
              <a:t>Oral </a:t>
            </a:r>
            <a:r>
              <a:rPr lang="de-DE" sz="900" b="1" spc="-21" dirty="0" err="1">
                <a:solidFill>
                  <a:schemeClr val="bg1"/>
                </a:solidFill>
              </a:rPr>
              <a:t>cleansing</a:t>
            </a:r>
            <a:endParaRPr lang="de-DE" sz="900" b="1" spc="-21" dirty="0">
              <a:solidFill>
                <a:schemeClr val="bg1"/>
              </a:solidFill>
            </a:endParaRPr>
          </a:p>
        </p:txBody>
      </p:sp>
      <p:pic>
        <p:nvPicPr>
          <p:cNvPr id="35" name="Grafik 34">
            <a:extLst>
              <a:ext uri="{FF2B5EF4-FFF2-40B4-BE49-F238E27FC236}">
                <a16:creationId xmlns:a16="http://schemas.microsoft.com/office/drawing/2014/main" id="{2D52B409-7854-AF48-9E49-AA8D1284E56E}"/>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302675" y="1685220"/>
            <a:ext cx="368174" cy="360045"/>
          </a:xfrm>
          <a:prstGeom prst="ellipse">
            <a:avLst/>
          </a:prstGeom>
          <a:solidFill>
            <a:schemeClr val="bg1"/>
          </a:solidFill>
          <a:ln>
            <a:solidFill>
              <a:srgbClr val="7030A0"/>
            </a:solidFill>
          </a:ln>
        </p:spPr>
      </p:pic>
      <p:sp>
        <p:nvSpPr>
          <p:cNvPr id="28" name="object 45">
            <a:extLst>
              <a:ext uri="{FF2B5EF4-FFF2-40B4-BE49-F238E27FC236}">
                <a16:creationId xmlns:a16="http://schemas.microsoft.com/office/drawing/2014/main" id="{09D67E3F-837F-B14C-998F-C7630A7B1E79}"/>
              </a:ext>
            </a:extLst>
          </p:cNvPr>
          <p:cNvSpPr/>
          <p:nvPr/>
        </p:nvSpPr>
        <p:spPr>
          <a:xfrm>
            <a:off x="795533" y="2689148"/>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30" name="object 46">
            <a:extLst>
              <a:ext uri="{FF2B5EF4-FFF2-40B4-BE49-F238E27FC236}">
                <a16:creationId xmlns:a16="http://schemas.microsoft.com/office/drawing/2014/main" id="{C56BE2AD-11DD-B54D-86CE-EFDE6AE6F1B2}"/>
              </a:ext>
            </a:extLst>
          </p:cNvPr>
          <p:cNvPicPr/>
          <p:nvPr/>
        </p:nvPicPr>
        <p:blipFill>
          <a:blip r:embed="rId21" cstate="email">
            <a:extLst>
              <a:ext uri="{28A0092B-C50C-407E-A947-70E740481C1C}">
                <a14:useLocalDpi xmlns:a14="http://schemas.microsoft.com/office/drawing/2010/main"/>
              </a:ext>
            </a:extLst>
          </a:blip>
          <a:stretch>
            <a:fillRect/>
          </a:stretch>
        </p:blipFill>
        <p:spPr>
          <a:xfrm>
            <a:off x="950676" y="2786334"/>
            <a:ext cx="107725" cy="162966"/>
          </a:xfrm>
          <a:prstGeom prst="rect">
            <a:avLst/>
          </a:prstGeom>
        </p:spPr>
      </p:pic>
      <p:sp>
        <p:nvSpPr>
          <p:cNvPr id="36" name="object 51">
            <a:extLst>
              <a:ext uri="{FF2B5EF4-FFF2-40B4-BE49-F238E27FC236}">
                <a16:creationId xmlns:a16="http://schemas.microsoft.com/office/drawing/2014/main" id="{9F57EF96-2BF5-FD48-B9B1-65B9026578D0}"/>
              </a:ext>
            </a:extLst>
          </p:cNvPr>
          <p:cNvSpPr/>
          <p:nvPr/>
        </p:nvSpPr>
        <p:spPr>
          <a:xfrm>
            <a:off x="1302675" y="2692480"/>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37" name="object 5">
            <a:extLst>
              <a:ext uri="{FF2B5EF4-FFF2-40B4-BE49-F238E27FC236}">
                <a16:creationId xmlns:a16="http://schemas.microsoft.com/office/drawing/2014/main" id="{C77E1FB0-8E2D-BF44-B958-2B876812C2FA}"/>
              </a:ext>
            </a:extLst>
          </p:cNvPr>
          <p:cNvSpPr txBox="1">
            <a:spLocks/>
          </p:cNvSpPr>
          <p:nvPr/>
        </p:nvSpPr>
        <p:spPr>
          <a:xfrm>
            <a:off x="1826030" y="2757825"/>
            <a:ext cx="1719282" cy="2815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900" b="1" spc="-21" dirty="0">
                <a:solidFill>
                  <a:schemeClr val="bg1"/>
                </a:solidFill>
              </a:rPr>
              <a:t>Orale Keimreduktion</a:t>
            </a:r>
          </a:p>
          <a:p>
            <a:pPr marL="4503" algn="just">
              <a:spcBef>
                <a:spcPts val="35"/>
              </a:spcBef>
            </a:pPr>
            <a:r>
              <a:rPr lang="de-DE" sz="900" b="1" spc="-21" dirty="0">
                <a:solidFill>
                  <a:schemeClr val="bg1"/>
                </a:solidFill>
              </a:rPr>
              <a:t>Oral </a:t>
            </a:r>
            <a:r>
              <a:rPr lang="de-DE" sz="900" b="1" spc="-21" dirty="0" err="1">
                <a:solidFill>
                  <a:schemeClr val="bg1"/>
                </a:solidFill>
              </a:rPr>
              <a:t>germ</a:t>
            </a:r>
            <a:r>
              <a:rPr lang="de-DE" sz="900" b="1" spc="-21" dirty="0">
                <a:solidFill>
                  <a:schemeClr val="bg1"/>
                </a:solidFill>
              </a:rPr>
              <a:t> </a:t>
            </a:r>
            <a:r>
              <a:rPr lang="de-DE" sz="900" b="1" spc="-21" dirty="0" err="1">
                <a:solidFill>
                  <a:schemeClr val="bg1"/>
                </a:solidFill>
              </a:rPr>
              <a:t>reduction</a:t>
            </a:r>
            <a:endParaRPr lang="de-DE" sz="900" b="1" spc="-21" dirty="0">
              <a:solidFill>
                <a:schemeClr val="bg1"/>
              </a:solidFill>
            </a:endParaRPr>
          </a:p>
        </p:txBody>
      </p:sp>
      <p:pic>
        <p:nvPicPr>
          <p:cNvPr id="38" name="Grafik 37">
            <a:extLst>
              <a:ext uri="{FF2B5EF4-FFF2-40B4-BE49-F238E27FC236}">
                <a16:creationId xmlns:a16="http://schemas.microsoft.com/office/drawing/2014/main" id="{0EDB72D2-8B87-534F-9B75-5B33CE6286BB}"/>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1302675" y="2689147"/>
            <a:ext cx="370575" cy="372819"/>
          </a:xfrm>
          <a:prstGeom prst="ellipse">
            <a:avLst/>
          </a:prstGeom>
          <a:solidFill>
            <a:schemeClr val="bg1"/>
          </a:solidFill>
          <a:ln>
            <a:solidFill>
              <a:srgbClr val="7030A0"/>
            </a:solidFill>
          </a:ln>
        </p:spPr>
      </p:pic>
      <p:sp>
        <p:nvSpPr>
          <p:cNvPr id="39" name="object 47">
            <a:extLst>
              <a:ext uri="{FF2B5EF4-FFF2-40B4-BE49-F238E27FC236}">
                <a16:creationId xmlns:a16="http://schemas.microsoft.com/office/drawing/2014/main" id="{D99C9F9F-7E02-AF49-9DC4-C8CADBB61995}"/>
              </a:ext>
            </a:extLst>
          </p:cNvPr>
          <p:cNvSpPr/>
          <p:nvPr/>
        </p:nvSpPr>
        <p:spPr>
          <a:xfrm>
            <a:off x="792163" y="3695856"/>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40" name="object 48">
            <a:extLst>
              <a:ext uri="{FF2B5EF4-FFF2-40B4-BE49-F238E27FC236}">
                <a16:creationId xmlns:a16="http://schemas.microsoft.com/office/drawing/2014/main" id="{A0B3AD89-EBCD-D241-BFD9-1693C8D96B5B}"/>
              </a:ext>
            </a:extLst>
          </p:cNvPr>
          <p:cNvPicPr/>
          <p:nvPr/>
        </p:nvPicPr>
        <p:blipFill>
          <a:blip r:embed="rId23" cstate="email">
            <a:extLst>
              <a:ext uri="{28A0092B-C50C-407E-A947-70E740481C1C}">
                <a14:useLocalDpi xmlns:a14="http://schemas.microsoft.com/office/drawing/2010/main"/>
              </a:ext>
            </a:extLst>
          </a:blip>
          <a:stretch>
            <a:fillRect/>
          </a:stretch>
        </p:blipFill>
        <p:spPr>
          <a:xfrm>
            <a:off x="950619" y="3790925"/>
            <a:ext cx="100472" cy="167096"/>
          </a:xfrm>
          <a:prstGeom prst="rect">
            <a:avLst/>
          </a:prstGeom>
        </p:spPr>
      </p:pic>
      <p:sp>
        <p:nvSpPr>
          <p:cNvPr id="41" name="object 51">
            <a:extLst>
              <a:ext uri="{FF2B5EF4-FFF2-40B4-BE49-F238E27FC236}">
                <a16:creationId xmlns:a16="http://schemas.microsoft.com/office/drawing/2014/main" id="{E7F36E30-8F29-B54F-86B1-A775829D8427}"/>
              </a:ext>
            </a:extLst>
          </p:cNvPr>
          <p:cNvSpPr/>
          <p:nvPr/>
        </p:nvSpPr>
        <p:spPr>
          <a:xfrm>
            <a:off x="1302675" y="3694059"/>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2" name="object 5">
            <a:extLst>
              <a:ext uri="{FF2B5EF4-FFF2-40B4-BE49-F238E27FC236}">
                <a16:creationId xmlns:a16="http://schemas.microsoft.com/office/drawing/2014/main" id="{5A47B9FD-15C5-D443-861D-2A81BC2F4122}"/>
              </a:ext>
            </a:extLst>
          </p:cNvPr>
          <p:cNvSpPr txBox="1">
            <a:spLocks/>
          </p:cNvSpPr>
          <p:nvPr/>
        </p:nvSpPr>
        <p:spPr>
          <a:xfrm>
            <a:off x="1826030" y="3759404"/>
            <a:ext cx="1619989" cy="2815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900" b="1" spc="-21" dirty="0">
                <a:solidFill>
                  <a:schemeClr val="bg1"/>
                </a:solidFill>
              </a:rPr>
              <a:t>Orale Wundpflege</a:t>
            </a:r>
          </a:p>
          <a:p>
            <a:pPr marL="4503" algn="just">
              <a:spcBef>
                <a:spcPts val="35"/>
              </a:spcBef>
            </a:pPr>
            <a:r>
              <a:rPr lang="de-DE" sz="900" b="1" spc="-21" dirty="0">
                <a:solidFill>
                  <a:schemeClr val="bg1"/>
                </a:solidFill>
              </a:rPr>
              <a:t>Oral </a:t>
            </a:r>
            <a:r>
              <a:rPr lang="de-DE" sz="900" b="1" spc="-21" dirty="0" err="1">
                <a:solidFill>
                  <a:schemeClr val="bg1"/>
                </a:solidFill>
              </a:rPr>
              <a:t>wound</a:t>
            </a:r>
            <a:r>
              <a:rPr lang="de-DE" sz="900" b="1" spc="-21" dirty="0">
                <a:solidFill>
                  <a:schemeClr val="bg1"/>
                </a:solidFill>
              </a:rPr>
              <a:t> care</a:t>
            </a:r>
          </a:p>
        </p:txBody>
      </p:sp>
      <p:pic>
        <p:nvPicPr>
          <p:cNvPr id="43" name="Grafik 42">
            <a:extLst>
              <a:ext uri="{FF2B5EF4-FFF2-40B4-BE49-F238E27FC236}">
                <a16:creationId xmlns:a16="http://schemas.microsoft.com/office/drawing/2014/main" id="{6B56B010-AE15-D446-B801-0B51BF38FE02}"/>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302675" y="3691710"/>
            <a:ext cx="368174" cy="360045"/>
          </a:xfrm>
          <a:prstGeom prst="ellipse">
            <a:avLst/>
          </a:prstGeom>
          <a:solidFill>
            <a:schemeClr val="bg1"/>
          </a:solidFill>
          <a:ln>
            <a:solidFill>
              <a:srgbClr val="7030A0"/>
            </a:solidFill>
          </a:ln>
        </p:spPr>
      </p:pic>
      <p:pic>
        <p:nvPicPr>
          <p:cNvPr id="3" name="Vorbereitung" descr="Vorbereitung">
            <a:hlinkClick r:id="" action="ppaction://media"/>
            <a:extLst>
              <a:ext uri="{FF2B5EF4-FFF2-40B4-BE49-F238E27FC236}">
                <a16:creationId xmlns:a16="http://schemas.microsoft.com/office/drawing/2014/main" id="{46ADF819-A966-1E4E-A0F8-9EDE24CC8298}"/>
              </a:ext>
            </a:extLst>
          </p:cNvPr>
          <p:cNvPicPr>
            <a:picLocks noChangeAspect="1"/>
          </p:cNvPicPr>
          <p:nvPr>
            <a:videoFile r:link="rId2"/>
            <p:extLst>
              <p:ext uri="{DAA4B4D4-6D71-4841-9C94-3DE7FCFB9230}">
                <p14:media xmlns:p14="http://schemas.microsoft.com/office/powerpoint/2010/main" r:embed="rId1"/>
              </p:ext>
            </p:extLst>
          </p:nvPr>
        </p:nvPicPr>
        <p:blipFill>
          <a:blip r:embed="rId24"/>
          <a:stretch>
            <a:fillRect/>
          </a:stretch>
        </p:blipFill>
        <p:spPr>
          <a:xfrm>
            <a:off x="4844567" y="245079"/>
            <a:ext cx="1828800" cy="1028700"/>
          </a:xfrm>
          <a:prstGeom prst="roundRect">
            <a:avLst/>
          </a:prstGeom>
        </p:spPr>
      </p:pic>
      <p:pic>
        <p:nvPicPr>
          <p:cNvPr id="4" name="Orale Reinigung" descr="Orale Reinigung">
            <a:hlinkClick r:id="" action="ppaction://media"/>
            <a:extLst>
              <a:ext uri="{FF2B5EF4-FFF2-40B4-BE49-F238E27FC236}">
                <a16:creationId xmlns:a16="http://schemas.microsoft.com/office/drawing/2014/main" id="{1FA846B9-9E93-5D4B-8108-A5E69C682CBF}"/>
              </a:ext>
            </a:extLst>
          </p:cNvPr>
          <p:cNvPicPr>
            <a:picLocks noChangeAspect="1"/>
          </p:cNvPicPr>
          <p:nvPr>
            <a:videoFile r:link="rId4"/>
            <p:extLst>
              <p:ext uri="{DAA4B4D4-6D71-4841-9C94-3DE7FCFB9230}">
                <p14:media xmlns:p14="http://schemas.microsoft.com/office/powerpoint/2010/main" r:embed="rId3"/>
              </p:ext>
            </p:extLst>
          </p:nvPr>
        </p:nvPicPr>
        <p:blipFill>
          <a:blip r:embed="rId25"/>
          <a:stretch>
            <a:fillRect/>
          </a:stretch>
        </p:blipFill>
        <p:spPr>
          <a:xfrm>
            <a:off x="4844567" y="1317688"/>
            <a:ext cx="1828800" cy="1028700"/>
          </a:xfrm>
          <a:prstGeom prst="roundRect">
            <a:avLst/>
          </a:prstGeom>
        </p:spPr>
      </p:pic>
      <p:pic>
        <p:nvPicPr>
          <p:cNvPr id="6" name="Orale Keimreduktion" descr="Orale Keimreduktion">
            <a:hlinkClick r:id="" action="ppaction://media"/>
            <a:extLst>
              <a:ext uri="{FF2B5EF4-FFF2-40B4-BE49-F238E27FC236}">
                <a16:creationId xmlns:a16="http://schemas.microsoft.com/office/drawing/2014/main" id="{5A9AB20E-9B96-A74C-9E65-8989EE1D8974}"/>
              </a:ext>
            </a:extLst>
          </p:cNvPr>
          <p:cNvPicPr>
            <a:picLocks noChangeAspect="1"/>
          </p:cNvPicPr>
          <p:nvPr>
            <a:videoFile r:link="rId6"/>
            <p:extLst>
              <p:ext uri="{DAA4B4D4-6D71-4841-9C94-3DE7FCFB9230}">
                <p14:media xmlns:p14="http://schemas.microsoft.com/office/powerpoint/2010/main" r:embed="rId5"/>
              </p:ext>
            </p:extLst>
          </p:nvPr>
        </p:nvPicPr>
        <p:blipFill>
          <a:blip r:embed="rId26"/>
          <a:stretch>
            <a:fillRect/>
          </a:stretch>
        </p:blipFill>
        <p:spPr>
          <a:xfrm>
            <a:off x="4844567" y="2383400"/>
            <a:ext cx="1828800" cy="1028700"/>
          </a:xfrm>
          <a:prstGeom prst="roundRect">
            <a:avLst/>
          </a:prstGeom>
        </p:spPr>
      </p:pic>
      <p:pic>
        <p:nvPicPr>
          <p:cNvPr id="7" name="Orale Wundpflege" descr="Orale Wundpflege">
            <a:hlinkClick r:id="" action="ppaction://media"/>
            <a:extLst>
              <a:ext uri="{FF2B5EF4-FFF2-40B4-BE49-F238E27FC236}">
                <a16:creationId xmlns:a16="http://schemas.microsoft.com/office/drawing/2014/main" id="{65775395-75A1-7B4A-8A0A-60737449273D}"/>
              </a:ext>
            </a:extLst>
          </p:cNvPr>
          <p:cNvPicPr>
            <a:picLocks noChangeAspect="1"/>
          </p:cNvPicPr>
          <p:nvPr>
            <a:videoFile r:link="rId8"/>
            <p:extLst>
              <p:ext uri="{DAA4B4D4-6D71-4841-9C94-3DE7FCFB9230}">
                <p14:media xmlns:p14="http://schemas.microsoft.com/office/powerpoint/2010/main" r:embed="rId7"/>
              </p:ext>
            </p:extLst>
          </p:nvPr>
        </p:nvPicPr>
        <p:blipFill>
          <a:blip r:embed="rId27"/>
          <a:stretch>
            <a:fillRect/>
          </a:stretch>
        </p:blipFill>
        <p:spPr>
          <a:xfrm>
            <a:off x="4844567" y="3449112"/>
            <a:ext cx="1828800" cy="1028700"/>
          </a:xfrm>
          <a:prstGeom prst="roundRect">
            <a:avLst/>
          </a:prstGeom>
        </p:spPr>
      </p:pic>
      <p:pic>
        <p:nvPicPr>
          <p:cNvPr id="10" name="Grafik 9">
            <a:extLst>
              <a:ext uri="{FF2B5EF4-FFF2-40B4-BE49-F238E27FC236}">
                <a16:creationId xmlns:a16="http://schemas.microsoft.com/office/drawing/2014/main" id="{368AD1B8-82EF-2447-AD29-DF6AA13BB332}"/>
              </a:ext>
            </a:extLst>
          </p:cNvPr>
          <p:cNvPicPr>
            <a:picLocks noChangeAspect="1"/>
          </p:cNvPicPr>
          <p:nvPr/>
        </p:nvPicPr>
        <p:blipFill rotWithShape="1">
          <a:blip r:embed="rId28" cstate="email">
            <a:extLst>
              <a:ext uri="{28A0092B-C50C-407E-A947-70E740481C1C}">
                <a14:useLocalDpi xmlns:a14="http://schemas.microsoft.com/office/drawing/2010/main"/>
              </a:ext>
            </a:extLst>
          </a:blip>
          <a:srcRect/>
          <a:stretch/>
        </p:blipFill>
        <p:spPr>
          <a:xfrm>
            <a:off x="3929102" y="2491823"/>
            <a:ext cx="740664" cy="617506"/>
          </a:xfrm>
          <a:prstGeom prst="rect">
            <a:avLst/>
          </a:prstGeom>
        </p:spPr>
      </p:pic>
      <p:pic>
        <p:nvPicPr>
          <p:cNvPr id="13" name="Grafik 12">
            <a:extLst>
              <a:ext uri="{FF2B5EF4-FFF2-40B4-BE49-F238E27FC236}">
                <a16:creationId xmlns:a16="http://schemas.microsoft.com/office/drawing/2014/main" id="{21DAE8CD-7C38-9B46-8870-83D0F4DCC9B0}"/>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a:off x="3929102" y="1477316"/>
            <a:ext cx="740664" cy="622440"/>
          </a:xfrm>
          <a:prstGeom prst="rect">
            <a:avLst/>
          </a:prstGeom>
        </p:spPr>
      </p:pic>
      <p:pic>
        <p:nvPicPr>
          <p:cNvPr id="15" name="Grafik 14">
            <a:extLst>
              <a:ext uri="{FF2B5EF4-FFF2-40B4-BE49-F238E27FC236}">
                <a16:creationId xmlns:a16="http://schemas.microsoft.com/office/drawing/2014/main" id="{D5439557-5605-7F4F-8162-F5BA390C0333}"/>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3929102" y="462810"/>
            <a:ext cx="740664" cy="622440"/>
          </a:xfrm>
          <a:prstGeom prst="rect">
            <a:avLst/>
          </a:prstGeom>
        </p:spPr>
      </p:pic>
      <p:pic>
        <p:nvPicPr>
          <p:cNvPr id="45" name="object 44">
            <a:extLst>
              <a:ext uri="{FF2B5EF4-FFF2-40B4-BE49-F238E27FC236}">
                <a16:creationId xmlns:a16="http://schemas.microsoft.com/office/drawing/2014/main" id="{17A13F9F-8FA5-6C46-9C8C-071063F34564}"/>
              </a:ext>
            </a:extLst>
          </p:cNvPr>
          <p:cNvPicPr/>
          <p:nvPr/>
        </p:nvPicPr>
        <p:blipFill>
          <a:blip r:embed="rId19" cstate="email">
            <a:extLst>
              <a:ext uri="{28A0092B-C50C-407E-A947-70E740481C1C}">
                <a14:useLocalDpi xmlns:a14="http://schemas.microsoft.com/office/drawing/2010/main"/>
              </a:ext>
            </a:extLst>
          </a:blip>
          <a:stretch>
            <a:fillRect/>
          </a:stretch>
        </p:blipFill>
        <p:spPr>
          <a:xfrm>
            <a:off x="921675" y="738485"/>
            <a:ext cx="134117" cy="162966"/>
          </a:xfrm>
          <a:prstGeom prst="rect">
            <a:avLst/>
          </a:prstGeom>
        </p:spPr>
      </p:pic>
      <p:sp>
        <p:nvSpPr>
          <p:cNvPr id="46" name="object 51">
            <a:extLst>
              <a:ext uri="{FF2B5EF4-FFF2-40B4-BE49-F238E27FC236}">
                <a16:creationId xmlns:a16="http://schemas.microsoft.com/office/drawing/2014/main" id="{0FE810BF-484A-A548-8AE5-F58FD54D900C}"/>
              </a:ext>
            </a:extLst>
          </p:cNvPr>
          <p:cNvSpPr/>
          <p:nvPr/>
        </p:nvSpPr>
        <p:spPr>
          <a:xfrm>
            <a:off x="1293560" y="644630"/>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noFill/>
          <a:ln>
            <a:solidFill>
              <a:srgbClr val="7030A0"/>
            </a:solidFill>
          </a:ln>
        </p:spPr>
        <p:txBody>
          <a:bodyPr wrap="square" lIns="0" tIns="0" rIns="0" bIns="0" rtlCol="0"/>
          <a:lstStyle/>
          <a:p>
            <a:pPr algn="ctr"/>
            <a:endParaRPr dirty="0"/>
          </a:p>
        </p:txBody>
      </p:sp>
      <p:sp>
        <p:nvSpPr>
          <p:cNvPr id="47" name="object 5">
            <a:extLst>
              <a:ext uri="{FF2B5EF4-FFF2-40B4-BE49-F238E27FC236}">
                <a16:creationId xmlns:a16="http://schemas.microsoft.com/office/drawing/2014/main" id="{63D0993F-A2C0-A849-BC4B-614D20E2E5D4}"/>
              </a:ext>
            </a:extLst>
          </p:cNvPr>
          <p:cNvSpPr txBox="1">
            <a:spLocks/>
          </p:cNvSpPr>
          <p:nvPr/>
        </p:nvSpPr>
        <p:spPr>
          <a:xfrm>
            <a:off x="1643295" y="755695"/>
            <a:ext cx="1619989" cy="1430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ctr">
              <a:spcBef>
                <a:spcPts val="35"/>
              </a:spcBef>
            </a:pPr>
            <a:r>
              <a:rPr lang="de-DE" sz="900" spc="-21" dirty="0">
                <a:solidFill>
                  <a:schemeClr val="tx1"/>
                </a:solidFill>
              </a:rPr>
              <a:t>Vorbereitung / </a:t>
            </a:r>
            <a:r>
              <a:rPr lang="de-DE" sz="900" spc="-21" dirty="0" err="1">
                <a:solidFill>
                  <a:schemeClr val="tx1"/>
                </a:solidFill>
              </a:rPr>
              <a:t>Preparation</a:t>
            </a:r>
            <a:endParaRPr lang="de-DE" sz="900" spc="-21" dirty="0">
              <a:solidFill>
                <a:schemeClr val="tx1"/>
              </a:solidFill>
            </a:endParaRPr>
          </a:p>
        </p:txBody>
      </p:sp>
      <p:pic>
        <p:nvPicPr>
          <p:cNvPr id="48" name="Grafik 47">
            <a:extLst>
              <a:ext uri="{FF2B5EF4-FFF2-40B4-BE49-F238E27FC236}">
                <a16:creationId xmlns:a16="http://schemas.microsoft.com/office/drawing/2014/main" id="{E76C0362-ACE9-D44D-BD78-17B9B4A18C80}"/>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293560" y="642281"/>
            <a:ext cx="368174" cy="360045"/>
          </a:xfrm>
          <a:prstGeom prst="ellipse">
            <a:avLst/>
          </a:prstGeom>
          <a:solidFill>
            <a:schemeClr val="bg1"/>
          </a:solidFill>
          <a:ln>
            <a:solidFill>
              <a:srgbClr val="7030A0"/>
            </a:solidFill>
          </a:ln>
        </p:spPr>
      </p:pic>
      <p:pic>
        <p:nvPicPr>
          <p:cNvPr id="49" name="Grafik 48">
            <a:extLst>
              <a:ext uri="{FF2B5EF4-FFF2-40B4-BE49-F238E27FC236}">
                <a16:creationId xmlns:a16="http://schemas.microsoft.com/office/drawing/2014/main" id="{610A7373-6B30-8446-8DA3-121D0FDC3DA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3294299" y="642281"/>
            <a:ext cx="370575" cy="372819"/>
          </a:xfrm>
          <a:prstGeom prst="ellipse">
            <a:avLst/>
          </a:prstGeom>
          <a:solidFill>
            <a:schemeClr val="bg1"/>
          </a:solidFill>
          <a:ln>
            <a:solidFill>
              <a:srgbClr val="7030A0"/>
            </a:solidFill>
          </a:ln>
        </p:spPr>
      </p:pic>
      <p:pic>
        <p:nvPicPr>
          <p:cNvPr id="51" name="Grafik 50">
            <a:extLst>
              <a:ext uri="{FF2B5EF4-FFF2-40B4-BE49-F238E27FC236}">
                <a16:creationId xmlns:a16="http://schemas.microsoft.com/office/drawing/2014/main" id="{536DBB4F-E9E4-1142-8265-90471F88FA40}"/>
              </a:ext>
            </a:extLst>
          </p:cNvPr>
          <p:cNvPicPr>
            <a:picLocks noChangeAspect="1"/>
          </p:cNvPicPr>
          <p:nvPr/>
        </p:nvPicPr>
        <p:blipFill rotWithShape="1">
          <a:blip r:embed="rId31" cstate="email">
            <a:extLst>
              <a:ext uri="{28A0092B-C50C-407E-A947-70E740481C1C}">
                <a14:useLocalDpi xmlns:a14="http://schemas.microsoft.com/office/drawing/2010/main"/>
              </a:ext>
            </a:extLst>
          </a:blip>
          <a:srcRect/>
          <a:stretch/>
        </p:blipFill>
        <p:spPr>
          <a:xfrm>
            <a:off x="3929102" y="3501396"/>
            <a:ext cx="740664" cy="656672"/>
          </a:xfrm>
          <a:prstGeom prst="rect">
            <a:avLst/>
          </a:prstGeom>
        </p:spPr>
      </p:pic>
      <p:pic>
        <p:nvPicPr>
          <p:cNvPr id="55" name="Grafik 54">
            <a:extLst>
              <a:ext uri="{FF2B5EF4-FFF2-40B4-BE49-F238E27FC236}">
                <a16:creationId xmlns:a16="http://schemas.microsoft.com/office/drawing/2014/main" id="{69406B64-7FD0-D64B-B843-B9939F34411A}"/>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7345800" y="1897087"/>
            <a:ext cx="860064" cy="905018"/>
          </a:xfrm>
          <a:prstGeom prst="rect">
            <a:avLst/>
          </a:prstGeom>
        </p:spPr>
      </p:pic>
      <p:sp>
        <p:nvSpPr>
          <p:cNvPr id="56" name="object 5">
            <a:extLst>
              <a:ext uri="{FF2B5EF4-FFF2-40B4-BE49-F238E27FC236}">
                <a16:creationId xmlns:a16="http://schemas.microsoft.com/office/drawing/2014/main" id="{94B4F93B-7CFE-F440-A2D1-D171F9198C69}"/>
              </a:ext>
            </a:extLst>
          </p:cNvPr>
          <p:cNvSpPr txBox="1">
            <a:spLocks/>
          </p:cNvSpPr>
          <p:nvPr/>
        </p:nvSpPr>
        <p:spPr>
          <a:xfrm>
            <a:off x="7038631" y="2346388"/>
            <a:ext cx="614337"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ctr">
              <a:spcBef>
                <a:spcPts val="35"/>
              </a:spcBef>
            </a:pPr>
            <a:r>
              <a:rPr lang="de-DE" sz="1250" spc="-21" dirty="0">
                <a:solidFill>
                  <a:schemeClr val="tx1"/>
                </a:solidFill>
              </a:rPr>
              <a:t>max.</a:t>
            </a:r>
          </a:p>
        </p:txBody>
      </p:sp>
    </p:spTree>
    <p:extLst>
      <p:ext uri="{BB962C8B-B14F-4D97-AF65-F5344CB8AC3E}">
        <p14:creationId xmlns:p14="http://schemas.microsoft.com/office/powerpoint/2010/main" val="205857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432"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01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63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fill="hold" display="0">
                  <p:stCondLst>
                    <p:cond delay="indefinite"/>
                  </p:stCondLst>
                </p:cTn>
                <p:tgtEl>
                  <p:spTgt spid="6"/>
                </p:tgtEl>
              </p:cMediaNode>
            </p:vide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6"/>
                                        </p:tgtEl>
                                      </p:cBhvr>
                                    </p:cmd>
                                  </p:childTnLst>
                                </p:cTn>
                              </p:par>
                            </p:childTnLst>
                          </p:cTn>
                        </p:par>
                      </p:childTnLst>
                    </p:cTn>
                  </p:par>
                </p:childTnLst>
              </p:cTn>
              <p:nextCondLst>
                <p:cond evt="onClick" delay="0">
                  <p:tgtEl>
                    <p:spTgt spid="6"/>
                  </p:tgtEl>
                </p:cond>
              </p:nextCondLst>
            </p:seq>
            <p:video>
              <p:cMediaNode vol="80000">
                <p:cTn id="37"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4" y="834426"/>
            <a:ext cx="7870822" cy="1663995"/>
          </a:xfrm>
        </p:spPr>
        <p:txBody>
          <a:bodyPr>
            <a:noAutofit/>
          </a:bodyPr>
          <a:lstStyle/>
          <a:p>
            <a:pPr marL="0" indent="0">
              <a:lnSpc>
                <a:spcPct val="150000"/>
              </a:lnSpc>
              <a:buNone/>
            </a:pPr>
            <a:r>
              <a:rPr lang="de-DE" sz="2000" b="1" dirty="0">
                <a:solidFill>
                  <a:srgbClr val="17375E"/>
                </a:solidFill>
              </a:rPr>
              <a:t> </a:t>
            </a:r>
          </a:p>
          <a:p>
            <a:pPr marL="0" indent="0" algn="ctr">
              <a:lnSpc>
                <a:spcPct val="150000"/>
              </a:lnSpc>
              <a:buNone/>
            </a:pPr>
            <a:r>
              <a:rPr lang="de-DE" sz="1400" b="1" dirty="0" err="1"/>
              <a:t>RheoDol</a:t>
            </a:r>
            <a:r>
              <a:rPr lang="de-DE" sz="1400" b="1" dirty="0"/>
              <a:t>® Oral Hygiene Gel plus</a:t>
            </a:r>
          </a:p>
          <a:p>
            <a:pPr marL="0" indent="0">
              <a:lnSpc>
                <a:spcPct val="150000"/>
              </a:lnSpc>
              <a:buNone/>
            </a:pPr>
            <a:endParaRPr lang="de-DE" sz="1400" dirty="0"/>
          </a:p>
          <a:p>
            <a:pPr>
              <a:lnSpc>
                <a:spcPct val="150000"/>
              </a:lnSpc>
              <a:buFont typeface="Wingdings" pitchFamily="2" charset="2"/>
              <a:buChar char="ü"/>
            </a:pPr>
            <a:r>
              <a:rPr lang="de-DE" sz="1400" dirty="0"/>
              <a:t>erbsengroße Menge Gel morgens, abends sowie nach Mahlzeiten zum </a:t>
            </a:r>
            <a:r>
              <a:rPr lang="de-DE" sz="1400" dirty="0" err="1"/>
              <a:t>Zähneputzen</a:t>
            </a:r>
            <a:r>
              <a:rPr lang="de-DE" sz="1400" dirty="0"/>
              <a:t> und Reinigen der gesamten </a:t>
            </a:r>
            <a:r>
              <a:rPr lang="de-DE" sz="1400" dirty="0" err="1"/>
              <a:t>Mundhöhle</a:t>
            </a:r>
            <a:r>
              <a:rPr lang="de-DE" sz="1400" dirty="0"/>
              <a:t> und Zunge. </a:t>
            </a:r>
          </a:p>
          <a:p>
            <a:pPr>
              <a:lnSpc>
                <a:spcPct val="150000"/>
              </a:lnSpc>
              <a:buFont typeface="Wingdings" pitchFamily="2" charset="2"/>
              <a:buChar char="ü"/>
            </a:pPr>
            <a:r>
              <a:rPr lang="de-DE" sz="1400" dirty="0" err="1"/>
              <a:t>Für</a:t>
            </a:r>
            <a:r>
              <a:rPr lang="de-DE" sz="1400" dirty="0"/>
              <a:t> Zungenreinigung und Entfernung von krankhaften </a:t>
            </a:r>
            <a:r>
              <a:rPr lang="de-DE" sz="1400" dirty="0" err="1"/>
              <a:t>Belägen</a:t>
            </a:r>
            <a:r>
              <a:rPr lang="de-DE" sz="1400" dirty="0"/>
              <a:t> einfach Watte- oder Mund- </a:t>
            </a:r>
            <a:r>
              <a:rPr lang="de-DE" sz="1400" dirty="0" err="1"/>
              <a:t>pflegestäbchen</a:t>
            </a:r>
            <a:r>
              <a:rPr lang="de-DE" sz="1400" dirty="0"/>
              <a:t> benutzen. </a:t>
            </a:r>
          </a:p>
          <a:p>
            <a:pPr>
              <a:lnSpc>
                <a:spcPct val="150000"/>
              </a:lnSpc>
              <a:buFont typeface="Wingdings" pitchFamily="2" charset="2"/>
              <a:buChar char="ü"/>
            </a:pPr>
            <a:r>
              <a:rPr lang="de-DE" sz="1400" dirty="0" err="1"/>
              <a:t>Möglichst</a:t>
            </a:r>
            <a:r>
              <a:rPr lang="de-DE" sz="1400" dirty="0"/>
              <a:t> nicht </a:t>
            </a:r>
            <a:r>
              <a:rPr lang="de-DE" sz="1400" dirty="0" err="1"/>
              <a:t>nachspülen</a:t>
            </a:r>
            <a:r>
              <a:rPr lang="de-DE" sz="1400" dirty="0"/>
              <a:t>, Reste des Gels in </a:t>
            </a:r>
            <a:r>
              <a:rPr lang="de-DE" sz="1400" dirty="0" err="1"/>
              <a:t>Mundhöhle</a:t>
            </a:r>
            <a:r>
              <a:rPr lang="de-DE" sz="1400" dirty="0"/>
              <a:t> und auf Zunge verteilen. </a:t>
            </a:r>
          </a:p>
          <a:p>
            <a:pPr>
              <a:lnSpc>
                <a:spcPct val="150000"/>
              </a:lnSpc>
              <a:buFont typeface="Wingdings" pitchFamily="2" charset="2"/>
              <a:buChar char="ü"/>
            </a:pPr>
            <a:r>
              <a:rPr lang="de-DE" sz="1400" dirty="0" err="1"/>
              <a:t>Natürlicher</a:t>
            </a:r>
            <a:r>
              <a:rPr lang="de-DE" sz="1400" dirty="0"/>
              <a:t> Zahnbestand, Implantate und herausnehmbare Prothesen </a:t>
            </a:r>
            <a:r>
              <a:rPr lang="de-DE" sz="1400" dirty="0" err="1"/>
              <a:t>können</a:t>
            </a:r>
            <a:r>
              <a:rPr lang="de-DE" sz="1400" dirty="0"/>
              <a:t> ebenfalls mit Gel gereinigt werden. </a:t>
            </a:r>
          </a:p>
          <a:p>
            <a:pPr marL="0" indent="0" algn="just">
              <a:lnSpc>
                <a:spcPct val="150000"/>
              </a:lnSpc>
              <a:buNone/>
            </a:pPr>
            <a:endParaRPr lang="de-DE" sz="1400" dirty="0"/>
          </a:p>
          <a:p>
            <a:pPr marL="0" indent="0" algn="just">
              <a:lnSpc>
                <a:spcPct val="150000"/>
              </a:lnSpc>
              <a:buNone/>
            </a:pPr>
            <a:endParaRPr lang="de-DE" sz="1400" dirty="0"/>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3-Schritt ANWENDUNG</a:t>
            </a:r>
          </a:p>
        </p:txBody>
      </p:sp>
      <p:sp>
        <p:nvSpPr>
          <p:cNvPr id="7" name="Oval 6"/>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68</a:t>
            </a:fld>
            <a:endParaRPr lang="de-DE"/>
          </a:p>
        </p:txBody>
      </p:sp>
      <p:pic>
        <p:nvPicPr>
          <p:cNvPr id="11" name="Grafik 10">
            <a:extLst>
              <a:ext uri="{FF2B5EF4-FFF2-40B4-BE49-F238E27FC236}">
                <a16:creationId xmlns:a16="http://schemas.microsoft.com/office/drawing/2014/main" id="{490B1441-D8AD-B042-AD9A-648338AE258D}"/>
              </a:ext>
            </a:extLst>
          </p:cNvPr>
          <p:cNvPicPr>
            <a:picLocks noChangeAspect="1"/>
          </p:cNvPicPr>
          <p:nvPr/>
        </p:nvPicPr>
        <p:blipFill>
          <a:blip r:embed="rId3"/>
          <a:stretch>
            <a:fillRect/>
          </a:stretch>
        </p:blipFill>
        <p:spPr>
          <a:xfrm>
            <a:off x="3257550" y="520203"/>
            <a:ext cx="2971800" cy="279400"/>
          </a:xfrm>
          <a:prstGeom prst="rect">
            <a:avLst/>
          </a:prstGeom>
        </p:spPr>
      </p:pic>
      <p:sp>
        <p:nvSpPr>
          <p:cNvPr id="21" name="Interaktive Schaltfläche: Anpassen 20">
            <a:hlinkClick r:id="rId4" action="ppaction://hlinksldjump" highlightClick="1"/>
            <a:extLst>
              <a:ext uri="{FF2B5EF4-FFF2-40B4-BE49-F238E27FC236}">
                <a16:creationId xmlns:a16="http://schemas.microsoft.com/office/drawing/2014/main" id="{8E95291F-7073-B241-A0C6-7190005B7946}"/>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2" name="Interaktive Schaltfläche: Anpassen 21">
            <a:hlinkClick r:id="rId5" action="ppaction://hlinksldjump" highlightClick="1"/>
            <a:extLst>
              <a:ext uri="{FF2B5EF4-FFF2-40B4-BE49-F238E27FC236}">
                <a16:creationId xmlns:a16="http://schemas.microsoft.com/office/drawing/2014/main" id="{9A454714-D052-B747-81F7-5822C3238625}"/>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3" name="Interaktive Schaltfläche: Anpassen 22">
            <a:hlinkClick r:id="rId6" action="ppaction://hlinksldjump" highlightClick="1"/>
            <a:extLst>
              <a:ext uri="{FF2B5EF4-FFF2-40B4-BE49-F238E27FC236}">
                <a16:creationId xmlns:a16="http://schemas.microsoft.com/office/drawing/2014/main" id="{50AB6239-C6E4-F44C-9B85-E6C572FC3418}"/>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4" name="Interaktive Schaltfläche: Anpassen 23">
            <a:hlinkClick r:id="rId7" action="ppaction://hlinksldjump" highlightClick="1"/>
            <a:extLst>
              <a:ext uri="{FF2B5EF4-FFF2-40B4-BE49-F238E27FC236}">
                <a16:creationId xmlns:a16="http://schemas.microsoft.com/office/drawing/2014/main" id="{538C7D34-D57D-4147-80DF-7AC88A4B2097}"/>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5" name="Interaktive Schaltfläche: Anpassen 24">
            <a:hlinkClick r:id="rId8" action="ppaction://hlinksldjump" highlightClick="1"/>
            <a:extLst>
              <a:ext uri="{FF2B5EF4-FFF2-40B4-BE49-F238E27FC236}">
                <a16:creationId xmlns:a16="http://schemas.microsoft.com/office/drawing/2014/main" id="{F33A7C7D-8E4F-9F4F-8184-EE2719CF2A8E}"/>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6" name="Interaktive Schaltfläche: Anpassen 25">
            <a:hlinkClick r:id="rId9" action="ppaction://hlinksldjump" highlightClick="1"/>
            <a:extLst>
              <a:ext uri="{FF2B5EF4-FFF2-40B4-BE49-F238E27FC236}">
                <a16:creationId xmlns:a16="http://schemas.microsoft.com/office/drawing/2014/main" id="{C7146B69-C42B-E14C-9CA1-8C2A0209B8DF}"/>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9" name="Interaktive Schaltfläche: Zurückkehren 28">
            <a:hlinkClick r:id="" action="ppaction://hlinkshowjump?jump=lastslideviewed" highlightClick="1"/>
            <a:extLst>
              <a:ext uri="{FF2B5EF4-FFF2-40B4-BE49-F238E27FC236}">
                <a16:creationId xmlns:a16="http://schemas.microsoft.com/office/drawing/2014/main" id="{3C379DF5-CFDB-0E46-B343-76501B345291}"/>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0BAD1D3A-8619-AD4C-8D75-B116E5F61BAE}"/>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7" name="Interaktive Schaltfläche: Erste Folie 26">
            <a:hlinkClick r:id="rId11" action="ppaction://hlinksldjump" highlightClick="1"/>
            <a:extLst>
              <a:ext uri="{FF2B5EF4-FFF2-40B4-BE49-F238E27FC236}">
                <a16:creationId xmlns:a16="http://schemas.microsoft.com/office/drawing/2014/main" id="{BCB41F94-BCDA-4C43-8B43-EF7F0430720B}"/>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object 43">
            <a:extLst>
              <a:ext uri="{FF2B5EF4-FFF2-40B4-BE49-F238E27FC236}">
                <a16:creationId xmlns:a16="http://schemas.microsoft.com/office/drawing/2014/main" id="{AD34BEF9-EE52-CB42-AA3F-FD2BB9B94464}"/>
              </a:ext>
            </a:extLst>
          </p:cNvPr>
          <p:cNvSpPr/>
          <p:nvPr/>
        </p:nvSpPr>
        <p:spPr>
          <a:xfrm>
            <a:off x="3310136" y="934361"/>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32" name="object 44">
            <a:extLst>
              <a:ext uri="{FF2B5EF4-FFF2-40B4-BE49-F238E27FC236}">
                <a16:creationId xmlns:a16="http://schemas.microsoft.com/office/drawing/2014/main" id="{7B43D9F6-03AF-6D45-B70C-7D2D5AEF2D74}"/>
              </a:ext>
            </a:extLst>
          </p:cNvPr>
          <p:cNvPicPr/>
          <p:nvPr/>
        </p:nvPicPr>
        <p:blipFill>
          <a:blip r:embed="rId12" cstate="email">
            <a:extLst>
              <a:ext uri="{28A0092B-C50C-407E-A947-70E740481C1C}">
                <a14:useLocalDpi xmlns:a14="http://schemas.microsoft.com/office/drawing/2010/main"/>
              </a:ext>
            </a:extLst>
          </a:blip>
          <a:stretch>
            <a:fillRect/>
          </a:stretch>
        </p:blipFill>
        <p:spPr>
          <a:xfrm>
            <a:off x="3448763" y="1031548"/>
            <a:ext cx="134117" cy="162966"/>
          </a:xfrm>
          <a:prstGeom prst="rect">
            <a:avLst/>
          </a:prstGeom>
        </p:spPr>
      </p:pic>
      <p:sp>
        <p:nvSpPr>
          <p:cNvPr id="33" name="object 51">
            <a:extLst>
              <a:ext uri="{FF2B5EF4-FFF2-40B4-BE49-F238E27FC236}">
                <a16:creationId xmlns:a16="http://schemas.microsoft.com/office/drawing/2014/main" id="{E3354F5F-6761-6C48-8068-F6C18AD78976}"/>
              </a:ext>
            </a:extLst>
          </p:cNvPr>
          <p:cNvSpPr/>
          <p:nvPr/>
        </p:nvSpPr>
        <p:spPr>
          <a:xfrm>
            <a:off x="3820648" y="937693"/>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34" name="object 5">
            <a:extLst>
              <a:ext uri="{FF2B5EF4-FFF2-40B4-BE49-F238E27FC236}">
                <a16:creationId xmlns:a16="http://schemas.microsoft.com/office/drawing/2014/main" id="{05D39068-2EB5-4F48-90C3-7E1107269055}"/>
              </a:ext>
            </a:extLst>
          </p:cNvPr>
          <p:cNvSpPr txBox="1">
            <a:spLocks/>
          </p:cNvSpPr>
          <p:nvPr/>
        </p:nvSpPr>
        <p:spPr>
          <a:xfrm>
            <a:off x="4344003" y="1048758"/>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Reinigung</a:t>
            </a:r>
          </a:p>
        </p:txBody>
      </p:sp>
      <p:pic>
        <p:nvPicPr>
          <p:cNvPr id="35" name="Grafik 34">
            <a:extLst>
              <a:ext uri="{FF2B5EF4-FFF2-40B4-BE49-F238E27FC236}">
                <a16:creationId xmlns:a16="http://schemas.microsoft.com/office/drawing/2014/main" id="{2D52B409-7854-AF48-9E49-AA8D1284E56E}"/>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820648" y="935344"/>
            <a:ext cx="368174" cy="360045"/>
          </a:xfrm>
          <a:prstGeom prst="ellipse">
            <a:avLst/>
          </a:prstGeom>
          <a:solidFill>
            <a:schemeClr val="bg1"/>
          </a:solidFill>
          <a:ln>
            <a:solidFill>
              <a:srgbClr val="7030A0"/>
            </a:solidFill>
          </a:ln>
        </p:spPr>
      </p:pic>
    </p:spTree>
    <p:extLst>
      <p:ext uri="{BB962C8B-B14F-4D97-AF65-F5344CB8AC3E}">
        <p14:creationId xmlns:p14="http://schemas.microsoft.com/office/powerpoint/2010/main" val="2260796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spect="1"/>
          </p:cNvSpPr>
          <p:nvPr/>
        </p:nvSpPr>
        <p:spPr>
          <a:xfrm>
            <a:off x="161738" y="1063229"/>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6" name="Inhaltsplatzhalter 2"/>
          <p:cNvSpPr>
            <a:spLocks noGrp="1"/>
          </p:cNvSpPr>
          <p:nvPr>
            <p:ph idx="1"/>
          </p:nvPr>
        </p:nvSpPr>
        <p:spPr>
          <a:xfrm>
            <a:off x="792164" y="834426"/>
            <a:ext cx="7837638" cy="1663995"/>
          </a:xfrm>
        </p:spPr>
        <p:txBody>
          <a:bodyPr>
            <a:noAutofit/>
          </a:bodyPr>
          <a:lstStyle/>
          <a:p>
            <a:pPr marL="0" indent="0">
              <a:lnSpc>
                <a:spcPct val="150000"/>
              </a:lnSpc>
              <a:buNone/>
            </a:pPr>
            <a:r>
              <a:rPr lang="de-DE" sz="2000" b="1" dirty="0">
                <a:solidFill>
                  <a:srgbClr val="17375E"/>
                </a:solidFill>
              </a:rPr>
              <a:t> </a:t>
            </a:r>
          </a:p>
          <a:p>
            <a:pPr marL="0" indent="0" algn="ctr">
              <a:lnSpc>
                <a:spcPct val="150000"/>
              </a:lnSpc>
              <a:buNone/>
            </a:pPr>
            <a:r>
              <a:rPr lang="de-DE" sz="1400" b="1" dirty="0" err="1"/>
              <a:t>RheoDol</a:t>
            </a:r>
            <a:r>
              <a:rPr lang="de-DE" sz="1400" b="1" dirty="0"/>
              <a:t>® Oral Hygiene Gel plus</a:t>
            </a:r>
          </a:p>
          <a:p>
            <a:pPr marL="0" indent="0" algn="just">
              <a:lnSpc>
                <a:spcPct val="150000"/>
              </a:lnSpc>
              <a:buNone/>
            </a:pPr>
            <a:endParaRPr lang="de-DE" sz="1400" dirty="0"/>
          </a:p>
          <a:p>
            <a:pPr>
              <a:lnSpc>
                <a:spcPct val="150000"/>
              </a:lnSpc>
              <a:buFont typeface="Wingdings" pitchFamily="2" charset="2"/>
              <a:buChar char="ü"/>
            </a:pPr>
            <a:r>
              <a:rPr lang="de-DE" sz="1400" dirty="0" err="1"/>
              <a:t>Use</a:t>
            </a:r>
            <a:r>
              <a:rPr lang="de-DE" sz="1400" dirty="0"/>
              <a:t> </a:t>
            </a:r>
            <a:r>
              <a:rPr lang="de-DE" sz="1400" dirty="0" err="1"/>
              <a:t>pea-sized</a:t>
            </a:r>
            <a:r>
              <a:rPr lang="de-DE" sz="1400" dirty="0"/>
              <a:t> </a:t>
            </a:r>
            <a:r>
              <a:rPr lang="de-DE" sz="1400" dirty="0" err="1"/>
              <a:t>portion</a:t>
            </a:r>
            <a:r>
              <a:rPr lang="de-DE" sz="1400" dirty="0"/>
              <a:t> </a:t>
            </a:r>
            <a:r>
              <a:rPr lang="de-DE" sz="1400" dirty="0" err="1"/>
              <a:t>of</a:t>
            </a:r>
            <a:r>
              <a:rPr lang="de-DE" sz="1400" dirty="0"/>
              <a:t> </a:t>
            </a:r>
            <a:r>
              <a:rPr lang="de-DE" sz="1400" dirty="0" err="1"/>
              <a:t>gel</a:t>
            </a:r>
            <a:r>
              <a:rPr lang="de-DE" sz="1400" dirty="0"/>
              <a:t> in </a:t>
            </a:r>
            <a:r>
              <a:rPr lang="de-DE" sz="1400" dirty="0" err="1"/>
              <a:t>the</a:t>
            </a:r>
            <a:r>
              <a:rPr lang="de-DE" sz="1400" dirty="0"/>
              <a:t> </a:t>
            </a:r>
            <a:r>
              <a:rPr lang="de-DE" sz="1400" dirty="0" err="1"/>
              <a:t>morning</a:t>
            </a:r>
            <a:r>
              <a:rPr lang="de-DE" sz="1400" dirty="0"/>
              <a:t>, </a:t>
            </a:r>
            <a:r>
              <a:rPr lang="de-DE" sz="1400" dirty="0" err="1"/>
              <a:t>evening</a:t>
            </a:r>
            <a:r>
              <a:rPr lang="de-DE" sz="1400" dirty="0"/>
              <a:t> </a:t>
            </a:r>
            <a:r>
              <a:rPr lang="de-DE" sz="1400" dirty="0" err="1"/>
              <a:t>and</a:t>
            </a:r>
            <a:r>
              <a:rPr lang="de-DE" sz="1400" dirty="0"/>
              <a:t> after </a:t>
            </a:r>
            <a:r>
              <a:rPr lang="de-DE" sz="1400" dirty="0" err="1"/>
              <a:t>meals</a:t>
            </a:r>
            <a:r>
              <a:rPr lang="de-DE" sz="1400" dirty="0"/>
              <a:t> </a:t>
            </a:r>
            <a:r>
              <a:rPr lang="de-DE" sz="1400" dirty="0" err="1"/>
              <a:t>to</a:t>
            </a:r>
            <a:r>
              <a:rPr lang="de-DE" sz="1400" dirty="0"/>
              <a:t> </a:t>
            </a:r>
            <a:r>
              <a:rPr lang="de-DE" sz="1400" dirty="0" err="1"/>
              <a:t>brush</a:t>
            </a:r>
            <a:r>
              <a:rPr lang="de-DE" sz="1400" dirty="0"/>
              <a:t> </a:t>
            </a:r>
            <a:r>
              <a:rPr lang="de-DE" sz="1400" dirty="0" err="1"/>
              <a:t>the</a:t>
            </a:r>
            <a:r>
              <a:rPr lang="de-DE" sz="1400" dirty="0"/>
              <a:t> </a:t>
            </a:r>
            <a:r>
              <a:rPr lang="de-DE" sz="1400" dirty="0" err="1"/>
              <a:t>teeth</a:t>
            </a:r>
            <a:r>
              <a:rPr lang="de-DE" sz="1400" dirty="0"/>
              <a:t> </a:t>
            </a:r>
            <a:r>
              <a:rPr lang="de-DE" sz="1400" dirty="0" err="1"/>
              <a:t>and</a:t>
            </a:r>
            <a:r>
              <a:rPr lang="de-DE" sz="1400" dirty="0"/>
              <a:t> clean </a:t>
            </a:r>
            <a:r>
              <a:rPr lang="de-DE" sz="1400" dirty="0" err="1"/>
              <a:t>the</a:t>
            </a:r>
            <a:r>
              <a:rPr lang="de-DE" sz="1400" dirty="0"/>
              <a:t> </a:t>
            </a:r>
            <a:r>
              <a:rPr lang="de-DE" sz="1400" dirty="0" err="1"/>
              <a:t>entire</a:t>
            </a:r>
            <a:r>
              <a:rPr lang="de-DE" sz="1400" dirty="0"/>
              <a:t> oral </a:t>
            </a:r>
            <a:r>
              <a:rPr lang="de-DE" sz="1400" dirty="0" err="1"/>
              <a:t>cavity</a:t>
            </a:r>
            <a:r>
              <a:rPr lang="de-DE" sz="1400" dirty="0"/>
              <a:t> </a:t>
            </a:r>
            <a:r>
              <a:rPr lang="de-DE" sz="1400" dirty="0" err="1"/>
              <a:t>and</a:t>
            </a:r>
            <a:r>
              <a:rPr lang="de-DE" sz="1400" dirty="0"/>
              <a:t> </a:t>
            </a:r>
            <a:r>
              <a:rPr lang="de-DE" sz="1400" dirty="0" err="1"/>
              <a:t>tongue</a:t>
            </a:r>
            <a:r>
              <a:rPr lang="de-DE" sz="1400" dirty="0"/>
              <a:t>. </a:t>
            </a:r>
          </a:p>
          <a:p>
            <a:pPr>
              <a:lnSpc>
                <a:spcPct val="150000"/>
              </a:lnSpc>
              <a:buFont typeface="Wingdings" pitchFamily="2" charset="2"/>
              <a:buChar char="ü"/>
            </a:pPr>
            <a:r>
              <a:rPr lang="de-DE" sz="1400" dirty="0" err="1"/>
              <a:t>For</a:t>
            </a:r>
            <a:r>
              <a:rPr lang="de-DE" sz="1400" dirty="0"/>
              <a:t> </a:t>
            </a:r>
            <a:r>
              <a:rPr lang="de-DE" sz="1400" dirty="0" err="1"/>
              <a:t>tongue</a:t>
            </a:r>
            <a:r>
              <a:rPr lang="de-DE" sz="1400" dirty="0"/>
              <a:t> </a:t>
            </a:r>
            <a:r>
              <a:rPr lang="de-DE" sz="1400" dirty="0" err="1"/>
              <a:t>cleaning</a:t>
            </a:r>
            <a:r>
              <a:rPr lang="de-DE" sz="1400" dirty="0"/>
              <a:t> </a:t>
            </a:r>
            <a:r>
              <a:rPr lang="de-DE" sz="1400" dirty="0" err="1"/>
              <a:t>and</a:t>
            </a:r>
            <a:r>
              <a:rPr lang="de-DE" sz="1400" dirty="0"/>
              <a:t> </a:t>
            </a:r>
            <a:r>
              <a:rPr lang="de-DE" sz="1400" dirty="0" err="1"/>
              <a:t>the</a:t>
            </a:r>
            <a:r>
              <a:rPr lang="de-DE" sz="1400" dirty="0"/>
              <a:t> </a:t>
            </a:r>
            <a:r>
              <a:rPr lang="de-DE" sz="1400" dirty="0" err="1"/>
              <a:t>remo</a:t>
            </a:r>
            <a:r>
              <a:rPr lang="de-DE" sz="1400" dirty="0"/>
              <a:t> </a:t>
            </a:r>
            <a:r>
              <a:rPr lang="de-DE" sz="1400" dirty="0" err="1"/>
              <a:t>val</a:t>
            </a:r>
            <a:r>
              <a:rPr lang="de-DE" sz="1400" dirty="0"/>
              <a:t> </a:t>
            </a:r>
            <a:r>
              <a:rPr lang="de-DE" sz="1400" dirty="0" err="1"/>
              <a:t>of</a:t>
            </a:r>
            <a:r>
              <a:rPr lang="de-DE" sz="1400" dirty="0"/>
              <a:t> </a:t>
            </a:r>
            <a:r>
              <a:rPr lang="de-DE" sz="1400" dirty="0" err="1"/>
              <a:t>pathological</a:t>
            </a:r>
            <a:r>
              <a:rPr lang="de-DE" sz="1400" dirty="0"/>
              <a:t> </a:t>
            </a:r>
            <a:r>
              <a:rPr lang="de-DE" sz="1400" dirty="0" err="1"/>
              <a:t>coatings</a:t>
            </a:r>
            <a:r>
              <a:rPr lang="de-DE" sz="1400" dirty="0"/>
              <a:t> </a:t>
            </a:r>
            <a:r>
              <a:rPr lang="de-DE" sz="1400" dirty="0" err="1"/>
              <a:t>simply</a:t>
            </a:r>
            <a:r>
              <a:rPr lang="de-DE" sz="1400" dirty="0"/>
              <a:t> </a:t>
            </a:r>
            <a:r>
              <a:rPr lang="de-DE" sz="1400" dirty="0" err="1"/>
              <a:t>use</a:t>
            </a:r>
            <a:r>
              <a:rPr lang="de-DE" sz="1400" dirty="0"/>
              <a:t> </a:t>
            </a:r>
            <a:r>
              <a:rPr lang="de-DE" sz="1400" dirty="0" err="1"/>
              <a:t>cotton</a:t>
            </a:r>
            <a:r>
              <a:rPr lang="de-DE" sz="1400" dirty="0"/>
              <a:t> </a:t>
            </a:r>
            <a:r>
              <a:rPr lang="de-DE" sz="1400" dirty="0" err="1"/>
              <a:t>or</a:t>
            </a:r>
            <a:r>
              <a:rPr lang="de-DE" sz="1400" dirty="0"/>
              <a:t> oral care </a:t>
            </a:r>
            <a:r>
              <a:rPr lang="de-DE" sz="1400" dirty="0" err="1"/>
              <a:t>sticks</a:t>
            </a:r>
            <a:r>
              <a:rPr lang="de-DE" sz="1400" dirty="0"/>
              <a:t>. </a:t>
            </a:r>
          </a:p>
          <a:p>
            <a:pPr>
              <a:lnSpc>
                <a:spcPct val="150000"/>
              </a:lnSpc>
              <a:buFont typeface="Wingdings" pitchFamily="2" charset="2"/>
              <a:buChar char="ü"/>
            </a:pPr>
            <a:r>
              <a:rPr lang="de-DE" sz="1400" dirty="0" err="1"/>
              <a:t>If</a:t>
            </a:r>
            <a:r>
              <a:rPr lang="de-DE" sz="1400" dirty="0"/>
              <a:t> </a:t>
            </a:r>
            <a:r>
              <a:rPr lang="de-DE" sz="1400" dirty="0" err="1"/>
              <a:t>possible</a:t>
            </a:r>
            <a:r>
              <a:rPr lang="de-DE" sz="1400" dirty="0"/>
              <a:t>, do not </a:t>
            </a:r>
            <a:r>
              <a:rPr lang="de-DE" sz="1400" dirty="0" err="1"/>
              <a:t>rinse</a:t>
            </a:r>
            <a:r>
              <a:rPr lang="de-DE" sz="1400" dirty="0"/>
              <a:t>; </a:t>
            </a:r>
            <a:r>
              <a:rPr lang="de-DE" sz="1400" dirty="0" err="1"/>
              <a:t>spread</a:t>
            </a:r>
            <a:r>
              <a:rPr lang="de-DE" sz="1400" dirty="0"/>
              <a:t> </a:t>
            </a:r>
            <a:r>
              <a:rPr lang="de-DE" sz="1400" dirty="0" err="1"/>
              <a:t>remaining</a:t>
            </a:r>
            <a:r>
              <a:rPr lang="de-DE" sz="1400" dirty="0"/>
              <a:t> </a:t>
            </a:r>
            <a:r>
              <a:rPr lang="de-DE" sz="1400" dirty="0" err="1"/>
              <a:t>gel</a:t>
            </a:r>
            <a:r>
              <a:rPr lang="de-DE" sz="1400" dirty="0"/>
              <a:t> in </a:t>
            </a:r>
            <a:r>
              <a:rPr lang="de-DE" sz="1400" dirty="0" err="1"/>
              <a:t>the</a:t>
            </a:r>
            <a:r>
              <a:rPr lang="de-DE" sz="1400" dirty="0"/>
              <a:t> oral </a:t>
            </a:r>
            <a:r>
              <a:rPr lang="de-DE" sz="1400" dirty="0" err="1"/>
              <a:t>cavity</a:t>
            </a:r>
            <a:r>
              <a:rPr lang="de-DE" sz="1400" dirty="0"/>
              <a:t> </a:t>
            </a:r>
            <a:r>
              <a:rPr lang="de-DE" sz="1400" dirty="0" err="1"/>
              <a:t>and</a:t>
            </a:r>
            <a:r>
              <a:rPr lang="de-DE" sz="1400" dirty="0"/>
              <a:t> on </a:t>
            </a:r>
            <a:r>
              <a:rPr lang="de-DE" sz="1400" dirty="0" err="1"/>
              <a:t>the</a:t>
            </a:r>
            <a:r>
              <a:rPr lang="de-DE" sz="1400" dirty="0"/>
              <a:t> </a:t>
            </a:r>
            <a:r>
              <a:rPr lang="de-DE" sz="1400" dirty="0" err="1"/>
              <a:t>tongue</a:t>
            </a:r>
            <a:r>
              <a:rPr lang="de-DE" sz="1400" dirty="0"/>
              <a:t>. </a:t>
            </a:r>
          </a:p>
          <a:p>
            <a:pPr>
              <a:lnSpc>
                <a:spcPct val="150000"/>
              </a:lnSpc>
              <a:buFont typeface="Wingdings" pitchFamily="2" charset="2"/>
              <a:buChar char="ü"/>
            </a:pPr>
            <a:r>
              <a:rPr lang="de-DE" sz="1400" dirty="0"/>
              <a:t>Natural </a:t>
            </a:r>
            <a:r>
              <a:rPr lang="de-DE" sz="1400" dirty="0" err="1"/>
              <a:t>dentition</a:t>
            </a:r>
            <a:r>
              <a:rPr lang="de-DE" sz="1400" dirty="0"/>
              <a:t>, </a:t>
            </a:r>
            <a:r>
              <a:rPr lang="de-DE" sz="1400" dirty="0" err="1"/>
              <a:t>implants</a:t>
            </a:r>
            <a:r>
              <a:rPr lang="de-DE" sz="1400" dirty="0"/>
              <a:t> </a:t>
            </a:r>
            <a:r>
              <a:rPr lang="de-DE" sz="1400" dirty="0" err="1"/>
              <a:t>and</a:t>
            </a:r>
            <a:r>
              <a:rPr lang="de-DE" sz="1400" dirty="0"/>
              <a:t> </a:t>
            </a:r>
            <a:r>
              <a:rPr lang="de-DE" sz="1400" dirty="0" err="1"/>
              <a:t>removable</a:t>
            </a:r>
            <a:r>
              <a:rPr lang="de-DE" sz="1400" dirty="0"/>
              <a:t> </a:t>
            </a:r>
            <a:r>
              <a:rPr lang="de-DE" sz="1400" dirty="0" err="1"/>
              <a:t>dentures</a:t>
            </a:r>
            <a:r>
              <a:rPr lang="de-DE" sz="1400" dirty="0"/>
              <a:t> </a:t>
            </a:r>
            <a:r>
              <a:rPr lang="de-DE" sz="1400" dirty="0" err="1"/>
              <a:t>can</a:t>
            </a:r>
            <a:r>
              <a:rPr lang="de-DE" sz="1400" dirty="0"/>
              <a:t> also </a:t>
            </a:r>
            <a:r>
              <a:rPr lang="de-DE" sz="1400" dirty="0" err="1"/>
              <a:t>be</a:t>
            </a:r>
            <a:r>
              <a:rPr lang="de-DE" sz="1400" dirty="0"/>
              <a:t> </a:t>
            </a:r>
            <a:r>
              <a:rPr lang="de-DE" sz="1400" dirty="0" err="1"/>
              <a:t>cleaned</a:t>
            </a:r>
            <a:r>
              <a:rPr lang="de-DE" sz="1400" dirty="0"/>
              <a:t> </a:t>
            </a:r>
            <a:r>
              <a:rPr lang="de-DE" sz="1400" dirty="0" err="1"/>
              <a:t>with</a:t>
            </a:r>
            <a:r>
              <a:rPr lang="de-DE" sz="1400" dirty="0"/>
              <a:t> </a:t>
            </a:r>
            <a:r>
              <a:rPr lang="de-DE" sz="1400" dirty="0" err="1"/>
              <a:t>the</a:t>
            </a:r>
            <a:r>
              <a:rPr lang="de-DE" sz="1400" dirty="0"/>
              <a:t> </a:t>
            </a:r>
            <a:r>
              <a:rPr lang="de-DE" sz="1400" dirty="0" err="1"/>
              <a:t>gel</a:t>
            </a:r>
            <a:r>
              <a:rPr lang="de-DE" sz="1400" dirty="0"/>
              <a:t>. </a:t>
            </a:r>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3-step APPLICATION</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69</a:t>
            </a:fld>
            <a:endParaRPr lang="de-DE"/>
          </a:p>
        </p:txBody>
      </p:sp>
      <p:pic>
        <p:nvPicPr>
          <p:cNvPr id="11" name="Grafik 10">
            <a:extLst>
              <a:ext uri="{FF2B5EF4-FFF2-40B4-BE49-F238E27FC236}">
                <a16:creationId xmlns:a16="http://schemas.microsoft.com/office/drawing/2014/main" id="{256BA895-93E1-8741-950A-102676B1F754}"/>
              </a:ext>
            </a:extLst>
          </p:cNvPr>
          <p:cNvPicPr>
            <a:picLocks noChangeAspect="1"/>
          </p:cNvPicPr>
          <p:nvPr/>
        </p:nvPicPr>
        <p:blipFill>
          <a:blip r:embed="rId3"/>
          <a:stretch>
            <a:fillRect/>
          </a:stretch>
        </p:blipFill>
        <p:spPr>
          <a:xfrm>
            <a:off x="3257550" y="507604"/>
            <a:ext cx="2933700" cy="279400"/>
          </a:xfrm>
          <a:prstGeom prst="rect">
            <a:avLst/>
          </a:prstGeom>
        </p:spPr>
      </p:pic>
      <p:sp>
        <p:nvSpPr>
          <p:cNvPr id="20" name="Interaktive Schaltfläche: Anpassen 19">
            <a:hlinkClick r:id="rId4" action="ppaction://hlinksldjump" highlightClick="1"/>
            <a:extLst>
              <a:ext uri="{FF2B5EF4-FFF2-40B4-BE49-F238E27FC236}">
                <a16:creationId xmlns:a16="http://schemas.microsoft.com/office/drawing/2014/main" id="{61A2F25D-6520-874B-A270-4C1FBEE1F2A7}"/>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E7C8FEF6-081F-0148-93F2-09817FC01BC7}"/>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CCEBE391-8520-5148-B769-111F7A9F5697}"/>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E1291A76-A78F-C44D-8F48-924E053357EF}"/>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A807DEB1-3B7F-EE4D-9D0D-C91F469A61ED}"/>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4FC9CF20-A029-3D40-BACA-8072C0750DBD}"/>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D4E212A3-0DAB-B14C-A840-AB001D940B8B}"/>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98E75109-2C31-B642-8DB0-7D5EE8158987}"/>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6AFD8D2E-1C73-6A4F-8368-05B11FF88B8C}"/>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object 43">
            <a:extLst>
              <a:ext uri="{FF2B5EF4-FFF2-40B4-BE49-F238E27FC236}">
                <a16:creationId xmlns:a16="http://schemas.microsoft.com/office/drawing/2014/main" id="{EA9F3FE0-BDA9-B548-A0B5-610A720F6936}"/>
              </a:ext>
            </a:extLst>
          </p:cNvPr>
          <p:cNvSpPr/>
          <p:nvPr/>
        </p:nvSpPr>
        <p:spPr>
          <a:xfrm>
            <a:off x="3310136" y="934361"/>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18" name="object 44">
            <a:extLst>
              <a:ext uri="{FF2B5EF4-FFF2-40B4-BE49-F238E27FC236}">
                <a16:creationId xmlns:a16="http://schemas.microsoft.com/office/drawing/2014/main" id="{7AB31675-B8C9-F84C-9426-A6D101564878}"/>
              </a:ext>
            </a:extLst>
          </p:cNvPr>
          <p:cNvPicPr/>
          <p:nvPr/>
        </p:nvPicPr>
        <p:blipFill>
          <a:blip r:embed="rId12" cstate="email">
            <a:extLst>
              <a:ext uri="{28A0092B-C50C-407E-A947-70E740481C1C}">
                <a14:useLocalDpi xmlns:a14="http://schemas.microsoft.com/office/drawing/2010/main"/>
              </a:ext>
            </a:extLst>
          </a:blip>
          <a:stretch>
            <a:fillRect/>
          </a:stretch>
        </p:blipFill>
        <p:spPr>
          <a:xfrm>
            <a:off x="3448763" y="1031548"/>
            <a:ext cx="134117" cy="162966"/>
          </a:xfrm>
          <a:prstGeom prst="rect">
            <a:avLst/>
          </a:prstGeom>
        </p:spPr>
      </p:pic>
      <p:sp>
        <p:nvSpPr>
          <p:cNvPr id="27" name="object 51">
            <a:extLst>
              <a:ext uri="{FF2B5EF4-FFF2-40B4-BE49-F238E27FC236}">
                <a16:creationId xmlns:a16="http://schemas.microsoft.com/office/drawing/2014/main" id="{BF03EA25-BD7B-B444-A626-A1AEF9A0956E}"/>
              </a:ext>
            </a:extLst>
          </p:cNvPr>
          <p:cNvSpPr/>
          <p:nvPr/>
        </p:nvSpPr>
        <p:spPr>
          <a:xfrm>
            <a:off x="3820648" y="937693"/>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29" name="object 5">
            <a:extLst>
              <a:ext uri="{FF2B5EF4-FFF2-40B4-BE49-F238E27FC236}">
                <a16:creationId xmlns:a16="http://schemas.microsoft.com/office/drawing/2014/main" id="{FBED0CC7-6A7C-AC49-945D-8CB17D6641E4}"/>
              </a:ext>
            </a:extLst>
          </p:cNvPr>
          <p:cNvSpPr txBox="1">
            <a:spLocks/>
          </p:cNvSpPr>
          <p:nvPr/>
        </p:nvSpPr>
        <p:spPr>
          <a:xfrm>
            <a:off x="4344003" y="1048758"/>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 </a:t>
            </a:r>
            <a:r>
              <a:rPr lang="de-DE" sz="1250" b="1" spc="-21" dirty="0" err="1">
                <a:solidFill>
                  <a:schemeClr val="bg1"/>
                </a:solidFill>
              </a:rPr>
              <a:t>cleansing</a:t>
            </a:r>
            <a:endParaRPr lang="de-DE" sz="1250" b="1" spc="-21" dirty="0">
              <a:solidFill>
                <a:schemeClr val="bg1"/>
              </a:solidFill>
            </a:endParaRPr>
          </a:p>
        </p:txBody>
      </p:sp>
      <p:pic>
        <p:nvPicPr>
          <p:cNvPr id="30" name="Grafik 29">
            <a:extLst>
              <a:ext uri="{FF2B5EF4-FFF2-40B4-BE49-F238E27FC236}">
                <a16:creationId xmlns:a16="http://schemas.microsoft.com/office/drawing/2014/main" id="{8BAADEEC-84AB-764D-8773-23F22E22A49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820648" y="935344"/>
            <a:ext cx="368174" cy="360045"/>
          </a:xfrm>
          <a:prstGeom prst="ellipse">
            <a:avLst/>
          </a:prstGeom>
          <a:solidFill>
            <a:schemeClr val="bg1"/>
          </a:solidFill>
          <a:ln>
            <a:solidFill>
              <a:srgbClr val="7030A0"/>
            </a:solidFill>
          </a:ln>
        </p:spPr>
      </p:pic>
    </p:spTree>
    <p:extLst>
      <p:ext uri="{BB962C8B-B14F-4D97-AF65-F5344CB8AC3E}">
        <p14:creationId xmlns:p14="http://schemas.microsoft.com/office/powerpoint/2010/main" val="80470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800" b="1" dirty="0"/>
              <a:t>Patienten							</a:t>
            </a:r>
            <a:r>
              <a:rPr lang="de-DE" sz="1800" b="1" dirty="0" err="1"/>
              <a:t>Patients</a:t>
            </a:r>
            <a:r>
              <a:rPr lang="de-DE" sz="1800" b="1" dirty="0"/>
              <a:t> </a:t>
            </a:r>
            <a:endParaRPr lang="de-DE" sz="1800" dirty="0"/>
          </a:p>
        </p:txBody>
      </p:sp>
      <p:sp>
        <p:nvSpPr>
          <p:cNvPr id="3" name="Inhaltsplatzhalter 2"/>
          <p:cNvSpPr>
            <a:spLocks noGrp="1"/>
          </p:cNvSpPr>
          <p:nvPr>
            <p:ph idx="1"/>
          </p:nvPr>
        </p:nvSpPr>
        <p:spPr>
          <a:xfrm>
            <a:off x="792164" y="1022055"/>
            <a:ext cx="8096902" cy="3103630"/>
          </a:xfrm>
        </p:spPr>
        <p:txBody>
          <a:bodyPr>
            <a:noAutofit/>
          </a:bodyPr>
          <a:lstStyle/>
          <a:p>
            <a:pPr marL="914400" lvl="2" indent="0">
              <a:lnSpc>
                <a:spcPct val="250000"/>
              </a:lnSpc>
              <a:buClr>
                <a:srgbClr val="FED700"/>
              </a:buClr>
              <a:buSzPct val="100000"/>
              <a:buNone/>
            </a:pPr>
            <a:r>
              <a:rPr lang="de-DE" sz="1800" dirty="0"/>
              <a:t>Anwendungsbeobachtung		</a:t>
            </a:r>
            <a:r>
              <a:rPr lang="de-DE" sz="1800" dirty="0" err="1"/>
              <a:t>observation</a:t>
            </a:r>
            <a:r>
              <a:rPr lang="de-DE" sz="1800" dirty="0"/>
              <a:t> </a:t>
            </a:r>
            <a:r>
              <a:rPr lang="de-DE" sz="1800" dirty="0" err="1"/>
              <a:t>of</a:t>
            </a:r>
            <a:r>
              <a:rPr lang="de-DE" sz="1800" dirty="0"/>
              <a:t> </a:t>
            </a:r>
            <a:r>
              <a:rPr lang="de-DE" sz="1800" dirty="0" err="1"/>
              <a:t>application</a:t>
            </a:r>
            <a:r>
              <a:rPr lang="de-DE" sz="1800" dirty="0"/>
              <a:t>	</a:t>
            </a:r>
          </a:p>
        </p:txBody>
      </p:sp>
      <p:sp>
        <p:nvSpPr>
          <p:cNvPr id="7" name="Foliennummernplatzhalter 6">
            <a:extLst>
              <a:ext uri="{FF2B5EF4-FFF2-40B4-BE49-F238E27FC236}">
                <a16:creationId xmlns:a16="http://schemas.microsoft.com/office/drawing/2014/main" id="{DC0F8E7D-F013-C94E-B714-BE20ED221C53}"/>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a:t>
            </a:fld>
            <a:endParaRPr lang="de-DE"/>
          </a:p>
        </p:txBody>
      </p:sp>
      <p:sp>
        <p:nvSpPr>
          <p:cNvPr id="16" name="Interaktive Schaltfläche: Anpassen 15">
            <a:hlinkClick r:id="rId3" action="ppaction://hlinksldjump" highlightClick="1"/>
            <a:extLst>
              <a:ext uri="{FF2B5EF4-FFF2-40B4-BE49-F238E27FC236}">
                <a16:creationId xmlns:a16="http://schemas.microsoft.com/office/drawing/2014/main" id="{CB5D663D-D155-E74B-9739-5D21834009BE}"/>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7" name="Interaktive Schaltfläche: Anpassen 16">
            <a:hlinkClick r:id="rId4" action="ppaction://hlinksldjump" highlightClick="1"/>
            <a:extLst>
              <a:ext uri="{FF2B5EF4-FFF2-40B4-BE49-F238E27FC236}">
                <a16:creationId xmlns:a16="http://schemas.microsoft.com/office/drawing/2014/main" id="{24B6393F-D9F9-A44B-AB6E-88A43BAB58D6}"/>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18" name="Interaktive Schaltfläche: Anpassen 17">
            <a:hlinkClick r:id="rId5" action="ppaction://hlinksldjump" highlightClick="1"/>
            <a:extLst>
              <a:ext uri="{FF2B5EF4-FFF2-40B4-BE49-F238E27FC236}">
                <a16:creationId xmlns:a16="http://schemas.microsoft.com/office/drawing/2014/main" id="{F98FDCD0-44DA-3441-9D9F-35C0888F7DD5}"/>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19" name="Interaktive Schaltfläche: Anpassen 18">
            <a:hlinkClick r:id="rId6" action="ppaction://hlinksldjump" highlightClick="1"/>
            <a:extLst>
              <a:ext uri="{FF2B5EF4-FFF2-40B4-BE49-F238E27FC236}">
                <a16:creationId xmlns:a16="http://schemas.microsoft.com/office/drawing/2014/main" id="{D748338E-BAA1-734C-AD55-2013E9273836}"/>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0" name="Interaktive Schaltfläche: Anpassen 19">
            <a:hlinkClick r:id="rId7" action="ppaction://hlinksldjump" highlightClick="1"/>
            <a:extLst>
              <a:ext uri="{FF2B5EF4-FFF2-40B4-BE49-F238E27FC236}">
                <a16:creationId xmlns:a16="http://schemas.microsoft.com/office/drawing/2014/main" id="{28E29DA6-5A49-AF45-A772-73F04580874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1" name="Interaktive Schaltfläche: Anpassen 20">
            <a:hlinkClick r:id="rId8" action="ppaction://hlinksldjump" highlightClick="1"/>
            <a:extLst>
              <a:ext uri="{FF2B5EF4-FFF2-40B4-BE49-F238E27FC236}">
                <a16:creationId xmlns:a16="http://schemas.microsoft.com/office/drawing/2014/main" id="{7F7A2246-FE7E-B64C-AD0A-151A20405530}"/>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4" name="Interaktive Schaltfläche: Zurückkehren 23">
            <a:hlinkClick r:id="" action="ppaction://hlinkshowjump?jump=lastslideviewed" highlightClick="1"/>
            <a:extLst>
              <a:ext uri="{FF2B5EF4-FFF2-40B4-BE49-F238E27FC236}">
                <a16:creationId xmlns:a16="http://schemas.microsoft.com/office/drawing/2014/main" id="{0859E311-E3D3-B647-95D0-9C6AE31C81A0}"/>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Interaktive Schaltfläche: Anpassen 24">
            <a:hlinkClick r:id="rId9" action="ppaction://hlinksldjump" highlightClick="1"/>
            <a:extLst>
              <a:ext uri="{FF2B5EF4-FFF2-40B4-BE49-F238E27FC236}">
                <a16:creationId xmlns:a16="http://schemas.microsoft.com/office/drawing/2014/main" id="{D39B6BF6-A710-E74E-9C21-97CD04A71550}"/>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2" name="Interaktive Schaltfläche: Erste Folie 21">
            <a:hlinkClick r:id="rId10" action="ppaction://hlinksldjump" highlightClick="1"/>
            <a:extLst>
              <a:ext uri="{FF2B5EF4-FFF2-40B4-BE49-F238E27FC236}">
                <a16:creationId xmlns:a16="http://schemas.microsoft.com/office/drawing/2014/main" id="{48797837-9E92-DA44-8EA9-A6E4ABECA913}"/>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11465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4" y="834426"/>
            <a:ext cx="7870822" cy="1663995"/>
          </a:xfrm>
        </p:spPr>
        <p:txBody>
          <a:bodyPr>
            <a:noAutofit/>
          </a:bodyPr>
          <a:lstStyle/>
          <a:p>
            <a:pPr marL="0" indent="0">
              <a:lnSpc>
                <a:spcPct val="150000"/>
              </a:lnSpc>
              <a:buNone/>
            </a:pPr>
            <a:r>
              <a:rPr lang="de-DE" sz="2000" b="1" dirty="0">
                <a:solidFill>
                  <a:srgbClr val="17375E"/>
                </a:solidFill>
              </a:rPr>
              <a:t> </a:t>
            </a:r>
          </a:p>
          <a:p>
            <a:pPr marL="0" indent="0" algn="ctr">
              <a:lnSpc>
                <a:spcPct val="150000"/>
              </a:lnSpc>
              <a:buNone/>
            </a:pPr>
            <a:r>
              <a:rPr lang="de-DE" sz="1400" b="1" dirty="0" err="1"/>
              <a:t>RheoDol</a:t>
            </a:r>
            <a:r>
              <a:rPr lang="de-DE" sz="1400" b="1" dirty="0"/>
              <a:t>® Oral Hygiene Liquid plus </a:t>
            </a:r>
          </a:p>
          <a:p>
            <a:pPr marL="0" indent="0">
              <a:lnSpc>
                <a:spcPct val="150000"/>
              </a:lnSpc>
              <a:buNone/>
            </a:pPr>
            <a:endParaRPr lang="de-DE" sz="1400" dirty="0"/>
          </a:p>
          <a:p>
            <a:pPr>
              <a:lnSpc>
                <a:spcPct val="150000"/>
              </a:lnSpc>
              <a:buFont typeface="Wingdings" pitchFamily="2" charset="2"/>
              <a:buChar char="ü"/>
            </a:pPr>
            <a:r>
              <a:rPr lang="de-DE" sz="1400" dirty="0" err="1"/>
              <a:t>Spüllösung</a:t>
            </a:r>
            <a:r>
              <a:rPr lang="de-DE" sz="1400" dirty="0"/>
              <a:t> nach oraler Reinigung oder </a:t>
            </a:r>
            <a:r>
              <a:rPr lang="de-DE" sz="1400" dirty="0" err="1"/>
              <a:t>zusätzlich</a:t>
            </a:r>
            <a:r>
              <a:rPr lang="de-DE" sz="1400" dirty="0"/>
              <a:t> bei </a:t>
            </a:r>
            <a:r>
              <a:rPr lang="de-DE" sz="1400" dirty="0" err="1"/>
              <a:t>entzündlichen</a:t>
            </a:r>
            <a:r>
              <a:rPr lang="de-DE" sz="1400" dirty="0"/>
              <a:t> Prozessen </a:t>
            </a:r>
            <a:r>
              <a:rPr lang="de-DE" sz="1400" dirty="0" err="1"/>
              <a:t>öfter</a:t>
            </a:r>
            <a:r>
              <a:rPr lang="de-DE" sz="1400" dirty="0"/>
              <a:t> anwenden. </a:t>
            </a:r>
          </a:p>
          <a:p>
            <a:pPr>
              <a:lnSpc>
                <a:spcPct val="150000"/>
              </a:lnSpc>
              <a:buFont typeface="Wingdings" pitchFamily="2" charset="2"/>
              <a:buChar char="ü"/>
            </a:pPr>
            <a:r>
              <a:rPr lang="de-DE" sz="1400" dirty="0"/>
              <a:t>Dosierung ca. 5-10 ml zum </a:t>
            </a:r>
            <a:r>
              <a:rPr lang="de-DE" sz="1400" dirty="0" err="1"/>
              <a:t>Spülen</a:t>
            </a:r>
            <a:r>
              <a:rPr lang="de-DE" sz="1400" dirty="0"/>
              <a:t> oder Tupfen (z.B. mit Watte- oder </a:t>
            </a:r>
            <a:r>
              <a:rPr lang="de-DE" sz="1400" dirty="0" err="1"/>
              <a:t>Mundpflegestäbchen</a:t>
            </a:r>
            <a:r>
              <a:rPr lang="de-DE" sz="1400" dirty="0"/>
              <a:t>) von Kauleiste, Wangentaschen und vorderen Bereich der </a:t>
            </a:r>
            <a:r>
              <a:rPr lang="de-DE" sz="1400" dirty="0" err="1"/>
              <a:t>Mundhöhle</a:t>
            </a:r>
            <a:r>
              <a:rPr lang="de-DE" sz="1400" dirty="0"/>
              <a:t>, etwa 1-2 Minuten. </a:t>
            </a:r>
          </a:p>
          <a:p>
            <a:pPr>
              <a:lnSpc>
                <a:spcPct val="150000"/>
              </a:lnSpc>
              <a:buFont typeface="Wingdings" pitchFamily="2" charset="2"/>
              <a:buChar char="ü"/>
            </a:pPr>
            <a:r>
              <a:rPr lang="de-DE" sz="1400" dirty="0" err="1"/>
              <a:t>Möglichst</a:t>
            </a:r>
            <a:r>
              <a:rPr lang="de-DE" sz="1400" dirty="0"/>
              <a:t> nicht mit Wasser </a:t>
            </a:r>
            <a:r>
              <a:rPr lang="de-DE" sz="1400" dirty="0" err="1"/>
              <a:t>nachspülen</a:t>
            </a:r>
            <a:r>
              <a:rPr lang="de-DE" sz="1400" dirty="0"/>
              <a:t>. </a:t>
            </a:r>
          </a:p>
          <a:p>
            <a:pPr marL="0" indent="0" algn="just">
              <a:lnSpc>
                <a:spcPct val="150000"/>
              </a:lnSpc>
              <a:buNone/>
            </a:pPr>
            <a:endParaRPr lang="de-DE" sz="1400" dirty="0"/>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3-Schritt ANWENDUNG</a:t>
            </a:r>
          </a:p>
        </p:txBody>
      </p:sp>
      <p:sp>
        <p:nvSpPr>
          <p:cNvPr id="7" name="Oval 6"/>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70</a:t>
            </a:fld>
            <a:endParaRPr lang="de-DE"/>
          </a:p>
        </p:txBody>
      </p:sp>
      <p:pic>
        <p:nvPicPr>
          <p:cNvPr id="11" name="Grafik 10">
            <a:extLst>
              <a:ext uri="{FF2B5EF4-FFF2-40B4-BE49-F238E27FC236}">
                <a16:creationId xmlns:a16="http://schemas.microsoft.com/office/drawing/2014/main" id="{490B1441-D8AD-B042-AD9A-648338AE258D}"/>
              </a:ext>
            </a:extLst>
          </p:cNvPr>
          <p:cNvPicPr>
            <a:picLocks noChangeAspect="1"/>
          </p:cNvPicPr>
          <p:nvPr/>
        </p:nvPicPr>
        <p:blipFill>
          <a:blip r:embed="rId3"/>
          <a:stretch>
            <a:fillRect/>
          </a:stretch>
        </p:blipFill>
        <p:spPr>
          <a:xfrm>
            <a:off x="3257550" y="520203"/>
            <a:ext cx="2971800" cy="279400"/>
          </a:xfrm>
          <a:prstGeom prst="rect">
            <a:avLst/>
          </a:prstGeom>
        </p:spPr>
      </p:pic>
      <p:sp>
        <p:nvSpPr>
          <p:cNvPr id="20" name="Interaktive Schaltfläche: Anpassen 19">
            <a:hlinkClick r:id="rId4" action="ppaction://hlinksldjump" highlightClick="1"/>
            <a:extLst>
              <a:ext uri="{FF2B5EF4-FFF2-40B4-BE49-F238E27FC236}">
                <a16:creationId xmlns:a16="http://schemas.microsoft.com/office/drawing/2014/main" id="{41ADA7C3-C06A-B947-9904-C9E18F3C1B7C}"/>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17DB161C-4EC8-C64E-92EC-81B4DBB56FC0}"/>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77760DFC-E4A8-8246-BF6F-674130772C45}"/>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1C324F7C-86EA-A94F-8A0C-9F01153FF082}"/>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56F469A6-C4AE-7A4A-8C8A-E6EDF503A275}"/>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E95B2209-6D24-2C41-BB2C-F7F098EBF649}"/>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91D7679C-9A3F-FF41-BF81-9112F0F22C1D}"/>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E8CC5B42-53F1-7D4E-BACB-076CD11A208C}"/>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5B1860F2-E565-214B-9993-F27285787B8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object 45">
            <a:extLst>
              <a:ext uri="{FF2B5EF4-FFF2-40B4-BE49-F238E27FC236}">
                <a16:creationId xmlns:a16="http://schemas.microsoft.com/office/drawing/2014/main" id="{BCCF59EA-017B-5748-AD2D-723EED39A644}"/>
              </a:ext>
            </a:extLst>
          </p:cNvPr>
          <p:cNvSpPr/>
          <p:nvPr/>
        </p:nvSpPr>
        <p:spPr>
          <a:xfrm>
            <a:off x="3340345" y="940240"/>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18" name="object 46">
            <a:extLst>
              <a:ext uri="{FF2B5EF4-FFF2-40B4-BE49-F238E27FC236}">
                <a16:creationId xmlns:a16="http://schemas.microsoft.com/office/drawing/2014/main" id="{89453A38-DD40-AB46-9340-564CA0AA9409}"/>
              </a:ext>
            </a:extLst>
          </p:cNvPr>
          <p:cNvPicPr/>
          <p:nvPr/>
        </p:nvPicPr>
        <p:blipFill>
          <a:blip r:embed="rId12" cstate="email">
            <a:extLst>
              <a:ext uri="{28A0092B-C50C-407E-A947-70E740481C1C}">
                <a14:useLocalDpi xmlns:a14="http://schemas.microsoft.com/office/drawing/2010/main"/>
              </a:ext>
            </a:extLst>
          </a:blip>
          <a:stretch>
            <a:fillRect/>
          </a:stretch>
        </p:blipFill>
        <p:spPr>
          <a:xfrm>
            <a:off x="3495488" y="1037426"/>
            <a:ext cx="107725" cy="162966"/>
          </a:xfrm>
          <a:prstGeom prst="rect">
            <a:avLst/>
          </a:prstGeom>
        </p:spPr>
      </p:pic>
      <p:sp>
        <p:nvSpPr>
          <p:cNvPr id="27" name="object 51">
            <a:extLst>
              <a:ext uri="{FF2B5EF4-FFF2-40B4-BE49-F238E27FC236}">
                <a16:creationId xmlns:a16="http://schemas.microsoft.com/office/drawing/2014/main" id="{4AD2DEB3-5511-FD4A-8ADA-307CE2714D7D}"/>
              </a:ext>
            </a:extLst>
          </p:cNvPr>
          <p:cNvSpPr/>
          <p:nvPr/>
        </p:nvSpPr>
        <p:spPr>
          <a:xfrm>
            <a:off x="3847487" y="943572"/>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29" name="object 5">
            <a:extLst>
              <a:ext uri="{FF2B5EF4-FFF2-40B4-BE49-F238E27FC236}">
                <a16:creationId xmlns:a16="http://schemas.microsoft.com/office/drawing/2014/main" id="{73179EEF-BFDE-C44E-81ED-3392202F2D33}"/>
              </a:ext>
            </a:extLst>
          </p:cNvPr>
          <p:cNvSpPr txBox="1">
            <a:spLocks/>
          </p:cNvSpPr>
          <p:nvPr/>
        </p:nvSpPr>
        <p:spPr>
          <a:xfrm>
            <a:off x="4370842" y="1054637"/>
            <a:ext cx="1719282"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Keimreduktion</a:t>
            </a:r>
          </a:p>
        </p:txBody>
      </p:sp>
      <p:pic>
        <p:nvPicPr>
          <p:cNvPr id="30" name="Grafik 29">
            <a:extLst>
              <a:ext uri="{FF2B5EF4-FFF2-40B4-BE49-F238E27FC236}">
                <a16:creationId xmlns:a16="http://schemas.microsoft.com/office/drawing/2014/main" id="{8FFE4C00-E9EF-CE40-A4AB-8A519146BC1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847487" y="940239"/>
            <a:ext cx="370575" cy="372819"/>
          </a:xfrm>
          <a:prstGeom prst="ellipse">
            <a:avLst/>
          </a:prstGeom>
          <a:solidFill>
            <a:schemeClr val="bg1"/>
          </a:solidFill>
          <a:ln>
            <a:solidFill>
              <a:srgbClr val="7030A0"/>
            </a:solidFill>
          </a:ln>
        </p:spPr>
      </p:pic>
    </p:spTree>
    <p:extLst>
      <p:ext uri="{BB962C8B-B14F-4D97-AF65-F5344CB8AC3E}">
        <p14:creationId xmlns:p14="http://schemas.microsoft.com/office/powerpoint/2010/main" val="13914999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spect="1"/>
          </p:cNvSpPr>
          <p:nvPr/>
        </p:nvSpPr>
        <p:spPr>
          <a:xfrm>
            <a:off x="161738" y="1063229"/>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6" name="Inhaltsplatzhalter 2"/>
          <p:cNvSpPr>
            <a:spLocks noGrp="1"/>
          </p:cNvSpPr>
          <p:nvPr>
            <p:ph idx="1"/>
          </p:nvPr>
        </p:nvSpPr>
        <p:spPr>
          <a:xfrm>
            <a:off x="792164" y="834426"/>
            <a:ext cx="7837638" cy="1663995"/>
          </a:xfrm>
        </p:spPr>
        <p:txBody>
          <a:bodyPr>
            <a:noAutofit/>
          </a:bodyPr>
          <a:lstStyle/>
          <a:p>
            <a:pPr marL="0" indent="0">
              <a:lnSpc>
                <a:spcPct val="150000"/>
              </a:lnSpc>
              <a:buNone/>
            </a:pPr>
            <a:r>
              <a:rPr lang="de-DE" sz="2000" b="1" dirty="0">
                <a:solidFill>
                  <a:srgbClr val="17375E"/>
                </a:solidFill>
              </a:rPr>
              <a:t> </a:t>
            </a:r>
          </a:p>
          <a:p>
            <a:pPr marL="0" indent="0" algn="ctr">
              <a:lnSpc>
                <a:spcPct val="150000"/>
              </a:lnSpc>
              <a:buNone/>
            </a:pPr>
            <a:r>
              <a:rPr lang="de-DE" sz="1400" b="1" dirty="0" err="1"/>
              <a:t>RheoDol</a:t>
            </a:r>
            <a:r>
              <a:rPr lang="de-DE" sz="1400" b="1" dirty="0"/>
              <a:t>® Oral Hygiene Liquid plus</a:t>
            </a:r>
          </a:p>
          <a:p>
            <a:pPr marL="0" indent="0" algn="just">
              <a:lnSpc>
                <a:spcPct val="150000"/>
              </a:lnSpc>
              <a:buNone/>
            </a:pPr>
            <a:endParaRPr lang="de-DE" sz="1400" dirty="0"/>
          </a:p>
          <a:p>
            <a:pPr>
              <a:lnSpc>
                <a:spcPct val="150000"/>
              </a:lnSpc>
              <a:buFont typeface="Wingdings" pitchFamily="2" charset="2"/>
              <a:buChar char="ü"/>
            </a:pPr>
            <a:r>
              <a:rPr lang="de-DE" sz="1400" dirty="0" err="1"/>
              <a:t>Apply</a:t>
            </a:r>
            <a:r>
              <a:rPr lang="de-DE" sz="1400" dirty="0"/>
              <a:t> </a:t>
            </a:r>
            <a:r>
              <a:rPr lang="de-DE" sz="1400" dirty="0" err="1"/>
              <a:t>rinsing</a:t>
            </a:r>
            <a:r>
              <a:rPr lang="de-DE" sz="1400" dirty="0"/>
              <a:t> </a:t>
            </a:r>
            <a:r>
              <a:rPr lang="de-DE" sz="1400" dirty="0" err="1"/>
              <a:t>solution</a:t>
            </a:r>
            <a:r>
              <a:rPr lang="de-DE" sz="1400" dirty="0"/>
              <a:t> after oral </a:t>
            </a:r>
            <a:r>
              <a:rPr lang="de-DE" sz="1400" dirty="0" err="1"/>
              <a:t>cleaning</a:t>
            </a:r>
            <a:r>
              <a:rPr lang="de-DE" sz="1400" dirty="0"/>
              <a:t> </a:t>
            </a:r>
            <a:r>
              <a:rPr lang="de-DE" sz="1400" dirty="0" err="1"/>
              <a:t>or</a:t>
            </a:r>
            <a:r>
              <a:rPr lang="de-DE" sz="1400" dirty="0"/>
              <a:t> </a:t>
            </a:r>
            <a:r>
              <a:rPr lang="de-DE" sz="1400" dirty="0" err="1"/>
              <a:t>more</a:t>
            </a:r>
            <a:r>
              <a:rPr lang="de-DE" sz="1400" dirty="0"/>
              <a:t> </a:t>
            </a:r>
            <a:r>
              <a:rPr lang="de-DE" sz="1400" dirty="0" err="1"/>
              <a:t>often</a:t>
            </a:r>
            <a:r>
              <a:rPr lang="de-DE" sz="1400" dirty="0"/>
              <a:t> </a:t>
            </a:r>
            <a:r>
              <a:rPr lang="de-DE" sz="1400" dirty="0" err="1"/>
              <a:t>against</a:t>
            </a:r>
            <a:r>
              <a:rPr lang="de-DE" sz="1400" dirty="0"/>
              <a:t> </a:t>
            </a:r>
            <a:r>
              <a:rPr lang="de-DE" sz="1400" dirty="0" err="1"/>
              <a:t>inflammatory</a:t>
            </a:r>
            <a:r>
              <a:rPr lang="de-DE" sz="1400" dirty="0"/>
              <a:t> </a:t>
            </a:r>
            <a:r>
              <a:rPr lang="de-DE" sz="1400" dirty="0" err="1"/>
              <a:t>processes</a:t>
            </a:r>
            <a:r>
              <a:rPr lang="de-DE" sz="1400" dirty="0"/>
              <a:t>. </a:t>
            </a:r>
          </a:p>
          <a:p>
            <a:pPr>
              <a:lnSpc>
                <a:spcPct val="150000"/>
              </a:lnSpc>
              <a:buFont typeface="Wingdings" pitchFamily="2" charset="2"/>
              <a:buChar char="ü"/>
            </a:pPr>
            <a:r>
              <a:rPr lang="de-DE" sz="1400" dirty="0" err="1"/>
              <a:t>Dosage</a:t>
            </a:r>
            <a:r>
              <a:rPr lang="de-DE" sz="1400" dirty="0"/>
              <a:t> </a:t>
            </a:r>
            <a:r>
              <a:rPr lang="de-DE" sz="1400" dirty="0" err="1"/>
              <a:t>approx</a:t>
            </a:r>
            <a:r>
              <a:rPr lang="de-DE" sz="1400" dirty="0"/>
              <a:t>. 5-10 ml </a:t>
            </a:r>
            <a:r>
              <a:rPr lang="de-DE" sz="1400" dirty="0" err="1"/>
              <a:t>to</a:t>
            </a:r>
            <a:r>
              <a:rPr lang="de-DE" sz="1400" dirty="0"/>
              <a:t> </a:t>
            </a:r>
            <a:r>
              <a:rPr lang="de-DE" sz="1400" dirty="0" err="1"/>
              <a:t>swab</a:t>
            </a:r>
            <a:r>
              <a:rPr lang="de-DE" sz="1400" dirty="0"/>
              <a:t> (e.g. </a:t>
            </a:r>
            <a:r>
              <a:rPr lang="de-DE" sz="1400" dirty="0" err="1"/>
              <a:t>with</a:t>
            </a:r>
            <a:r>
              <a:rPr lang="de-DE" sz="1400" dirty="0"/>
              <a:t> </a:t>
            </a:r>
            <a:r>
              <a:rPr lang="de-DE" sz="1400" dirty="0" err="1"/>
              <a:t>cotton</a:t>
            </a:r>
            <a:r>
              <a:rPr lang="de-DE" sz="1400" dirty="0"/>
              <a:t> stick </a:t>
            </a:r>
            <a:r>
              <a:rPr lang="de-DE" sz="1400" dirty="0" err="1"/>
              <a:t>or</a:t>
            </a:r>
            <a:r>
              <a:rPr lang="de-DE" sz="1400" dirty="0"/>
              <a:t> oral </a:t>
            </a:r>
            <a:r>
              <a:rPr lang="de-DE" sz="1400" dirty="0" err="1"/>
              <a:t>swab</a:t>
            </a:r>
            <a:r>
              <a:rPr lang="de-DE" sz="1400" dirty="0"/>
              <a:t>) </a:t>
            </a:r>
            <a:r>
              <a:rPr lang="de-DE" sz="1400" dirty="0" err="1"/>
              <a:t>the</a:t>
            </a:r>
            <a:r>
              <a:rPr lang="de-DE" sz="1400" dirty="0"/>
              <a:t> </a:t>
            </a:r>
            <a:r>
              <a:rPr lang="de-DE" sz="1400" dirty="0" err="1"/>
              <a:t>gums</a:t>
            </a:r>
            <a:r>
              <a:rPr lang="de-DE" sz="1400" dirty="0"/>
              <a:t>, </a:t>
            </a:r>
            <a:r>
              <a:rPr lang="de-DE" sz="1400" dirty="0" err="1"/>
              <a:t>buccal</a:t>
            </a:r>
            <a:r>
              <a:rPr lang="de-DE" sz="1400" dirty="0"/>
              <a:t> </a:t>
            </a:r>
            <a:r>
              <a:rPr lang="de-DE" sz="1400" dirty="0" err="1"/>
              <a:t>cavity</a:t>
            </a:r>
            <a:r>
              <a:rPr lang="de-DE" sz="1400" dirty="0"/>
              <a:t> </a:t>
            </a:r>
            <a:r>
              <a:rPr lang="de-DE" sz="1400" dirty="0" err="1"/>
              <a:t>and</a:t>
            </a:r>
            <a:r>
              <a:rPr lang="de-DE" sz="1400" dirty="0"/>
              <a:t> front </a:t>
            </a:r>
            <a:r>
              <a:rPr lang="de-DE" sz="1400" dirty="0" err="1"/>
              <a:t>part</a:t>
            </a:r>
            <a:r>
              <a:rPr lang="de-DE" sz="1400" dirty="0"/>
              <a:t> </a:t>
            </a:r>
            <a:r>
              <a:rPr lang="de-DE" sz="1400" dirty="0" err="1"/>
              <a:t>of</a:t>
            </a:r>
            <a:r>
              <a:rPr lang="de-DE" sz="1400" dirty="0"/>
              <a:t> </a:t>
            </a:r>
            <a:r>
              <a:rPr lang="de-DE" sz="1400" dirty="0" err="1"/>
              <a:t>the</a:t>
            </a:r>
            <a:r>
              <a:rPr lang="de-DE" sz="1400" dirty="0"/>
              <a:t> </a:t>
            </a:r>
            <a:r>
              <a:rPr lang="de-DE" sz="1400" dirty="0" err="1"/>
              <a:t>mouth</a:t>
            </a:r>
            <a:r>
              <a:rPr lang="de-DE" sz="1400" dirty="0"/>
              <a:t> </a:t>
            </a:r>
            <a:r>
              <a:rPr lang="de-DE" sz="1400" dirty="0" err="1"/>
              <a:t>for</a:t>
            </a:r>
            <a:r>
              <a:rPr lang="de-DE" sz="1400" dirty="0"/>
              <a:t> </a:t>
            </a:r>
            <a:r>
              <a:rPr lang="de-DE" sz="1400" dirty="0" err="1"/>
              <a:t>about</a:t>
            </a:r>
            <a:r>
              <a:rPr lang="de-DE" sz="1400" dirty="0"/>
              <a:t> 1-2 </a:t>
            </a:r>
            <a:r>
              <a:rPr lang="de-DE" sz="1400" dirty="0" err="1"/>
              <a:t>minutes</a:t>
            </a:r>
            <a:r>
              <a:rPr lang="de-DE" sz="1400" dirty="0"/>
              <a:t>. </a:t>
            </a:r>
          </a:p>
          <a:p>
            <a:pPr>
              <a:lnSpc>
                <a:spcPct val="150000"/>
              </a:lnSpc>
              <a:buFont typeface="Wingdings" pitchFamily="2" charset="2"/>
              <a:buChar char="ü"/>
            </a:pPr>
            <a:r>
              <a:rPr lang="de-DE" sz="1400" dirty="0" err="1"/>
              <a:t>If</a:t>
            </a:r>
            <a:r>
              <a:rPr lang="de-DE" sz="1400" dirty="0"/>
              <a:t> </a:t>
            </a:r>
            <a:r>
              <a:rPr lang="de-DE" sz="1400" dirty="0" err="1"/>
              <a:t>possible</a:t>
            </a:r>
            <a:r>
              <a:rPr lang="de-DE" sz="1400" dirty="0"/>
              <a:t>, do not </a:t>
            </a:r>
            <a:r>
              <a:rPr lang="de-DE" sz="1400" dirty="0" err="1"/>
              <a:t>rinse</a:t>
            </a:r>
            <a:r>
              <a:rPr lang="de-DE" sz="1400" dirty="0"/>
              <a:t> </a:t>
            </a:r>
            <a:r>
              <a:rPr lang="de-DE" sz="1400" dirty="0" err="1"/>
              <a:t>with</a:t>
            </a:r>
            <a:r>
              <a:rPr lang="de-DE" sz="1400" dirty="0"/>
              <a:t> </a:t>
            </a:r>
            <a:r>
              <a:rPr lang="de-DE" sz="1400" dirty="0" err="1"/>
              <a:t>water</a:t>
            </a:r>
            <a:r>
              <a:rPr lang="de-DE" sz="1400" dirty="0"/>
              <a:t>. </a:t>
            </a:r>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3-step APPLICATION</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71</a:t>
            </a:fld>
            <a:endParaRPr lang="de-DE"/>
          </a:p>
        </p:txBody>
      </p:sp>
      <p:pic>
        <p:nvPicPr>
          <p:cNvPr id="11" name="Grafik 10">
            <a:extLst>
              <a:ext uri="{FF2B5EF4-FFF2-40B4-BE49-F238E27FC236}">
                <a16:creationId xmlns:a16="http://schemas.microsoft.com/office/drawing/2014/main" id="{256BA895-93E1-8741-950A-102676B1F754}"/>
              </a:ext>
            </a:extLst>
          </p:cNvPr>
          <p:cNvPicPr>
            <a:picLocks noChangeAspect="1"/>
          </p:cNvPicPr>
          <p:nvPr/>
        </p:nvPicPr>
        <p:blipFill>
          <a:blip r:embed="rId3"/>
          <a:stretch>
            <a:fillRect/>
          </a:stretch>
        </p:blipFill>
        <p:spPr>
          <a:xfrm>
            <a:off x="3257550" y="507604"/>
            <a:ext cx="2933700" cy="279400"/>
          </a:xfrm>
          <a:prstGeom prst="rect">
            <a:avLst/>
          </a:prstGeom>
        </p:spPr>
      </p:pic>
      <p:sp>
        <p:nvSpPr>
          <p:cNvPr id="12" name="Interaktive Schaltfläche: Anpassen 11">
            <a:hlinkClick r:id="rId4" action="ppaction://hlinksldjump" highlightClick="1"/>
            <a:extLst>
              <a:ext uri="{FF2B5EF4-FFF2-40B4-BE49-F238E27FC236}">
                <a16:creationId xmlns:a16="http://schemas.microsoft.com/office/drawing/2014/main" id="{9413340B-267D-AE47-9955-F19AE7B6EAAA}"/>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3" name="Interaktive Schaltfläche: Anpassen 12">
            <a:hlinkClick r:id="rId5" action="ppaction://hlinksldjump" highlightClick="1"/>
            <a:extLst>
              <a:ext uri="{FF2B5EF4-FFF2-40B4-BE49-F238E27FC236}">
                <a16:creationId xmlns:a16="http://schemas.microsoft.com/office/drawing/2014/main" id="{C46CD16D-C15B-9549-A8C6-9E64938D16FD}"/>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14" name="Interaktive Schaltfläche: Anpassen 13">
            <a:hlinkClick r:id="rId6" action="ppaction://hlinksldjump" highlightClick="1"/>
            <a:extLst>
              <a:ext uri="{FF2B5EF4-FFF2-40B4-BE49-F238E27FC236}">
                <a16:creationId xmlns:a16="http://schemas.microsoft.com/office/drawing/2014/main" id="{3B6838C9-85DD-2644-8997-F8665E0C94E0}"/>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15" name="Interaktive Schaltfläche: Anpassen 14">
            <a:hlinkClick r:id="rId7" action="ppaction://hlinksldjump" highlightClick="1"/>
            <a:extLst>
              <a:ext uri="{FF2B5EF4-FFF2-40B4-BE49-F238E27FC236}">
                <a16:creationId xmlns:a16="http://schemas.microsoft.com/office/drawing/2014/main" id="{7D055385-405A-3540-83F9-370526E2EB3F}"/>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16" name="Interaktive Schaltfläche: Anpassen 15">
            <a:hlinkClick r:id="rId8" action="ppaction://hlinksldjump" highlightClick="1"/>
            <a:extLst>
              <a:ext uri="{FF2B5EF4-FFF2-40B4-BE49-F238E27FC236}">
                <a16:creationId xmlns:a16="http://schemas.microsoft.com/office/drawing/2014/main" id="{D70C54B0-5C87-A948-B373-2D520F41533C}"/>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17" name="Interaktive Schaltfläche: Anpassen 16">
            <a:hlinkClick r:id="rId9" action="ppaction://hlinksldjump" highlightClick="1"/>
            <a:extLst>
              <a:ext uri="{FF2B5EF4-FFF2-40B4-BE49-F238E27FC236}">
                <a16:creationId xmlns:a16="http://schemas.microsoft.com/office/drawing/2014/main" id="{D769C4F9-83E0-0546-9445-43CDCA71A260}"/>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18" name="Interaktive Schaltfläche: Zurückkehren 17">
            <a:hlinkClick r:id="" action="ppaction://hlinkshowjump?jump=lastslideviewed" highlightClick="1"/>
            <a:extLst>
              <a:ext uri="{FF2B5EF4-FFF2-40B4-BE49-F238E27FC236}">
                <a16:creationId xmlns:a16="http://schemas.microsoft.com/office/drawing/2014/main" id="{3360F5D0-81C4-F348-B57D-235522158114}"/>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7F9B2F43-5349-2442-BB31-756FA5572376}"/>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1" name="Interaktive Schaltfläche: Erste Folie 20">
            <a:hlinkClick r:id="rId11" action="ppaction://hlinksldjump" highlightClick="1"/>
            <a:extLst>
              <a:ext uri="{FF2B5EF4-FFF2-40B4-BE49-F238E27FC236}">
                <a16:creationId xmlns:a16="http://schemas.microsoft.com/office/drawing/2014/main" id="{98880353-F263-BD4D-BD45-77B1658600B7}"/>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object 45">
            <a:extLst>
              <a:ext uri="{FF2B5EF4-FFF2-40B4-BE49-F238E27FC236}">
                <a16:creationId xmlns:a16="http://schemas.microsoft.com/office/drawing/2014/main" id="{A2672F84-39F6-6545-A8B3-859D04E5E4C0}"/>
              </a:ext>
            </a:extLst>
          </p:cNvPr>
          <p:cNvSpPr/>
          <p:nvPr/>
        </p:nvSpPr>
        <p:spPr>
          <a:xfrm>
            <a:off x="3340345" y="940240"/>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22" name="object 46">
            <a:extLst>
              <a:ext uri="{FF2B5EF4-FFF2-40B4-BE49-F238E27FC236}">
                <a16:creationId xmlns:a16="http://schemas.microsoft.com/office/drawing/2014/main" id="{AD67BB2E-7BC5-6A4C-B951-E0D20D02E237}"/>
              </a:ext>
            </a:extLst>
          </p:cNvPr>
          <p:cNvPicPr/>
          <p:nvPr/>
        </p:nvPicPr>
        <p:blipFill>
          <a:blip r:embed="rId12" cstate="email">
            <a:extLst>
              <a:ext uri="{28A0092B-C50C-407E-A947-70E740481C1C}">
                <a14:useLocalDpi xmlns:a14="http://schemas.microsoft.com/office/drawing/2010/main"/>
              </a:ext>
            </a:extLst>
          </a:blip>
          <a:stretch>
            <a:fillRect/>
          </a:stretch>
        </p:blipFill>
        <p:spPr>
          <a:xfrm>
            <a:off x="3495488" y="1037426"/>
            <a:ext cx="107725" cy="162966"/>
          </a:xfrm>
          <a:prstGeom prst="rect">
            <a:avLst/>
          </a:prstGeom>
        </p:spPr>
      </p:pic>
      <p:sp>
        <p:nvSpPr>
          <p:cNvPr id="23" name="object 51">
            <a:extLst>
              <a:ext uri="{FF2B5EF4-FFF2-40B4-BE49-F238E27FC236}">
                <a16:creationId xmlns:a16="http://schemas.microsoft.com/office/drawing/2014/main" id="{9AC4034B-16DD-7C4E-993A-23B24F71F98C}"/>
              </a:ext>
            </a:extLst>
          </p:cNvPr>
          <p:cNvSpPr/>
          <p:nvPr/>
        </p:nvSpPr>
        <p:spPr>
          <a:xfrm>
            <a:off x="3847487" y="943572"/>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24" name="object 5">
            <a:extLst>
              <a:ext uri="{FF2B5EF4-FFF2-40B4-BE49-F238E27FC236}">
                <a16:creationId xmlns:a16="http://schemas.microsoft.com/office/drawing/2014/main" id="{F6EC5C74-4404-DD4D-9DDD-F4606AC714D6}"/>
              </a:ext>
            </a:extLst>
          </p:cNvPr>
          <p:cNvSpPr txBox="1">
            <a:spLocks/>
          </p:cNvSpPr>
          <p:nvPr/>
        </p:nvSpPr>
        <p:spPr>
          <a:xfrm>
            <a:off x="4370842" y="1054637"/>
            <a:ext cx="1719282"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 </a:t>
            </a:r>
            <a:r>
              <a:rPr lang="de-DE" sz="1250" b="1" spc="-21" dirty="0" err="1">
                <a:solidFill>
                  <a:schemeClr val="bg1"/>
                </a:solidFill>
              </a:rPr>
              <a:t>germ</a:t>
            </a:r>
            <a:r>
              <a:rPr lang="de-DE" sz="1250" b="1" spc="-21" dirty="0">
                <a:solidFill>
                  <a:schemeClr val="bg1"/>
                </a:solidFill>
              </a:rPr>
              <a:t> </a:t>
            </a:r>
            <a:r>
              <a:rPr lang="de-DE" sz="1250" b="1" spc="-21" dirty="0" err="1">
                <a:solidFill>
                  <a:schemeClr val="bg1"/>
                </a:solidFill>
              </a:rPr>
              <a:t>reduction</a:t>
            </a:r>
            <a:endParaRPr lang="de-DE" sz="1250" b="1" spc="-21" dirty="0">
              <a:solidFill>
                <a:schemeClr val="bg1"/>
              </a:solidFill>
            </a:endParaRPr>
          </a:p>
        </p:txBody>
      </p:sp>
      <p:pic>
        <p:nvPicPr>
          <p:cNvPr id="25" name="Grafik 24">
            <a:extLst>
              <a:ext uri="{FF2B5EF4-FFF2-40B4-BE49-F238E27FC236}">
                <a16:creationId xmlns:a16="http://schemas.microsoft.com/office/drawing/2014/main" id="{8732CC67-863C-E548-B38F-AC3F6CAF8BD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847487" y="940239"/>
            <a:ext cx="370575" cy="372819"/>
          </a:xfrm>
          <a:prstGeom prst="ellipse">
            <a:avLst/>
          </a:prstGeom>
          <a:solidFill>
            <a:schemeClr val="bg1"/>
          </a:solidFill>
          <a:ln>
            <a:solidFill>
              <a:srgbClr val="7030A0"/>
            </a:solidFill>
          </a:ln>
        </p:spPr>
      </p:pic>
    </p:spTree>
    <p:extLst>
      <p:ext uri="{BB962C8B-B14F-4D97-AF65-F5344CB8AC3E}">
        <p14:creationId xmlns:p14="http://schemas.microsoft.com/office/powerpoint/2010/main" val="1364656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a:spLocks noGrp="1"/>
          </p:cNvSpPr>
          <p:nvPr>
            <p:ph idx="1"/>
          </p:nvPr>
        </p:nvSpPr>
        <p:spPr>
          <a:xfrm>
            <a:off x="792164" y="834426"/>
            <a:ext cx="7870822" cy="1663995"/>
          </a:xfrm>
        </p:spPr>
        <p:txBody>
          <a:bodyPr>
            <a:noAutofit/>
          </a:bodyPr>
          <a:lstStyle/>
          <a:p>
            <a:pPr marL="0" indent="0">
              <a:lnSpc>
                <a:spcPct val="150000"/>
              </a:lnSpc>
              <a:buNone/>
            </a:pPr>
            <a:r>
              <a:rPr lang="de-DE" sz="2000" b="1" dirty="0">
                <a:solidFill>
                  <a:srgbClr val="17375E"/>
                </a:solidFill>
              </a:rPr>
              <a:t> </a:t>
            </a:r>
          </a:p>
          <a:p>
            <a:pPr marL="0" indent="0" algn="ctr">
              <a:lnSpc>
                <a:spcPct val="150000"/>
              </a:lnSpc>
              <a:buNone/>
            </a:pPr>
            <a:r>
              <a:rPr lang="de-DE" sz="1400" b="1" dirty="0" err="1"/>
              <a:t>RheoDol</a:t>
            </a:r>
            <a:r>
              <a:rPr lang="de-DE" sz="1400" b="1" dirty="0"/>
              <a:t>® Oral Hygiene Gel plus </a:t>
            </a:r>
          </a:p>
          <a:p>
            <a:pPr marL="0" indent="0">
              <a:lnSpc>
                <a:spcPct val="150000"/>
              </a:lnSpc>
              <a:buNone/>
            </a:pPr>
            <a:endParaRPr lang="de-DE" sz="1400" dirty="0"/>
          </a:p>
          <a:p>
            <a:pPr>
              <a:lnSpc>
                <a:spcPct val="150000"/>
              </a:lnSpc>
              <a:buFont typeface="Wingdings" pitchFamily="2" charset="2"/>
              <a:buChar char="ü"/>
            </a:pPr>
            <a:r>
              <a:rPr lang="de-DE" sz="1400" dirty="0"/>
              <a:t>Nach Anwendung der </a:t>
            </a:r>
            <a:r>
              <a:rPr lang="de-DE" sz="1400" dirty="0" err="1"/>
              <a:t>Spülung</a:t>
            </a:r>
            <a:r>
              <a:rPr lang="de-DE" sz="1400" dirty="0"/>
              <a:t> erbsengroße Menge vom Gel in </a:t>
            </a:r>
            <a:r>
              <a:rPr lang="de-DE" sz="1400" dirty="0" err="1"/>
              <a:t>Mundhöhle</a:t>
            </a:r>
            <a:r>
              <a:rPr lang="de-DE" sz="1400" dirty="0"/>
              <a:t>, auf Zunge und </a:t>
            </a:r>
            <a:r>
              <a:rPr lang="de-DE" sz="1400" dirty="0" err="1"/>
              <a:t>Schleimhäute</a:t>
            </a:r>
            <a:r>
              <a:rPr lang="de-DE" sz="1400" dirty="0"/>
              <a:t> verteilen. </a:t>
            </a:r>
          </a:p>
          <a:p>
            <a:pPr>
              <a:lnSpc>
                <a:spcPct val="150000"/>
              </a:lnSpc>
              <a:buFont typeface="Wingdings" pitchFamily="2" charset="2"/>
              <a:buChar char="ü"/>
            </a:pPr>
            <a:r>
              <a:rPr lang="de-DE" sz="1400" dirty="0"/>
              <a:t>Mehrfach </a:t>
            </a:r>
            <a:r>
              <a:rPr lang="de-DE" sz="1400" dirty="0" err="1"/>
              <a:t>täglich</a:t>
            </a:r>
            <a:r>
              <a:rPr lang="de-DE" sz="1400" dirty="0"/>
              <a:t> anwenden bei bestehender Mundtrockenheit und </a:t>
            </a:r>
            <a:r>
              <a:rPr lang="de-DE" sz="1400" dirty="0" err="1"/>
              <a:t>Entzündungen</a:t>
            </a:r>
            <a:r>
              <a:rPr lang="de-DE" sz="1400" dirty="0"/>
              <a:t> wie z.B. </a:t>
            </a:r>
            <a:r>
              <a:rPr lang="de-DE" sz="1400" dirty="0" err="1"/>
              <a:t>Aphthen</a:t>
            </a:r>
            <a:r>
              <a:rPr lang="de-DE" sz="1400" dirty="0"/>
              <a:t>, zur Befeuchtung und </a:t>
            </a:r>
            <a:r>
              <a:rPr lang="de-DE" sz="1400" dirty="0" err="1"/>
              <a:t>Entzündungshemmung</a:t>
            </a:r>
            <a:r>
              <a:rPr lang="de-DE" sz="1400" dirty="0"/>
              <a:t> sowie bei stark belegter Zunge zur Zungenreinigung, um </a:t>
            </a:r>
            <a:r>
              <a:rPr lang="de-DE" sz="1400" dirty="0" err="1"/>
              <a:t>Beläge</a:t>
            </a:r>
            <a:r>
              <a:rPr lang="de-DE" sz="1400" dirty="0"/>
              <a:t> mittels Watte- oder </a:t>
            </a:r>
            <a:r>
              <a:rPr lang="de-DE" sz="1400" dirty="0" err="1"/>
              <a:t>Mundpflegestäbchen</a:t>
            </a:r>
            <a:r>
              <a:rPr lang="de-DE" sz="1400" dirty="0"/>
              <a:t> vorsichtig </a:t>
            </a:r>
            <a:r>
              <a:rPr lang="de-DE" sz="1400" dirty="0" err="1"/>
              <a:t>abzulösen</a:t>
            </a:r>
            <a:r>
              <a:rPr lang="de-DE" sz="1400" dirty="0"/>
              <a:t> und zu entfernen. </a:t>
            </a:r>
          </a:p>
          <a:p>
            <a:pPr marL="0" indent="0" algn="just">
              <a:lnSpc>
                <a:spcPct val="150000"/>
              </a:lnSpc>
              <a:buNone/>
            </a:pPr>
            <a:endParaRPr lang="de-DE" sz="1400" dirty="0"/>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3-Schritt ANWENDUNG</a:t>
            </a:r>
          </a:p>
        </p:txBody>
      </p:sp>
      <p:sp>
        <p:nvSpPr>
          <p:cNvPr id="7" name="Oval 6"/>
          <p:cNvSpPr>
            <a:spLocks noChangeAspect="1"/>
          </p:cNvSpPr>
          <p:nvPr/>
        </p:nvSpPr>
        <p:spPr>
          <a:xfrm>
            <a:off x="136338" y="1063229"/>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t>DE</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72</a:t>
            </a:fld>
            <a:endParaRPr lang="de-DE"/>
          </a:p>
        </p:txBody>
      </p:sp>
      <p:pic>
        <p:nvPicPr>
          <p:cNvPr id="11" name="Grafik 10">
            <a:extLst>
              <a:ext uri="{FF2B5EF4-FFF2-40B4-BE49-F238E27FC236}">
                <a16:creationId xmlns:a16="http://schemas.microsoft.com/office/drawing/2014/main" id="{490B1441-D8AD-B042-AD9A-648338AE258D}"/>
              </a:ext>
            </a:extLst>
          </p:cNvPr>
          <p:cNvPicPr>
            <a:picLocks noChangeAspect="1"/>
          </p:cNvPicPr>
          <p:nvPr/>
        </p:nvPicPr>
        <p:blipFill>
          <a:blip r:embed="rId3"/>
          <a:stretch>
            <a:fillRect/>
          </a:stretch>
        </p:blipFill>
        <p:spPr>
          <a:xfrm>
            <a:off x="3257550" y="520203"/>
            <a:ext cx="2971800" cy="279400"/>
          </a:xfrm>
          <a:prstGeom prst="rect">
            <a:avLst/>
          </a:prstGeom>
        </p:spPr>
      </p:pic>
      <p:sp>
        <p:nvSpPr>
          <p:cNvPr id="20" name="Interaktive Schaltfläche: Anpassen 19">
            <a:hlinkClick r:id="rId4" action="ppaction://hlinksldjump" highlightClick="1"/>
            <a:extLst>
              <a:ext uri="{FF2B5EF4-FFF2-40B4-BE49-F238E27FC236}">
                <a16:creationId xmlns:a16="http://schemas.microsoft.com/office/drawing/2014/main" id="{484892FB-82BE-D74E-86CB-FD519D68CE2C}"/>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1" name="Interaktive Schaltfläche: Anpassen 20">
            <a:hlinkClick r:id="rId5" action="ppaction://hlinksldjump" highlightClick="1"/>
            <a:extLst>
              <a:ext uri="{FF2B5EF4-FFF2-40B4-BE49-F238E27FC236}">
                <a16:creationId xmlns:a16="http://schemas.microsoft.com/office/drawing/2014/main" id="{2AE36E5D-496B-8341-8F7E-C0AAC054633E}"/>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2" name="Interaktive Schaltfläche: Anpassen 21">
            <a:hlinkClick r:id="rId6" action="ppaction://hlinksldjump" highlightClick="1"/>
            <a:extLst>
              <a:ext uri="{FF2B5EF4-FFF2-40B4-BE49-F238E27FC236}">
                <a16:creationId xmlns:a16="http://schemas.microsoft.com/office/drawing/2014/main" id="{090A865F-F577-B548-A7E7-906E6DE05EE7}"/>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3" name="Interaktive Schaltfläche: Anpassen 22">
            <a:hlinkClick r:id="rId7" action="ppaction://hlinksldjump" highlightClick="1"/>
            <a:extLst>
              <a:ext uri="{FF2B5EF4-FFF2-40B4-BE49-F238E27FC236}">
                <a16:creationId xmlns:a16="http://schemas.microsoft.com/office/drawing/2014/main" id="{7E61CFF9-E4B0-D541-A6F9-ADB8653905BC}"/>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4" name="Interaktive Schaltfläche: Anpassen 23">
            <a:hlinkClick r:id="rId8" action="ppaction://hlinksldjump" highlightClick="1"/>
            <a:extLst>
              <a:ext uri="{FF2B5EF4-FFF2-40B4-BE49-F238E27FC236}">
                <a16:creationId xmlns:a16="http://schemas.microsoft.com/office/drawing/2014/main" id="{039ED392-60CA-2145-BD5D-5AF3EE9A71C8}"/>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5" name="Interaktive Schaltfläche: Anpassen 24">
            <a:hlinkClick r:id="rId9" action="ppaction://hlinksldjump" highlightClick="1"/>
            <a:extLst>
              <a:ext uri="{FF2B5EF4-FFF2-40B4-BE49-F238E27FC236}">
                <a16:creationId xmlns:a16="http://schemas.microsoft.com/office/drawing/2014/main" id="{74CF4C57-EA1B-E246-9D66-AAE6630F95F3}"/>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8" name="Interaktive Schaltfläche: Zurückkehren 27">
            <a:hlinkClick r:id="" action="ppaction://hlinkshowjump?jump=lastslideviewed" highlightClick="1"/>
            <a:extLst>
              <a:ext uri="{FF2B5EF4-FFF2-40B4-BE49-F238E27FC236}">
                <a16:creationId xmlns:a16="http://schemas.microsoft.com/office/drawing/2014/main" id="{BC687FAA-B453-5147-8B3D-5DA7F60F8B71}"/>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EC5238F9-9AC6-3448-8CE9-6A2B4EC94DF4}"/>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6" name="Interaktive Schaltfläche: Erste Folie 25">
            <a:hlinkClick r:id="rId11" action="ppaction://hlinksldjump" highlightClick="1"/>
            <a:extLst>
              <a:ext uri="{FF2B5EF4-FFF2-40B4-BE49-F238E27FC236}">
                <a16:creationId xmlns:a16="http://schemas.microsoft.com/office/drawing/2014/main" id="{7A7D6DE2-1F3C-214B-9D12-2F5A27BD6DAE}"/>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object 47">
            <a:extLst>
              <a:ext uri="{FF2B5EF4-FFF2-40B4-BE49-F238E27FC236}">
                <a16:creationId xmlns:a16="http://schemas.microsoft.com/office/drawing/2014/main" id="{E20A1CC3-C048-C542-AB7D-572E4268F14F}"/>
              </a:ext>
            </a:extLst>
          </p:cNvPr>
          <p:cNvSpPr/>
          <p:nvPr/>
        </p:nvSpPr>
        <p:spPr>
          <a:xfrm>
            <a:off x="3307171" y="935601"/>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18" name="object 48">
            <a:extLst>
              <a:ext uri="{FF2B5EF4-FFF2-40B4-BE49-F238E27FC236}">
                <a16:creationId xmlns:a16="http://schemas.microsoft.com/office/drawing/2014/main" id="{7E517F90-0408-AC47-BC90-FC7CEA4C835B}"/>
              </a:ext>
            </a:extLst>
          </p:cNvPr>
          <p:cNvPicPr/>
          <p:nvPr/>
        </p:nvPicPr>
        <p:blipFill>
          <a:blip r:embed="rId12" cstate="email">
            <a:extLst>
              <a:ext uri="{28A0092B-C50C-407E-A947-70E740481C1C}">
                <a14:useLocalDpi xmlns:a14="http://schemas.microsoft.com/office/drawing/2010/main"/>
              </a:ext>
            </a:extLst>
          </a:blip>
          <a:stretch>
            <a:fillRect/>
          </a:stretch>
        </p:blipFill>
        <p:spPr>
          <a:xfrm>
            <a:off x="3465627" y="1030670"/>
            <a:ext cx="100472" cy="167096"/>
          </a:xfrm>
          <a:prstGeom prst="rect">
            <a:avLst/>
          </a:prstGeom>
        </p:spPr>
      </p:pic>
      <p:sp>
        <p:nvSpPr>
          <p:cNvPr id="27" name="object 51">
            <a:extLst>
              <a:ext uri="{FF2B5EF4-FFF2-40B4-BE49-F238E27FC236}">
                <a16:creationId xmlns:a16="http://schemas.microsoft.com/office/drawing/2014/main" id="{F3D5C724-04EF-8D4F-9F96-0BEB22BA51C7}"/>
              </a:ext>
            </a:extLst>
          </p:cNvPr>
          <p:cNvSpPr/>
          <p:nvPr/>
        </p:nvSpPr>
        <p:spPr>
          <a:xfrm>
            <a:off x="3817683" y="933804"/>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29" name="object 5">
            <a:extLst>
              <a:ext uri="{FF2B5EF4-FFF2-40B4-BE49-F238E27FC236}">
                <a16:creationId xmlns:a16="http://schemas.microsoft.com/office/drawing/2014/main" id="{164B897E-EB46-3648-BF06-442B2BC09277}"/>
              </a:ext>
            </a:extLst>
          </p:cNvPr>
          <p:cNvSpPr txBox="1">
            <a:spLocks/>
          </p:cNvSpPr>
          <p:nvPr/>
        </p:nvSpPr>
        <p:spPr>
          <a:xfrm>
            <a:off x="4341038" y="1044869"/>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Wundpflege</a:t>
            </a:r>
          </a:p>
        </p:txBody>
      </p:sp>
      <p:pic>
        <p:nvPicPr>
          <p:cNvPr id="30" name="Grafik 29">
            <a:extLst>
              <a:ext uri="{FF2B5EF4-FFF2-40B4-BE49-F238E27FC236}">
                <a16:creationId xmlns:a16="http://schemas.microsoft.com/office/drawing/2014/main" id="{AD8BDA25-07B1-6747-82FE-CA8E26EEB29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817683" y="931455"/>
            <a:ext cx="368174" cy="360045"/>
          </a:xfrm>
          <a:prstGeom prst="ellipse">
            <a:avLst/>
          </a:prstGeom>
          <a:solidFill>
            <a:schemeClr val="bg1"/>
          </a:solidFill>
          <a:ln>
            <a:solidFill>
              <a:srgbClr val="7030A0"/>
            </a:solidFill>
          </a:ln>
        </p:spPr>
      </p:pic>
    </p:spTree>
    <p:extLst>
      <p:ext uri="{BB962C8B-B14F-4D97-AF65-F5344CB8AC3E}">
        <p14:creationId xmlns:p14="http://schemas.microsoft.com/office/powerpoint/2010/main" val="32943477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a:spLocks noChangeAspect="1"/>
          </p:cNvSpPr>
          <p:nvPr/>
        </p:nvSpPr>
        <p:spPr>
          <a:xfrm>
            <a:off x="161738" y="1063229"/>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700" b="1" dirty="0">
                <a:solidFill>
                  <a:srgbClr val="17375E"/>
                </a:solidFill>
              </a:rPr>
              <a:t>EN</a:t>
            </a:r>
          </a:p>
        </p:txBody>
      </p:sp>
      <p:sp>
        <p:nvSpPr>
          <p:cNvPr id="6" name="Inhaltsplatzhalter 2"/>
          <p:cNvSpPr>
            <a:spLocks noGrp="1"/>
          </p:cNvSpPr>
          <p:nvPr>
            <p:ph idx="1"/>
          </p:nvPr>
        </p:nvSpPr>
        <p:spPr>
          <a:xfrm>
            <a:off x="792164" y="834426"/>
            <a:ext cx="7837638" cy="1663995"/>
          </a:xfrm>
        </p:spPr>
        <p:txBody>
          <a:bodyPr>
            <a:noAutofit/>
          </a:bodyPr>
          <a:lstStyle/>
          <a:p>
            <a:pPr marL="0" indent="0">
              <a:lnSpc>
                <a:spcPct val="150000"/>
              </a:lnSpc>
              <a:buNone/>
            </a:pPr>
            <a:r>
              <a:rPr lang="de-DE" sz="2000" b="1" dirty="0">
                <a:solidFill>
                  <a:srgbClr val="17375E"/>
                </a:solidFill>
              </a:rPr>
              <a:t> </a:t>
            </a:r>
          </a:p>
          <a:p>
            <a:pPr marL="0" indent="0" algn="ctr">
              <a:lnSpc>
                <a:spcPct val="150000"/>
              </a:lnSpc>
              <a:buNone/>
            </a:pPr>
            <a:r>
              <a:rPr lang="de-DE" sz="1400" b="1" dirty="0" err="1"/>
              <a:t>RheoDol</a:t>
            </a:r>
            <a:r>
              <a:rPr lang="de-DE" sz="1400" b="1" dirty="0"/>
              <a:t>® Oral Hygiene Liquid plus </a:t>
            </a:r>
          </a:p>
          <a:p>
            <a:pPr marL="0" indent="0" algn="just">
              <a:lnSpc>
                <a:spcPct val="150000"/>
              </a:lnSpc>
              <a:buNone/>
            </a:pPr>
            <a:endParaRPr lang="de-DE" sz="1400" dirty="0"/>
          </a:p>
          <a:p>
            <a:pPr>
              <a:lnSpc>
                <a:spcPct val="150000"/>
              </a:lnSpc>
              <a:buFont typeface="Wingdings" pitchFamily="2" charset="2"/>
              <a:buChar char="ü"/>
            </a:pPr>
            <a:r>
              <a:rPr lang="de-DE" sz="1400" dirty="0"/>
              <a:t>After </a:t>
            </a:r>
            <a:r>
              <a:rPr lang="de-DE" sz="1400" dirty="0" err="1"/>
              <a:t>application</a:t>
            </a:r>
            <a:r>
              <a:rPr lang="de-DE" sz="1400" dirty="0"/>
              <a:t> </a:t>
            </a:r>
            <a:r>
              <a:rPr lang="de-DE" sz="1400" dirty="0" err="1"/>
              <a:t>of</a:t>
            </a:r>
            <a:r>
              <a:rPr lang="de-DE" sz="1400" dirty="0"/>
              <a:t> </a:t>
            </a:r>
            <a:r>
              <a:rPr lang="de-DE" sz="1400" dirty="0" err="1"/>
              <a:t>the</a:t>
            </a:r>
            <a:r>
              <a:rPr lang="de-DE" sz="1400" dirty="0"/>
              <a:t> </a:t>
            </a:r>
            <a:r>
              <a:rPr lang="de-DE" sz="1400" dirty="0" err="1"/>
              <a:t>mouth</a:t>
            </a:r>
            <a:r>
              <a:rPr lang="de-DE" sz="1400" dirty="0"/>
              <a:t> </a:t>
            </a:r>
            <a:r>
              <a:rPr lang="de-DE" sz="1400" dirty="0" err="1"/>
              <a:t>rinse</a:t>
            </a:r>
            <a:r>
              <a:rPr lang="de-DE" sz="1400" dirty="0"/>
              <a:t>, </a:t>
            </a:r>
            <a:r>
              <a:rPr lang="de-DE" sz="1400" dirty="0" err="1"/>
              <a:t>apply</a:t>
            </a:r>
            <a:r>
              <a:rPr lang="de-DE" sz="1400" dirty="0"/>
              <a:t> </a:t>
            </a:r>
            <a:r>
              <a:rPr lang="de-DE" sz="1400" dirty="0" err="1"/>
              <a:t>pea-sized</a:t>
            </a:r>
            <a:r>
              <a:rPr lang="de-DE" sz="1400" dirty="0"/>
              <a:t> </a:t>
            </a:r>
            <a:r>
              <a:rPr lang="de-DE" sz="1400" dirty="0" err="1"/>
              <a:t>portion</a:t>
            </a:r>
            <a:r>
              <a:rPr lang="de-DE" sz="1400" dirty="0"/>
              <a:t> </a:t>
            </a:r>
            <a:r>
              <a:rPr lang="de-DE" sz="1400" dirty="0" err="1"/>
              <a:t>of</a:t>
            </a:r>
            <a:r>
              <a:rPr lang="de-DE" sz="1400" dirty="0"/>
              <a:t> </a:t>
            </a:r>
            <a:r>
              <a:rPr lang="de-DE" sz="1400" dirty="0" err="1"/>
              <a:t>gel</a:t>
            </a:r>
            <a:r>
              <a:rPr lang="de-DE" sz="1400" dirty="0"/>
              <a:t> </a:t>
            </a:r>
            <a:r>
              <a:rPr lang="de-DE" sz="1400" dirty="0" err="1"/>
              <a:t>to</a:t>
            </a:r>
            <a:r>
              <a:rPr lang="de-DE" sz="1400" dirty="0"/>
              <a:t> </a:t>
            </a:r>
            <a:r>
              <a:rPr lang="de-DE" sz="1400" dirty="0" err="1"/>
              <a:t>the</a:t>
            </a:r>
            <a:r>
              <a:rPr lang="de-DE" sz="1400" dirty="0"/>
              <a:t> oral </a:t>
            </a:r>
            <a:r>
              <a:rPr lang="de-DE" sz="1400" dirty="0" err="1"/>
              <a:t>cavity</a:t>
            </a:r>
            <a:r>
              <a:rPr lang="de-DE" sz="1400" dirty="0"/>
              <a:t>, </a:t>
            </a:r>
            <a:r>
              <a:rPr lang="de-DE" sz="1400" dirty="0" err="1"/>
              <a:t>tongue</a:t>
            </a:r>
            <a:r>
              <a:rPr lang="de-DE" sz="1400" dirty="0"/>
              <a:t> </a:t>
            </a:r>
            <a:r>
              <a:rPr lang="de-DE" sz="1400" dirty="0" err="1"/>
              <a:t>and</a:t>
            </a:r>
            <a:r>
              <a:rPr lang="de-DE" sz="1400" dirty="0"/>
              <a:t> </a:t>
            </a:r>
            <a:r>
              <a:rPr lang="de-DE" sz="1400" dirty="0" err="1"/>
              <a:t>mucous</a:t>
            </a:r>
            <a:r>
              <a:rPr lang="de-DE" sz="1400" dirty="0"/>
              <a:t> </a:t>
            </a:r>
            <a:r>
              <a:rPr lang="de-DE" sz="1400" dirty="0" err="1"/>
              <a:t>membranes</a:t>
            </a:r>
            <a:r>
              <a:rPr lang="de-DE" sz="1400" dirty="0"/>
              <a:t>. </a:t>
            </a:r>
          </a:p>
          <a:p>
            <a:pPr>
              <a:lnSpc>
                <a:spcPct val="150000"/>
              </a:lnSpc>
              <a:buFont typeface="Wingdings" pitchFamily="2" charset="2"/>
              <a:buChar char="ü"/>
            </a:pPr>
            <a:r>
              <a:rPr lang="de-DE" sz="1400" dirty="0" err="1"/>
              <a:t>Apply</a:t>
            </a:r>
            <a:r>
              <a:rPr lang="de-DE" sz="1400" dirty="0"/>
              <a:t> </a:t>
            </a:r>
            <a:r>
              <a:rPr lang="de-DE" sz="1400" dirty="0" err="1"/>
              <a:t>several</a:t>
            </a:r>
            <a:r>
              <a:rPr lang="de-DE" sz="1400" dirty="0"/>
              <a:t> </a:t>
            </a:r>
            <a:r>
              <a:rPr lang="de-DE" sz="1400" dirty="0" err="1"/>
              <a:t>times</a:t>
            </a:r>
            <a:r>
              <a:rPr lang="de-DE" sz="1400" dirty="0"/>
              <a:t> a </a:t>
            </a:r>
            <a:r>
              <a:rPr lang="de-DE" sz="1400" dirty="0" err="1"/>
              <a:t>day</a:t>
            </a:r>
            <a:r>
              <a:rPr lang="de-DE" sz="1400" dirty="0"/>
              <a:t> in </a:t>
            </a:r>
            <a:r>
              <a:rPr lang="de-DE" sz="1400" dirty="0" err="1"/>
              <a:t>case</a:t>
            </a:r>
            <a:r>
              <a:rPr lang="de-DE" sz="1400" dirty="0"/>
              <a:t> </a:t>
            </a:r>
            <a:r>
              <a:rPr lang="de-DE" sz="1400" dirty="0" err="1"/>
              <a:t>of</a:t>
            </a:r>
            <a:r>
              <a:rPr lang="de-DE" sz="1400" dirty="0"/>
              <a:t> </a:t>
            </a:r>
            <a:r>
              <a:rPr lang="de-DE" sz="1400" dirty="0" err="1"/>
              <a:t>xerostomia</a:t>
            </a:r>
            <a:r>
              <a:rPr lang="de-DE" sz="1400" dirty="0"/>
              <a:t> (dry </a:t>
            </a:r>
            <a:r>
              <a:rPr lang="de-DE" sz="1400" dirty="0" err="1"/>
              <a:t>mouth</a:t>
            </a:r>
            <a:r>
              <a:rPr lang="de-DE" sz="1400" dirty="0"/>
              <a:t>) </a:t>
            </a:r>
            <a:r>
              <a:rPr lang="de-DE" sz="1400" dirty="0" err="1"/>
              <a:t>and</a:t>
            </a:r>
            <a:r>
              <a:rPr lang="de-DE" sz="1400" dirty="0"/>
              <a:t> </a:t>
            </a:r>
            <a:r>
              <a:rPr lang="de-DE" sz="1400" dirty="0" err="1"/>
              <a:t>inflammations</a:t>
            </a:r>
            <a:r>
              <a:rPr lang="de-DE" sz="1400" dirty="0"/>
              <a:t> such </a:t>
            </a:r>
            <a:r>
              <a:rPr lang="de-DE" sz="1400" dirty="0" err="1"/>
              <a:t>as</a:t>
            </a:r>
            <a:r>
              <a:rPr lang="de-DE" sz="1400" dirty="0"/>
              <a:t> </a:t>
            </a:r>
            <a:r>
              <a:rPr lang="de-DE" sz="1400" dirty="0" err="1"/>
              <a:t>mouth</a:t>
            </a:r>
            <a:r>
              <a:rPr lang="de-DE" sz="1400" dirty="0"/>
              <a:t> </a:t>
            </a:r>
            <a:r>
              <a:rPr lang="de-DE" sz="1400" dirty="0" err="1"/>
              <a:t>ulcer</a:t>
            </a:r>
            <a:r>
              <a:rPr lang="de-DE" sz="1400" dirty="0"/>
              <a:t> </a:t>
            </a:r>
            <a:r>
              <a:rPr lang="de-DE" sz="1400" dirty="0" err="1"/>
              <a:t>for</a:t>
            </a:r>
            <a:r>
              <a:rPr lang="de-DE" sz="1400" dirty="0"/>
              <a:t> </a:t>
            </a:r>
            <a:r>
              <a:rPr lang="de-DE" sz="1400" dirty="0" err="1"/>
              <a:t>moistening</a:t>
            </a:r>
            <a:r>
              <a:rPr lang="de-DE" sz="1400" dirty="0"/>
              <a:t> </a:t>
            </a:r>
            <a:r>
              <a:rPr lang="de-DE" sz="1400" dirty="0" err="1"/>
              <a:t>and</a:t>
            </a:r>
            <a:r>
              <a:rPr lang="de-DE" sz="1400" dirty="0"/>
              <a:t> </a:t>
            </a:r>
            <a:r>
              <a:rPr lang="de-DE" sz="1400" dirty="0" err="1"/>
              <a:t>as</a:t>
            </a:r>
            <a:r>
              <a:rPr lang="de-DE" sz="1400" dirty="0"/>
              <a:t> anti-</a:t>
            </a:r>
            <a:r>
              <a:rPr lang="de-DE" sz="1400" dirty="0" err="1"/>
              <a:t>inflammatory</a:t>
            </a:r>
            <a:r>
              <a:rPr lang="de-DE" sz="1400" dirty="0"/>
              <a:t> </a:t>
            </a:r>
            <a:r>
              <a:rPr lang="de-DE" sz="1400" dirty="0" err="1"/>
              <a:t>measure</a:t>
            </a:r>
            <a:r>
              <a:rPr lang="de-DE" sz="1400" dirty="0"/>
              <a:t>. </a:t>
            </a:r>
          </a:p>
          <a:p>
            <a:pPr>
              <a:lnSpc>
                <a:spcPct val="150000"/>
              </a:lnSpc>
              <a:buFont typeface="Wingdings" pitchFamily="2" charset="2"/>
              <a:buChar char="ü"/>
            </a:pPr>
            <a:r>
              <a:rPr lang="de-DE" sz="1400" dirty="0"/>
              <a:t>In </a:t>
            </a:r>
            <a:r>
              <a:rPr lang="de-DE" sz="1400" dirty="0" err="1"/>
              <a:t>case</a:t>
            </a:r>
            <a:r>
              <a:rPr lang="de-DE" sz="1400" dirty="0"/>
              <a:t> </a:t>
            </a:r>
            <a:r>
              <a:rPr lang="de-DE" sz="1400" dirty="0" err="1"/>
              <a:t>of</a:t>
            </a:r>
            <a:r>
              <a:rPr lang="de-DE" sz="1400" dirty="0"/>
              <a:t> a </a:t>
            </a:r>
            <a:r>
              <a:rPr lang="de-DE" sz="1400" dirty="0" err="1"/>
              <a:t>heavily</a:t>
            </a:r>
            <a:r>
              <a:rPr lang="de-DE" sz="1400" dirty="0"/>
              <a:t> </a:t>
            </a:r>
            <a:r>
              <a:rPr lang="de-DE" sz="1400" dirty="0" err="1"/>
              <a:t>coated</a:t>
            </a:r>
            <a:r>
              <a:rPr lang="de-DE" sz="1400" dirty="0"/>
              <a:t> </a:t>
            </a:r>
            <a:r>
              <a:rPr lang="de-DE" sz="1400" dirty="0" err="1"/>
              <a:t>tongue</a:t>
            </a:r>
            <a:r>
              <a:rPr lang="de-DE" sz="1400" dirty="0"/>
              <a:t> </a:t>
            </a:r>
            <a:r>
              <a:rPr lang="de-DE" sz="1400" dirty="0" err="1"/>
              <a:t>use</a:t>
            </a:r>
            <a:r>
              <a:rPr lang="de-DE" sz="1400" dirty="0"/>
              <a:t> </a:t>
            </a:r>
            <a:r>
              <a:rPr lang="de-DE" sz="1400" dirty="0" err="1"/>
              <a:t>cotton</a:t>
            </a:r>
            <a:r>
              <a:rPr lang="de-DE" sz="1400" dirty="0"/>
              <a:t> </a:t>
            </a:r>
            <a:r>
              <a:rPr lang="de-DE" sz="1400" dirty="0" err="1"/>
              <a:t>or</a:t>
            </a:r>
            <a:r>
              <a:rPr lang="de-DE" sz="1400" dirty="0"/>
              <a:t> oral </a:t>
            </a:r>
            <a:r>
              <a:rPr lang="de-DE" sz="1400" dirty="0" err="1"/>
              <a:t>swabs</a:t>
            </a:r>
            <a:r>
              <a:rPr lang="de-DE" sz="1400" dirty="0"/>
              <a:t> </a:t>
            </a:r>
            <a:r>
              <a:rPr lang="de-DE" sz="1400" dirty="0" err="1"/>
              <a:t>for</a:t>
            </a:r>
            <a:r>
              <a:rPr lang="de-DE" sz="1400" dirty="0"/>
              <a:t> </a:t>
            </a:r>
            <a:r>
              <a:rPr lang="de-DE" sz="1400" dirty="0" err="1"/>
              <a:t>tongue</a:t>
            </a:r>
            <a:r>
              <a:rPr lang="de-DE" sz="1400" dirty="0"/>
              <a:t> </a:t>
            </a:r>
            <a:r>
              <a:rPr lang="de-DE" sz="1400" dirty="0" err="1"/>
              <a:t>cleaning</a:t>
            </a:r>
            <a:r>
              <a:rPr lang="de-DE" sz="1400" dirty="0"/>
              <a:t> </a:t>
            </a:r>
            <a:r>
              <a:rPr lang="de-DE" sz="1400" dirty="0" err="1"/>
              <a:t>to</a:t>
            </a:r>
            <a:r>
              <a:rPr lang="de-DE" sz="1400" dirty="0"/>
              <a:t> </a:t>
            </a:r>
            <a:r>
              <a:rPr lang="de-DE" sz="1400" dirty="0" err="1"/>
              <a:t>carefully</a:t>
            </a:r>
            <a:r>
              <a:rPr lang="de-DE" sz="1400" dirty="0"/>
              <a:t> </a:t>
            </a:r>
            <a:r>
              <a:rPr lang="de-DE" sz="1400" dirty="0" err="1"/>
              <a:t>loosen</a:t>
            </a:r>
            <a:r>
              <a:rPr lang="de-DE" sz="1400" dirty="0"/>
              <a:t> </a:t>
            </a:r>
            <a:r>
              <a:rPr lang="de-DE" sz="1400" dirty="0" err="1"/>
              <a:t>and</a:t>
            </a:r>
            <a:r>
              <a:rPr lang="de-DE" sz="1400" dirty="0"/>
              <a:t> </a:t>
            </a:r>
            <a:r>
              <a:rPr lang="de-DE" sz="1400" dirty="0" err="1"/>
              <a:t>remove</a:t>
            </a:r>
            <a:r>
              <a:rPr lang="de-DE" sz="1400" dirty="0"/>
              <a:t> </a:t>
            </a:r>
            <a:r>
              <a:rPr lang="de-DE" sz="1400" dirty="0" err="1"/>
              <a:t>coatings</a:t>
            </a:r>
            <a:r>
              <a:rPr lang="de-DE" sz="1400" dirty="0"/>
              <a:t>. </a:t>
            </a:r>
          </a:p>
          <a:p>
            <a:pPr marL="0" indent="0">
              <a:lnSpc>
                <a:spcPct val="150000"/>
              </a:lnSpc>
              <a:buNone/>
            </a:pPr>
            <a:endParaRPr lang="de-DE" sz="1400" dirty="0"/>
          </a:p>
          <a:p>
            <a:pPr marL="0" indent="0">
              <a:lnSpc>
                <a:spcPct val="150000"/>
              </a:lnSpc>
              <a:buNone/>
            </a:pPr>
            <a:endParaRPr lang="de-DE" sz="1400" dirty="0"/>
          </a:p>
          <a:p>
            <a:pPr marL="0" indent="0">
              <a:buNone/>
            </a:pPr>
            <a:endParaRPr lang="de-DE" sz="1400" b="1" dirty="0"/>
          </a:p>
          <a:p>
            <a:pPr marL="0"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a:p>
            <a:pPr marL="400050" lvl="1" indent="0">
              <a:lnSpc>
                <a:spcPct val="150000"/>
              </a:lnSpc>
              <a:buNone/>
            </a:pPr>
            <a:endParaRPr lang="de-DE" sz="1400" dirty="0"/>
          </a:p>
        </p:txBody>
      </p:sp>
      <p:sp>
        <p:nvSpPr>
          <p:cNvPr id="5" name="Titel 1"/>
          <p:cNvSpPr>
            <a:spLocks noGrp="1"/>
          </p:cNvSpPr>
          <p:nvPr>
            <p:ph type="title"/>
          </p:nvPr>
        </p:nvSpPr>
        <p:spPr>
          <a:xfrm>
            <a:off x="792163" y="205979"/>
            <a:ext cx="7667626" cy="857250"/>
          </a:xfrm>
        </p:spPr>
        <p:txBody>
          <a:bodyPr>
            <a:normAutofit/>
          </a:bodyPr>
          <a:lstStyle/>
          <a:p>
            <a:pPr marL="457200" indent="-457200" algn="l"/>
            <a:r>
              <a:rPr lang="de-DE" sz="1800" b="1" dirty="0">
                <a:solidFill>
                  <a:srgbClr val="004F8D"/>
                </a:solidFill>
              </a:rPr>
              <a:t>3-step APPLICATION</a:t>
            </a:r>
          </a:p>
        </p:txBody>
      </p:sp>
      <p:sp>
        <p:nvSpPr>
          <p:cNvPr id="8" name="Foliennummernplatzhalter 7">
            <a:extLst>
              <a:ext uri="{FF2B5EF4-FFF2-40B4-BE49-F238E27FC236}">
                <a16:creationId xmlns:a16="http://schemas.microsoft.com/office/drawing/2014/main" id="{B4A8B910-DE0C-624D-B1D7-11E026A8F452}"/>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73</a:t>
            </a:fld>
            <a:endParaRPr lang="de-DE"/>
          </a:p>
        </p:txBody>
      </p:sp>
      <p:pic>
        <p:nvPicPr>
          <p:cNvPr id="11" name="Grafik 10">
            <a:extLst>
              <a:ext uri="{FF2B5EF4-FFF2-40B4-BE49-F238E27FC236}">
                <a16:creationId xmlns:a16="http://schemas.microsoft.com/office/drawing/2014/main" id="{256BA895-93E1-8741-950A-102676B1F754}"/>
              </a:ext>
            </a:extLst>
          </p:cNvPr>
          <p:cNvPicPr>
            <a:picLocks noChangeAspect="1"/>
          </p:cNvPicPr>
          <p:nvPr/>
        </p:nvPicPr>
        <p:blipFill>
          <a:blip r:embed="rId3"/>
          <a:stretch>
            <a:fillRect/>
          </a:stretch>
        </p:blipFill>
        <p:spPr>
          <a:xfrm>
            <a:off x="3257550" y="507604"/>
            <a:ext cx="2933700" cy="279400"/>
          </a:xfrm>
          <a:prstGeom prst="rect">
            <a:avLst/>
          </a:prstGeom>
        </p:spPr>
      </p:pic>
      <p:sp>
        <p:nvSpPr>
          <p:cNvPr id="21" name="Interaktive Schaltfläche: Anpassen 20">
            <a:hlinkClick r:id="rId4" action="ppaction://hlinksldjump" highlightClick="1"/>
            <a:extLst>
              <a:ext uri="{FF2B5EF4-FFF2-40B4-BE49-F238E27FC236}">
                <a16:creationId xmlns:a16="http://schemas.microsoft.com/office/drawing/2014/main" id="{E8401CD1-EDCE-1446-931B-B69D37B430E0}"/>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2" name="Interaktive Schaltfläche: Anpassen 21">
            <a:hlinkClick r:id="rId5" action="ppaction://hlinksldjump" highlightClick="1"/>
            <a:extLst>
              <a:ext uri="{FF2B5EF4-FFF2-40B4-BE49-F238E27FC236}">
                <a16:creationId xmlns:a16="http://schemas.microsoft.com/office/drawing/2014/main" id="{CF01B5CE-1E92-0C45-B9F1-7E75D64D9144}"/>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3" name="Interaktive Schaltfläche: Anpassen 22">
            <a:hlinkClick r:id="rId6" action="ppaction://hlinksldjump" highlightClick="1"/>
            <a:extLst>
              <a:ext uri="{FF2B5EF4-FFF2-40B4-BE49-F238E27FC236}">
                <a16:creationId xmlns:a16="http://schemas.microsoft.com/office/drawing/2014/main" id="{AC030357-199B-2048-94B8-999706571F2A}"/>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4" name="Interaktive Schaltfläche: Anpassen 23">
            <a:hlinkClick r:id="rId7" action="ppaction://hlinksldjump" highlightClick="1"/>
            <a:extLst>
              <a:ext uri="{FF2B5EF4-FFF2-40B4-BE49-F238E27FC236}">
                <a16:creationId xmlns:a16="http://schemas.microsoft.com/office/drawing/2014/main" id="{C3E24D73-085D-074E-9320-B304D4441563}"/>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5" name="Interaktive Schaltfläche: Anpassen 24">
            <a:hlinkClick r:id="rId8" action="ppaction://hlinksldjump" highlightClick="1"/>
            <a:extLst>
              <a:ext uri="{FF2B5EF4-FFF2-40B4-BE49-F238E27FC236}">
                <a16:creationId xmlns:a16="http://schemas.microsoft.com/office/drawing/2014/main" id="{3B05CDBD-AF76-8F49-93D8-6351A463583D}"/>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6" name="Interaktive Schaltfläche: Anpassen 25">
            <a:hlinkClick r:id="rId9" action="ppaction://hlinksldjump" highlightClick="1"/>
            <a:extLst>
              <a:ext uri="{FF2B5EF4-FFF2-40B4-BE49-F238E27FC236}">
                <a16:creationId xmlns:a16="http://schemas.microsoft.com/office/drawing/2014/main" id="{2EF21A8E-FF06-554F-8699-E81DFC826BAE}"/>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9" name="Interaktive Schaltfläche: Zurückkehren 28">
            <a:hlinkClick r:id="" action="ppaction://hlinkshowjump?jump=lastslideviewed" highlightClick="1"/>
            <a:extLst>
              <a:ext uri="{FF2B5EF4-FFF2-40B4-BE49-F238E27FC236}">
                <a16:creationId xmlns:a16="http://schemas.microsoft.com/office/drawing/2014/main" id="{8D2546B0-B2B2-4347-9DC1-35F4933F8E5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Interaktive Schaltfläche: Anpassen 18">
            <a:hlinkClick r:id="rId10" action="ppaction://hlinksldjump" highlightClick="1"/>
            <a:extLst>
              <a:ext uri="{FF2B5EF4-FFF2-40B4-BE49-F238E27FC236}">
                <a16:creationId xmlns:a16="http://schemas.microsoft.com/office/drawing/2014/main" id="{951019FF-5CBE-0542-BB57-CB176190799A}"/>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7" name="Interaktive Schaltfläche: Erste Folie 26">
            <a:hlinkClick r:id="rId11" action="ppaction://hlinksldjump" highlightClick="1"/>
            <a:extLst>
              <a:ext uri="{FF2B5EF4-FFF2-40B4-BE49-F238E27FC236}">
                <a16:creationId xmlns:a16="http://schemas.microsoft.com/office/drawing/2014/main" id="{10383899-3745-D64A-B3FE-99811880C8E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object 47">
            <a:extLst>
              <a:ext uri="{FF2B5EF4-FFF2-40B4-BE49-F238E27FC236}">
                <a16:creationId xmlns:a16="http://schemas.microsoft.com/office/drawing/2014/main" id="{BBFACE62-023D-AC48-A240-B130A5D3F8FA}"/>
              </a:ext>
            </a:extLst>
          </p:cNvPr>
          <p:cNvSpPr/>
          <p:nvPr/>
        </p:nvSpPr>
        <p:spPr>
          <a:xfrm>
            <a:off x="3307171" y="935601"/>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18" name="object 48">
            <a:extLst>
              <a:ext uri="{FF2B5EF4-FFF2-40B4-BE49-F238E27FC236}">
                <a16:creationId xmlns:a16="http://schemas.microsoft.com/office/drawing/2014/main" id="{068861A5-F1F0-F94A-9C09-F13FE2C5E44B}"/>
              </a:ext>
            </a:extLst>
          </p:cNvPr>
          <p:cNvPicPr/>
          <p:nvPr/>
        </p:nvPicPr>
        <p:blipFill>
          <a:blip r:embed="rId12" cstate="email">
            <a:extLst>
              <a:ext uri="{28A0092B-C50C-407E-A947-70E740481C1C}">
                <a14:useLocalDpi xmlns:a14="http://schemas.microsoft.com/office/drawing/2010/main"/>
              </a:ext>
            </a:extLst>
          </a:blip>
          <a:stretch>
            <a:fillRect/>
          </a:stretch>
        </p:blipFill>
        <p:spPr>
          <a:xfrm>
            <a:off x="3465627" y="1030670"/>
            <a:ext cx="100472" cy="167096"/>
          </a:xfrm>
          <a:prstGeom prst="rect">
            <a:avLst/>
          </a:prstGeom>
        </p:spPr>
      </p:pic>
      <p:sp>
        <p:nvSpPr>
          <p:cNvPr id="20" name="object 51">
            <a:extLst>
              <a:ext uri="{FF2B5EF4-FFF2-40B4-BE49-F238E27FC236}">
                <a16:creationId xmlns:a16="http://schemas.microsoft.com/office/drawing/2014/main" id="{81F15CBC-49AC-0340-AEFF-A37CCF0A97F8}"/>
              </a:ext>
            </a:extLst>
          </p:cNvPr>
          <p:cNvSpPr/>
          <p:nvPr/>
        </p:nvSpPr>
        <p:spPr>
          <a:xfrm>
            <a:off x="3817683" y="933804"/>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28" name="object 5">
            <a:extLst>
              <a:ext uri="{FF2B5EF4-FFF2-40B4-BE49-F238E27FC236}">
                <a16:creationId xmlns:a16="http://schemas.microsoft.com/office/drawing/2014/main" id="{3EA59615-FF68-A344-9EE2-CA745C8245C2}"/>
              </a:ext>
            </a:extLst>
          </p:cNvPr>
          <p:cNvSpPr txBox="1">
            <a:spLocks/>
          </p:cNvSpPr>
          <p:nvPr/>
        </p:nvSpPr>
        <p:spPr>
          <a:xfrm>
            <a:off x="4341038" y="1044869"/>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 </a:t>
            </a:r>
            <a:r>
              <a:rPr lang="de-DE" sz="1250" b="1" spc="-21" dirty="0" err="1">
                <a:solidFill>
                  <a:schemeClr val="bg1"/>
                </a:solidFill>
              </a:rPr>
              <a:t>wound</a:t>
            </a:r>
            <a:r>
              <a:rPr lang="de-DE" sz="1250" b="1" spc="-21" dirty="0">
                <a:solidFill>
                  <a:schemeClr val="bg1"/>
                </a:solidFill>
              </a:rPr>
              <a:t> care</a:t>
            </a:r>
          </a:p>
        </p:txBody>
      </p:sp>
      <p:pic>
        <p:nvPicPr>
          <p:cNvPr id="30" name="Grafik 29">
            <a:extLst>
              <a:ext uri="{FF2B5EF4-FFF2-40B4-BE49-F238E27FC236}">
                <a16:creationId xmlns:a16="http://schemas.microsoft.com/office/drawing/2014/main" id="{FEC7167F-182B-C348-A553-EC5D0152D05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817683" y="931455"/>
            <a:ext cx="368174" cy="360045"/>
          </a:xfrm>
          <a:prstGeom prst="ellipse">
            <a:avLst/>
          </a:prstGeom>
          <a:solidFill>
            <a:schemeClr val="bg1"/>
          </a:solidFill>
          <a:ln>
            <a:solidFill>
              <a:srgbClr val="7030A0"/>
            </a:solidFill>
          </a:ln>
        </p:spPr>
      </p:pic>
    </p:spTree>
    <p:extLst>
      <p:ext uri="{BB962C8B-B14F-4D97-AF65-F5344CB8AC3E}">
        <p14:creationId xmlns:p14="http://schemas.microsoft.com/office/powerpoint/2010/main" val="12302177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6" name="Inhaltsplatzhalter 2"/>
          <p:cNvSpPr txBox="1">
            <a:spLocks/>
          </p:cNvSpPr>
          <p:nvPr/>
        </p:nvSpPr>
        <p:spPr>
          <a:xfrm>
            <a:off x="3776323" y="1164442"/>
            <a:ext cx="2057497" cy="21081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a:solidFill>
                  <a:schemeClr val="tx1"/>
                </a:solidFill>
              </a:rPr>
              <a:t>Patienten</a:t>
            </a:r>
          </a:p>
          <a:p>
            <a:pPr marL="342900" indent="-342900" algn="l">
              <a:lnSpc>
                <a:spcPts val="2160"/>
              </a:lnSpc>
              <a:buFont typeface="+mj-lt"/>
              <a:buAutoNum type="arabicPeriod"/>
            </a:pPr>
            <a:r>
              <a:rPr lang="de-DE" sz="1350" dirty="0">
                <a:solidFill>
                  <a:schemeClr val="tx1"/>
                </a:solidFill>
              </a:rPr>
              <a:t>Anamnese</a:t>
            </a:r>
          </a:p>
          <a:p>
            <a:pPr marL="342900" indent="-342900" algn="l">
              <a:lnSpc>
                <a:spcPts val="2160"/>
              </a:lnSpc>
              <a:buFont typeface="+mj-lt"/>
              <a:buAutoNum type="arabicPeriod"/>
            </a:pPr>
            <a:r>
              <a:rPr lang="de-DE" sz="1350" dirty="0">
                <a:solidFill>
                  <a:schemeClr val="tx1"/>
                </a:solidFill>
              </a:rPr>
              <a:t>Orale Reinigung, </a:t>
            </a:r>
            <a:br>
              <a:rPr lang="de-DE" sz="1350" dirty="0">
                <a:solidFill>
                  <a:schemeClr val="tx1"/>
                </a:solidFill>
              </a:rPr>
            </a:br>
            <a:r>
              <a:rPr lang="de-DE" sz="1350" dirty="0">
                <a:solidFill>
                  <a:schemeClr val="tx1"/>
                </a:solidFill>
              </a:rPr>
              <a:t>Keimreduktion, </a:t>
            </a:r>
            <a:br>
              <a:rPr lang="de-DE" sz="1350" dirty="0">
                <a:solidFill>
                  <a:schemeClr val="tx1"/>
                </a:solidFill>
              </a:rPr>
            </a:br>
            <a:r>
              <a:rPr lang="de-DE" sz="1350" dirty="0">
                <a:solidFill>
                  <a:schemeClr val="tx1"/>
                </a:solidFill>
              </a:rPr>
              <a:t>Wundpflege</a:t>
            </a:r>
          </a:p>
          <a:p>
            <a:pPr marL="342900" indent="-342900" algn="l">
              <a:lnSpc>
                <a:spcPts val="2160"/>
              </a:lnSpc>
              <a:buFont typeface="+mj-lt"/>
              <a:buAutoNum type="arabicPeriod"/>
            </a:pPr>
            <a:r>
              <a:rPr lang="de-DE" sz="1350" dirty="0">
                <a:solidFill>
                  <a:schemeClr val="tx1"/>
                </a:solidFill>
              </a:rPr>
              <a:t>Produktanwendung</a:t>
            </a:r>
          </a:p>
          <a:p>
            <a:pPr marL="342900" indent="-342900" algn="l">
              <a:lnSpc>
                <a:spcPts val="2160"/>
              </a:lnSpc>
              <a:buFont typeface="+mj-lt"/>
              <a:buAutoNum type="arabicPeriod"/>
            </a:pPr>
            <a:r>
              <a:rPr lang="de-DE" sz="1350" dirty="0">
                <a:solidFill>
                  <a:schemeClr val="tx1"/>
                </a:solidFill>
              </a:rPr>
              <a:t>3-Schritt-System</a:t>
            </a:r>
          </a:p>
          <a:p>
            <a:pPr marL="342900" indent="-342900" algn="l">
              <a:lnSpc>
                <a:spcPts val="2160"/>
              </a:lnSpc>
              <a:buFont typeface="+mj-lt"/>
              <a:buAutoNum type="arabicPeriod"/>
            </a:pPr>
            <a:r>
              <a:rPr lang="de-DE" sz="1800" b="1" dirty="0">
                <a:solidFill>
                  <a:schemeClr val="tx1"/>
                </a:solidFill>
              </a:rPr>
              <a:t>Alleinstellung</a:t>
            </a:r>
            <a:r>
              <a:rPr lang="de-DE" sz="1350" dirty="0">
                <a:solidFill>
                  <a:schemeClr val="tx1"/>
                </a:solidFill>
              </a:rPr>
              <a:t> </a:t>
            </a:r>
          </a:p>
          <a:p>
            <a:pPr marL="342900" indent="-342900" algn="l">
              <a:lnSpc>
                <a:spcPts val="2160"/>
              </a:lnSpc>
              <a:buFont typeface="+mj-lt"/>
              <a:buAutoNum type="arabicPeriod"/>
            </a:pPr>
            <a:r>
              <a:rPr lang="de-DE" sz="1350" dirty="0">
                <a:solidFill>
                  <a:schemeClr val="tx1"/>
                </a:solidFill>
              </a:rPr>
              <a:t>Dokumente</a:t>
            </a:r>
          </a:p>
        </p:txBody>
      </p:sp>
      <p:sp>
        <p:nvSpPr>
          <p:cNvPr id="10" name="Inhaltsplatzhalter 2"/>
          <p:cNvSpPr txBox="1">
            <a:spLocks/>
          </p:cNvSpPr>
          <p:nvPr/>
        </p:nvSpPr>
        <p:spPr>
          <a:xfrm>
            <a:off x="6172567" y="1158427"/>
            <a:ext cx="2107833" cy="206632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err="1">
                <a:solidFill>
                  <a:schemeClr val="tx1"/>
                </a:solidFill>
              </a:rPr>
              <a:t>Patients</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Anamnesis</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Oral </a:t>
            </a:r>
            <a:r>
              <a:rPr lang="de-DE" sz="1350" dirty="0" err="1">
                <a:solidFill>
                  <a:schemeClr val="tx1"/>
                </a:solidFill>
              </a:rPr>
              <a:t>cleansing</a:t>
            </a:r>
            <a:r>
              <a:rPr lang="de-DE" sz="1350" dirty="0">
                <a:solidFill>
                  <a:schemeClr val="tx1"/>
                </a:solidFill>
              </a:rPr>
              <a:t>, </a:t>
            </a:r>
            <a:br>
              <a:rPr lang="de-DE" sz="1350" dirty="0">
                <a:solidFill>
                  <a:schemeClr val="tx1"/>
                </a:solidFill>
              </a:rPr>
            </a:br>
            <a:r>
              <a:rPr lang="de-DE" sz="1350" dirty="0" err="1">
                <a:solidFill>
                  <a:schemeClr val="tx1"/>
                </a:solidFill>
              </a:rPr>
              <a:t>germ</a:t>
            </a:r>
            <a:r>
              <a:rPr lang="de-DE" sz="1350" dirty="0">
                <a:solidFill>
                  <a:schemeClr val="tx1"/>
                </a:solidFill>
              </a:rPr>
              <a:t> </a:t>
            </a:r>
            <a:r>
              <a:rPr lang="de-DE" sz="1350" dirty="0" err="1">
                <a:solidFill>
                  <a:schemeClr val="tx1"/>
                </a:solidFill>
              </a:rPr>
              <a:t>reduction</a:t>
            </a:r>
            <a:r>
              <a:rPr lang="de-DE" sz="1350" dirty="0">
                <a:solidFill>
                  <a:schemeClr val="tx1"/>
                </a:solidFill>
              </a:rPr>
              <a:t>, </a:t>
            </a:r>
            <a:br>
              <a:rPr lang="de-DE" sz="1350" dirty="0">
                <a:solidFill>
                  <a:schemeClr val="tx1"/>
                </a:solidFill>
              </a:rPr>
            </a:br>
            <a:r>
              <a:rPr lang="de-DE" sz="1350" dirty="0" err="1">
                <a:solidFill>
                  <a:schemeClr val="tx1"/>
                </a:solidFill>
              </a:rPr>
              <a:t>wound</a:t>
            </a:r>
            <a:r>
              <a:rPr lang="de-DE" sz="1350" dirty="0">
                <a:solidFill>
                  <a:schemeClr val="tx1"/>
                </a:solidFill>
              </a:rPr>
              <a:t> </a:t>
            </a:r>
            <a:r>
              <a:rPr lang="de-DE" sz="1350" dirty="0" err="1">
                <a:solidFill>
                  <a:schemeClr val="tx1"/>
                </a:solidFill>
              </a:rPr>
              <a:t>care</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Product</a:t>
            </a:r>
            <a:r>
              <a:rPr lang="de-DE" sz="1350" dirty="0">
                <a:solidFill>
                  <a:schemeClr val="tx1"/>
                </a:solidFill>
              </a:rPr>
              <a:t> </a:t>
            </a:r>
            <a:r>
              <a:rPr lang="de-DE" sz="1350" dirty="0" err="1">
                <a:solidFill>
                  <a:schemeClr val="tx1"/>
                </a:solidFill>
              </a:rPr>
              <a:t>application</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3-Step-System</a:t>
            </a:r>
          </a:p>
          <a:p>
            <a:pPr marL="342900" indent="-342900" algn="l">
              <a:lnSpc>
                <a:spcPts val="2160"/>
              </a:lnSpc>
              <a:buFont typeface="+mj-lt"/>
              <a:buAutoNum type="arabicPeriod"/>
            </a:pPr>
            <a:r>
              <a:rPr lang="de-DE" sz="1800" b="1" dirty="0">
                <a:solidFill>
                  <a:schemeClr val="tx1"/>
                </a:solidFill>
              </a:rPr>
              <a:t>USP</a:t>
            </a:r>
          </a:p>
          <a:p>
            <a:pPr marL="342900" indent="-342900" algn="l">
              <a:lnSpc>
                <a:spcPts val="2160"/>
              </a:lnSpc>
              <a:buFont typeface="+mj-lt"/>
              <a:buAutoNum type="arabicPeriod"/>
            </a:pPr>
            <a:r>
              <a:rPr lang="de-DE" sz="1350" dirty="0" err="1">
                <a:solidFill>
                  <a:schemeClr val="tx1"/>
                </a:solidFill>
              </a:rPr>
              <a:t>Documents</a:t>
            </a:r>
            <a:endParaRPr lang="de-DE" sz="1350" dirty="0">
              <a:solidFill>
                <a:schemeClr val="tx1"/>
              </a:solidFill>
            </a:endParaRPr>
          </a:p>
        </p:txBody>
      </p:sp>
      <p:sp>
        <p:nvSpPr>
          <p:cNvPr id="12" name="Oval 11"/>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13" name="Oval 12"/>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74</a:t>
            </a:fld>
            <a:endParaRPr lang="de-DE"/>
          </a:p>
        </p:txBody>
      </p:sp>
      <p:sp>
        <p:nvSpPr>
          <p:cNvPr id="27" name="Interaktive Schaltfläche: Anpassen 26">
            <a:hlinkClick r:id="rId3" action="ppaction://hlinksldjump" highlightClick="1"/>
            <a:extLst>
              <a:ext uri="{FF2B5EF4-FFF2-40B4-BE49-F238E27FC236}">
                <a16:creationId xmlns:a16="http://schemas.microsoft.com/office/drawing/2014/main" id="{2B28D2CC-AB1B-6846-81D3-B1364E4A0AF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8" name="Interaktive Schaltfläche: Anpassen 27">
            <a:hlinkClick r:id="rId4" action="ppaction://hlinksldjump" highlightClick="1"/>
            <a:extLst>
              <a:ext uri="{FF2B5EF4-FFF2-40B4-BE49-F238E27FC236}">
                <a16:creationId xmlns:a16="http://schemas.microsoft.com/office/drawing/2014/main" id="{47193C3A-426E-8845-8CC5-73C4E43FB26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9" name="Interaktive Schaltfläche: Anpassen 28">
            <a:hlinkClick r:id="rId5" action="ppaction://hlinksldjump" highlightClick="1"/>
            <a:extLst>
              <a:ext uri="{FF2B5EF4-FFF2-40B4-BE49-F238E27FC236}">
                <a16:creationId xmlns:a16="http://schemas.microsoft.com/office/drawing/2014/main" id="{F5D941C2-A953-A04C-9E15-8EEC7CFBAA1B}"/>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30" name="Interaktive Schaltfläche: Anpassen 29">
            <a:hlinkClick r:id="rId6" action="ppaction://hlinksldjump" highlightClick="1"/>
            <a:extLst>
              <a:ext uri="{FF2B5EF4-FFF2-40B4-BE49-F238E27FC236}">
                <a16:creationId xmlns:a16="http://schemas.microsoft.com/office/drawing/2014/main" id="{8B2B7499-9E3F-1942-B95A-0E652AD470F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31" name="Interaktive Schaltfläche: Anpassen 30">
            <a:hlinkClick r:id="rId7" action="ppaction://hlinksldjump" highlightClick="1"/>
            <a:extLst>
              <a:ext uri="{FF2B5EF4-FFF2-40B4-BE49-F238E27FC236}">
                <a16:creationId xmlns:a16="http://schemas.microsoft.com/office/drawing/2014/main" id="{BEEEC72A-B591-804F-83CC-3FDD6927BF8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32" name="Interaktive Schaltfläche: Anpassen 31">
            <a:hlinkClick r:id="rId8" action="ppaction://hlinksldjump" highlightClick="1"/>
            <a:extLst>
              <a:ext uri="{FF2B5EF4-FFF2-40B4-BE49-F238E27FC236}">
                <a16:creationId xmlns:a16="http://schemas.microsoft.com/office/drawing/2014/main" id="{96ED0104-FFBE-B342-AADD-71711150864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5" name="Interaktive Schaltfläche: Zurückkehren 34">
            <a:hlinkClick r:id="" action="ppaction://hlinkshowjump?jump=lastslideviewed" highlightClick="1"/>
            <a:extLst>
              <a:ext uri="{FF2B5EF4-FFF2-40B4-BE49-F238E27FC236}">
                <a16:creationId xmlns:a16="http://schemas.microsoft.com/office/drawing/2014/main" id="{1D7FA5B2-42DD-5246-8DD2-067288EAA3D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Interaktive Schaltfläche: Anpassen 35">
            <a:hlinkClick r:id="rId9" action="ppaction://hlinksldjump" highlightClick="1"/>
            <a:extLst>
              <a:ext uri="{FF2B5EF4-FFF2-40B4-BE49-F238E27FC236}">
                <a16:creationId xmlns:a16="http://schemas.microsoft.com/office/drawing/2014/main" id="{814E58B6-07FE-AD40-9922-DAA2477457DC}"/>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33" name="Interaktive Schaltfläche: Erste Folie 32">
            <a:hlinkClick r:id="rId10" action="ppaction://hlinksldjump" highlightClick="1"/>
            <a:extLst>
              <a:ext uri="{FF2B5EF4-FFF2-40B4-BE49-F238E27FC236}">
                <a16:creationId xmlns:a16="http://schemas.microsoft.com/office/drawing/2014/main" id="{8C1CE8D3-C10D-4B4C-A453-E96EBB498390}"/>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4" name="Gruppieren 33">
            <a:extLst>
              <a:ext uri="{FF2B5EF4-FFF2-40B4-BE49-F238E27FC236}">
                <a16:creationId xmlns:a16="http://schemas.microsoft.com/office/drawing/2014/main" id="{EBF5DFDA-2B5F-D04C-AB05-2631620057C0}"/>
              </a:ext>
            </a:extLst>
          </p:cNvPr>
          <p:cNvGrpSpPr/>
          <p:nvPr/>
        </p:nvGrpSpPr>
        <p:grpSpPr>
          <a:xfrm>
            <a:off x="0" y="0"/>
            <a:ext cx="3011169" cy="4720049"/>
            <a:chOff x="0" y="0"/>
            <a:chExt cx="3011169" cy="4720049"/>
          </a:xfrm>
        </p:grpSpPr>
        <p:pic>
          <p:nvPicPr>
            <p:cNvPr id="37" name="object 3">
              <a:extLst>
                <a:ext uri="{FF2B5EF4-FFF2-40B4-BE49-F238E27FC236}">
                  <a16:creationId xmlns:a16="http://schemas.microsoft.com/office/drawing/2014/main" id="{D9A10FE1-40EB-0B41-8EEF-2EED8AD9AE4F}"/>
                </a:ext>
              </a:extLst>
            </p:cNvPr>
            <p:cNvPicPr>
              <a:picLocks noChangeAspect="1"/>
            </p:cNvPicPr>
            <p:nvPr/>
          </p:nvPicPr>
          <p:blipFill rotWithShape="1">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38" name="object 47">
              <a:extLst>
                <a:ext uri="{FF2B5EF4-FFF2-40B4-BE49-F238E27FC236}">
                  <a16:creationId xmlns:a16="http://schemas.microsoft.com/office/drawing/2014/main" id="{7AC391CD-0BC3-9D47-9893-66E32F6EA907}"/>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39" name="object 48">
              <a:extLst>
                <a:ext uri="{FF2B5EF4-FFF2-40B4-BE49-F238E27FC236}">
                  <a16:creationId xmlns:a16="http://schemas.microsoft.com/office/drawing/2014/main" id="{A0FB0181-50D3-4D41-930F-A723D5F2BD61}"/>
                </a:ext>
              </a:extLst>
            </p:cNvPr>
            <p:cNvPicPr/>
            <p:nvPr/>
          </p:nvPicPr>
          <p:blipFill>
            <a:blip r:embed="rId12"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40" name="object 51">
              <a:extLst>
                <a:ext uri="{FF2B5EF4-FFF2-40B4-BE49-F238E27FC236}">
                  <a16:creationId xmlns:a16="http://schemas.microsoft.com/office/drawing/2014/main" id="{2DD3B8F1-B72A-8C40-87A7-8D4460E94234}"/>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1" name="object 5">
              <a:extLst>
                <a:ext uri="{FF2B5EF4-FFF2-40B4-BE49-F238E27FC236}">
                  <a16:creationId xmlns:a16="http://schemas.microsoft.com/office/drawing/2014/main" id="{279AB953-39CF-734B-8B5B-3220CD3684CF}"/>
                </a:ext>
              </a:extLst>
            </p:cNvPr>
            <p:cNvSpPr txBox="1">
              <a:spLocks/>
            </p:cNvSpPr>
            <p:nvPr/>
          </p:nvSpPr>
          <p:spPr>
            <a:xfrm>
              <a:off x="1106224" y="251416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Wundpflege</a:t>
              </a:r>
            </a:p>
          </p:txBody>
        </p:sp>
        <p:pic>
          <p:nvPicPr>
            <p:cNvPr id="42" name="Grafik 41">
              <a:extLst>
                <a:ext uri="{FF2B5EF4-FFF2-40B4-BE49-F238E27FC236}">
                  <a16:creationId xmlns:a16="http://schemas.microsoft.com/office/drawing/2014/main" id="{184FA6CA-3E1C-3843-B5C3-9014EBC14F94}"/>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43" name="object 45">
              <a:extLst>
                <a:ext uri="{FF2B5EF4-FFF2-40B4-BE49-F238E27FC236}">
                  <a16:creationId xmlns:a16="http://schemas.microsoft.com/office/drawing/2014/main" id="{C2851C5E-559F-674F-BE28-F16DAE8C6130}"/>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44" name="object 46">
              <a:extLst>
                <a:ext uri="{FF2B5EF4-FFF2-40B4-BE49-F238E27FC236}">
                  <a16:creationId xmlns:a16="http://schemas.microsoft.com/office/drawing/2014/main" id="{F4D0BEA8-C9E4-A243-A90F-D19405E685B7}"/>
                </a:ext>
              </a:extLst>
            </p:cNvPr>
            <p:cNvPicPr/>
            <p:nvPr/>
          </p:nvPicPr>
          <p:blipFill>
            <a:blip r:embed="rId14"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45" name="object 51">
              <a:extLst>
                <a:ext uri="{FF2B5EF4-FFF2-40B4-BE49-F238E27FC236}">
                  <a16:creationId xmlns:a16="http://schemas.microsoft.com/office/drawing/2014/main" id="{D722DAD2-B663-7344-993C-FCC0408F3EEC}"/>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6" name="object 5">
              <a:extLst>
                <a:ext uri="{FF2B5EF4-FFF2-40B4-BE49-F238E27FC236}">
                  <a16:creationId xmlns:a16="http://schemas.microsoft.com/office/drawing/2014/main" id="{76D2BB2E-3F35-2540-BC64-4869AC64E1C4}"/>
                </a:ext>
              </a:extLst>
            </p:cNvPr>
            <p:cNvSpPr txBox="1">
              <a:spLocks/>
            </p:cNvSpPr>
            <p:nvPr/>
          </p:nvSpPr>
          <p:spPr>
            <a:xfrm>
              <a:off x="1106224" y="2089852"/>
              <a:ext cx="1719282"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Keimreduktion</a:t>
              </a:r>
            </a:p>
          </p:txBody>
        </p:sp>
        <p:pic>
          <p:nvPicPr>
            <p:cNvPr id="47" name="Grafik 46">
              <a:extLst>
                <a:ext uri="{FF2B5EF4-FFF2-40B4-BE49-F238E27FC236}">
                  <a16:creationId xmlns:a16="http://schemas.microsoft.com/office/drawing/2014/main" id="{AE64CC4C-203E-A144-8126-85C7F0104B5B}"/>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48" name="object 43">
              <a:extLst>
                <a:ext uri="{FF2B5EF4-FFF2-40B4-BE49-F238E27FC236}">
                  <a16:creationId xmlns:a16="http://schemas.microsoft.com/office/drawing/2014/main" id="{E7050244-E22E-574E-AA0C-6B7423EA7252}"/>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49" name="object 44">
              <a:extLst>
                <a:ext uri="{FF2B5EF4-FFF2-40B4-BE49-F238E27FC236}">
                  <a16:creationId xmlns:a16="http://schemas.microsoft.com/office/drawing/2014/main" id="{45951DA6-F133-A746-B10D-AAB575E26E49}"/>
                </a:ext>
              </a:extLst>
            </p:cNvPr>
            <p:cNvPicPr/>
            <p:nvPr/>
          </p:nvPicPr>
          <p:blipFill>
            <a:blip r:embed="rId16"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50" name="object 51">
              <a:extLst>
                <a:ext uri="{FF2B5EF4-FFF2-40B4-BE49-F238E27FC236}">
                  <a16:creationId xmlns:a16="http://schemas.microsoft.com/office/drawing/2014/main" id="{6FC3E9E7-06D8-5A49-BDAF-4032D8260739}"/>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51" name="object 5">
              <a:extLst>
                <a:ext uri="{FF2B5EF4-FFF2-40B4-BE49-F238E27FC236}">
                  <a16:creationId xmlns:a16="http://schemas.microsoft.com/office/drawing/2014/main" id="{8BBA4134-6DE4-E042-BC29-7378BD1D2520}"/>
                </a:ext>
              </a:extLst>
            </p:cNvPr>
            <p:cNvSpPr txBox="1">
              <a:spLocks/>
            </p:cNvSpPr>
            <p:nvPr/>
          </p:nvSpPr>
          <p:spPr>
            <a:xfrm>
              <a:off x="1106224" y="1657076"/>
              <a:ext cx="1619989" cy="196906"/>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1250" b="1" spc="-21" dirty="0">
                  <a:solidFill>
                    <a:schemeClr val="bg1"/>
                  </a:solidFill>
                </a:rPr>
                <a:t>Orale Reinigung</a:t>
              </a:r>
            </a:p>
          </p:txBody>
        </p:sp>
        <p:pic>
          <p:nvPicPr>
            <p:cNvPr id="52" name="Grafik 51">
              <a:extLst>
                <a:ext uri="{FF2B5EF4-FFF2-40B4-BE49-F238E27FC236}">
                  <a16:creationId xmlns:a16="http://schemas.microsoft.com/office/drawing/2014/main" id="{9BAF8138-9748-9C46-9D47-252BF45758DA}"/>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pic>
          <p:nvPicPr>
            <p:cNvPr id="53" name="object 11">
              <a:extLst>
                <a:ext uri="{FF2B5EF4-FFF2-40B4-BE49-F238E27FC236}">
                  <a16:creationId xmlns:a16="http://schemas.microsoft.com/office/drawing/2014/main" id="{D1F46646-EE67-844E-9627-48D6A7946D34}"/>
                </a:ext>
              </a:extLst>
            </p:cNvPr>
            <p:cNvPicPr/>
            <p:nvPr/>
          </p:nvPicPr>
          <p:blipFill>
            <a:blip r:embed="rId17"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sp>
          <p:nvSpPr>
            <p:cNvPr id="54" name="object 27">
              <a:extLst>
                <a:ext uri="{FF2B5EF4-FFF2-40B4-BE49-F238E27FC236}">
                  <a16:creationId xmlns:a16="http://schemas.microsoft.com/office/drawing/2014/main" id="{9D8DF0C6-19D8-CF4F-968C-B01E2871A243}"/>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55" name="object 28">
              <a:extLst>
                <a:ext uri="{FF2B5EF4-FFF2-40B4-BE49-F238E27FC236}">
                  <a16:creationId xmlns:a16="http://schemas.microsoft.com/office/drawing/2014/main" id="{55EA24A3-CFB7-3A4D-BA31-7494EEA27D09}"/>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41552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Alleinstellung</a:t>
            </a:r>
            <a:endParaRPr lang="de-DE" sz="1600" dirty="0"/>
          </a:p>
        </p:txBody>
      </p:sp>
      <p:sp>
        <p:nvSpPr>
          <p:cNvPr id="3" name="Inhaltsplatzhalter 2"/>
          <p:cNvSpPr>
            <a:spLocks noGrp="1"/>
          </p:cNvSpPr>
          <p:nvPr>
            <p:ph idx="1"/>
          </p:nvPr>
        </p:nvSpPr>
        <p:spPr>
          <a:xfrm>
            <a:off x="792165" y="917281"/>
            <a:ext cx="7667624" cy="2790485"/>
          </a:xfrm>
        </p:spPr>
        <p:txBody>
          <a:bodyPr>
            <a:noAutofit/>
          </a:bodyPr>
          <a:lstStyle/>
          <a:p>
            <a:pPr>
              <a:lnSpc>
                <a:spcPct val="150000"/>
              </a:lnSpc>
              <a:buFont typeface="Wingdings" pitchFamily="2" charset="2"/>
              <a:buChar char="ü"/>
            </a:pPr>
            <a:r>
              <a:rPr lang="de-DE" sz="1100" dirty="0"/>
              <a:t>Die Orale Reinigung, Keimreduktion und Wundpflege erfüllt die medizinpflegerischen Herausforderungen zur Anamneseverbesserung der „Fünften Extremität“ bei bestimmten Patientengruppen und inkludiert dabei selbstverständlich auch das im Volksmund bekannte Zähne-/Prothesenputzen mit Zungenreinigung und Mundspülung.</a:t>
            </a:r>
          </a:p>
          <a:p>
            <a:pPr>
              <a:lnSpc>
                <a:spcPct val="150000"/>
              </a:lnSpc>
              <a:buFont typeface="Wingdings" pitchFamily="2" charset="2"/>
              <a:buChar char="ü"/>
            </a:pPr>
            <a:r>
              <a:rPr lang="de-DE" sz="1100" dirty="0"/>
              <a:t>Mit zwei biokompatiblen Produkten lassen sich heute die medizinpflegerischen und zahnmedizinischen Anwendungsansprüche der oralen Reinigung, oralen Keimreduktion und oralen Wundpflege ohne Zusatz von Wasser erfüllen sowie kombinieren mit Klinikstandards.</a:t>
            </a:r>
          </a:p>
          <a:p>
            <a:pPr>
              <a:lnSpc>
                <a:spcPct val="150000"/>
              </a:lnSpc>
              <a:buFont typeface="Wingdings" pitchFamily="2" charset="2"/>
              <a:buChar char="ü"/>
            </a:pPr>
            <a:r>
              <a:rPr lang="de-DE" sz="1100" dirty="0"/>
              <a:t>Dem medizinpflegerischen Personal stehen in der standardisierten Oral-Hygiene-ABC-Anwendung zwei bequem einsetzbare, preisgünstige und in der Zusammensetzung optimale Produkte (Oral Hygiene Gel plus Dreifach-Wirksystem° + Oral Hygiene Liquid plus </a:t>
            </a:r>
            <a:r>
              <a:rPr lang="de-DE" sz="1100" dirty="0" err="1"/>
              <a:t>Remanenzeffekt</a:t>
            </a:r>
            <a:r>
              <a:rPr lang="de-DE" sz="1100" dirty="0"/>
              <a:t>°) zur nachhaltigen und regelmäßigen Dauergebrauchsanwendung von zwei bis dreimal pro Tag (24 h) unter Einweisung als Medizinproduktesystem zur Verfügung. </a:t>
            </a:r>
            <a:endParaRPr lang="de-DE" sz="1050" dirty="0"/>
          </a:p>
        </p:txBody>
      </p:sp>
      <p:sp>
        <p:nvSpPr>
          <p:cNvPr id="4" name="Oval 3"/>
          <p:cNvSpPr>
            <a:spLocks noChangeAspect="1"/>
          </p:cNvSpPr>
          <p:nvPr/>
        </p:nvSpPr>
        <p:spPr>
          <a:xfrm>
            <a:off x="136338" y="529840"/>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8" name="Foliennummernplatzhalter 7">
            <a:extLst>
              <a:ext uri="{FF2B5EF4-FFF2-40B4-BE49-F238E27FC236}">
                <a16:creationId xmlns:a16="http://schemas.microsoft.com/office/drawing/2014/main" id="{90C482D0-E10F-984B-8516-2F417C629025}"/>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75</a:t>
            </a:fld>
            <a:endParaRPr lang="de-DE"/>
          </a:p>
        </p:txBody>
      </p:sp>
      <p:sp>
        <p:nvSpPr>
          <p:cNvPr id="18" name="Interaktive Schaltfläche: Anpassen 17">
            <a:hlinkClick r:id="rId3" action="ppaction://hlinksldjump" highlightClick="1"/>
            <a:extLst>
              <a:ext uri="{FF2B5EF4-FFF2-40B4-BE49-F238E27FC236}">
                <a16:creationId xmlns:a16="http://schemas.microsoft.com/office/drawing/2014/main" id="{D6A828F5-5A96-594D-9FAE-C1F37DA1EA2C}"/>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8E3F6803-3AFC-7942-9383-6CB68BABE30D}"/>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DB308229-232B-0E41-A097-D27C96457F6C}"/>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978E104E-2B49-FE4C-8E21-A89C35C9033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37B710D0-F1D7-A04A-89FB-187FEF1A7C00}"/>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9C1AECCA-0E68-1645-B22F-5FE0A574A76F}"/>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EF5FC4C4-3990-3D45-800D-048159484FD8}"/>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A6294AE3-11B3-A74A-A8DE-F9619F6A4EBE}"/>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0" action="ppaction://hlinksldjump" highlightClick="1"/>
            <a:extLst>
              <a:ext uri="{FF2B5EF4-FFF2-40B4-BE49-F238E27FC236}">
                <a16:creationId xmlns:a16="http://schemas.microsoft.com/office/drawing/2014/main" id="{1345AE78-4FF2-294E-B277-77A443C32243}"/>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6082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457200" indent="-457200" algn="l"/>
            <a:r>
              <a:rPr lang="de-DE" sz="1600" b="1" dirty="0"/>
              <a:t>USP</a:t>
            </a:r>
            <a:endParaRPr lang="de-DE" sz="1600" dirty="0"/>
          </a:p>
        </p:txBody>
      </p:sp>
      <p:sp>
        <p:nvSpPr>
          <p:cNvPr id="3" name="Inhaltsplatzhalter 2"/>
          <p:cNvSpPr>
            <a:spLocks noGrp="1"/>
          </p:cNvSpPr>
          <p:nvPr>
            <p:ph idx="1"/>
          </p:nvPr>
        </p:nvSpPr>
        <p:spPr>
          <a:xfrm>
            <a:off x="792165" y="917281"/>
            <a:ext cx="7667624" cy="2263241"/>
          </a:xfrm>
        </p:spPr>
        <p:txBody>
          <a:bodyPr>
            <a:noAutofit/>
          </a:bodyPr>
          <a:lstStyle/>
          <a:p>
            <a:pPr>
              <a:lnSpc>
                <a:spcPct val="150000"/>
              </a:lnSpc>
              <a:buFont typeface="Wingdings" pitchFamily="2" charset="2"/>
              <a:buChar char="ü"/>
            </a:pPr>
            <a:r>
              <a:rPr lang="en-US" sz="1100" dirty="0"/>
              <a:t>The oral cleansing, germ reduction and wound care  satisfies all medical and nursing challenges for the improvement of anamnesis of the “fifth limb” in certain patient groups. Included is of course tooth/denture brushing with tongue cleaning and mouth rinsing. </a:t>
            </a:r>
          </a:p>
          <a:p>
            <a:pPr>
              <a:lnSpc>
                <a:spcPct val="150000"/>
              </a:lnSpc>
              <a:buFont typeface="Wingdings" pitchFamily="2" charset="2"/>
              <a:buChar char="ü"/>
            </a:pPr>
            <a:r>
              <a:rPr lang="en-US" sz="1100" dirty="0"/>
              <a:t>With two biocompatible products you can fulfill all medical / nursing requirements on oral cleaning, oral germ reduction and oral </a:t>
            </a:r>
            <a:r>
              <a:rPr lang="en-US" sz="1100" dirty="0" err="1"/>
              <a:t>woundcare</a:t>
            </a:r>
            <a:r>
              <a:rPr lang="en-US" sz="1100" dirty="0"/>
              <a:t>, without addition of water. You can combine it with clinic standards.</a:t>
            </a:r>
          </a:p>
          <a:p>
            <a:pPr>
              <a:lnSpc>
                <a:spcPct val="150000"/>
              </a:lnSpc>
              <a:buFont typeface="Wingdings" pitchFamily="2" charset="2"/>
              <a:buChar char="ü"/>
            </a:pPr>
            <a:r>
              <a:rPr lang="en-US" sz="1100" dirty="0"/>
              <a:t>With the standardized oral-hygiene-</a:t>
            </a:r>
            <a:r>
              <a:rPr lang="en-US" sz="1100" dirty="0" err="1"/>
              <a:t>abc</a:t>
            </a:r>
            <a:r>
              <a:rPr lang="en-US" sz="1100" dirty="0"/>
              <a:t>-system, medical staff has a user-friendly, cost- effective product with an optimal composition (Oral Hygiene Gel plus triple action system° and Oral Hygiene Liquid plus remanence effect°) for sustainable and regular long term application from 2-3 times per day (24 h) under the implementation of a medical product. </a:t>
            </a:r>
          </a:p>
          <a:p>
            <a:pPr>
              <a:lnSpc>
                <a:spcPct val="150000"/>
              </a:lnSpc>
              <a:buFont typeface="Wingdings" pitchFamily="2" charset="2"/>
              <a:buChar char="ü"/>
            </a:pPr>
            <a:endParaRPr lang="en-US" sz="1100" dirty="0"/>
          </a:p>
        </p:txBody>
      </p:sp>
      <p:sp>
        <p:nvSpPr>
          <p:cNvPr id="4" name="Oval 3"/>
          <p:cNvSpPr>
            <a:spLocks noChangeAspect="1"/>
          </p:cNvSpPr>
          <p:nvPr/>
        </p:nvSpPr>
        <p:spPr>
          <a:xfrm>
            <a:off x="102659" y="540172"/>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8" name="Foliennummernplatzhalter 7">
            <a:extLst>
              <a:ext uri="{FF2B5EF4-FFF2-40B4-BE49-F238E27FC236}">
                <a16:creationId xmlns:a16="http://schemas.microsoft.com/office/drawing/2014/main" id="{6061F623-3E0B-0A44-8348-0420F7B9AAF4}"/>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76</a:t>
            </a:fld>
            <a:endParaRPr lang="de-DE"/>
          </a:p>
        </p:txBody>
      </p:sp>
      <p:sp>
        <p:nvSpPr>
          <p:cNvPr id="18" name="Interaktive Schaltfläche: Anpassen 17">
            <a:hlinkClick r:id="rId3" action="ppaction://hlinksldjump" highlightClick="1"/>
            <a:extLst>
              <a:ext uri="{FF2B5EF4-FFF2-40B4-BE49-F238E27FC236}">
                <a16:creationId xmlns:a16="http://schemas.microsoft.com/office/drawing/2014/main" id="{B3EDE7BD-3210-BD47-88B6-F687F052DD1D}"/>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D2768354-2218-2746-8631-C61DADE468B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5B573DA2-7B4B-1649-950F-236D20956D0E}"/>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3F594967-7F32-E441-9194-45DC19740AD0}"/>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AED551C3-9D03-1245-BE91-197392F063CA}"/>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F9802F44-A3B1-724F-A577-BB100BE8A80B}"/>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3CB0DC0F-BA7B-6344-8569-FEE39AE123C3}"/>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86797C2D-E491-0646-A2B9-71DA17487FE8}"/>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0" action="ppaction://hlinksldjump" highlightClick="1"/>
            <a:extLst>
              <a:ext uri="{FF2B5EF4-FFF2-40B4-BE49-F238E27FC236}">
                <a16:creationId xmlns:a16="http://schemas.microsoft.com/office/drawing/2014/main" id="{AA438DED-E897-814A-92E7-CD77646608DD}"/>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9596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0A7AAE7-F180-2047-A831-59ECF6AF82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9577" y="3071295"/>
            <a:ext cx="659438" cy="1209629"/>
          </a:xfrm>
          <a:prstGeom prst="rect">
            <a:avLst/>
          </a:prstGeom>
        </p:spPr>
      </p:pic>
      <p:pic>
        <p:nvPicPr>
          <p:cNvPr id="9" name="Grafik 8">
            <a:extLst>
              <a:ext uri="{FF2B5EF4-FFF2-40B4-BE49-F238E27FC236}">
                <a16:creationId xmlns:a16="http://schemas.microsoft.com/office/drawing/2014/main" id="{07A2D075-FBE6-9342-A40F-EF6F6712F4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4106" y="3031360"/>
            <a:ext cx="752430" cy="1212529"/>
          </a:xfrm>
          <a:prstGeom prst="rect">
            <a:avLst/>
          </a:prstGeom>
        </p:spPr>
      </p:pic>
      <p:sp>
        <p:nvSpPr>
          <p:cNvPr id="2" name="Titel 1"/>
          <p:cNvSpPr>
            <a:spLocks noGrp="1"/>
          </p:cNvSpPr>
          <p:nvPr>
            <p:ph type="title"/>
          </p:nvPr>
        </p:nvSpPr>
        <p:spPr>
          <a:xfrm>
            <a:off x="865092" y="492204"/>
            <a:ext cx="3319295" cy="278782"/>
          </a:xfrm>
        </p:spPr>
        <p:txBody>
          <a:bodyPr>
            <a:normAutofit fontScale="90000"/>
          </a:bodyPr>
          <a:lstStyle/>
          <a:p>
            <a:pPr marL="457200" indent="-457200"/>
            <a:r>
              <a:rPr lang="de-DE" sz="1600" b="1" dirty="0"/>
              <a:t>USP</a:t>
            </a:r>
            <a:endParaRPr lang="de-DE" sz="1600" dirty="0"/>
          </a:p>
        </p:txBody>
      </p:sp>
      <p:sp>
        <p:nvSpPr>
          <p:cNvPr id="3" name="Inhaltsplatzhalter 2"/>
          <p:cNvSpPr>
            <a:spLocks noGrp="1"/>
          </p:cNvSpPr>
          <p:nvPr>
            <p:ph idx="1"/>
          </p:nvPr>
        </p:nvSpPr>
        <p:spPr>
          <a:xfrm>
            <a:off x="4028954" y="1137126"/>
            <a:ext cx="2119808" cy="1204078"/>
          </a:xfrm>
        </p:spPr>
        <p:txBody>
          <a:bodyPr>
            <a:noAutofit/>
          </a:bodyPr>
          <a:lstStyle/>
          <a:p>
            <a:pPr>
              <a:buFont typeface="Wingdings" pitchFamily="2" charset="2"/>
              <a:buChar char="ü"/>
            </a:pPr>
            <a:r>
              <a:rPr lang="en-US" sz="1350" b="1" dirty="0" err="1"/>
              <a:t>dauerhafte</a:t>
            </a:r>
            <a:endParaRPr lang="en-US" sz="1350" b="1" dirty="0"/>
          </a:p>
          <a:p>
            <a:pPr>
              <a:buFont typeface="Wingdings" pitchFamily="2" charset="2"/>
              <a:buChar char="ü"/>
            </a:pPr>
            <a:r>
              <a:rPr lang="en-US" sz="1350" b="1" dirty="0" err="1"/>
              <a:t>evidenzbasierte</a:t>
            </a:r>
            <a:endParaRPr lang="en-US" sz="1350" b="1" dirty="0"/>
          </a:p>
          <a:p>
            <a:pPr>
              <a:buFont typeface="Wingdings" pitchFamily="2" charset="2"/>
              <a:buChar char="ü"/>
            </a:pPr>
            <a:r>
              <a:rPr lang="en-US" sz="1350" b="1" dirty="0" err="1"/>
              <a:t>kontaminationsfreie</a:t>
            </a:r>
            <a:endParaRPr lang="en-US" sz="1350" b="1" dirty="0"/>
          </a:p>
          <a:p>
            <a:pPr>
              <a:buFont typeface="Wingdings" pitchFamily="2" charset="2"/>
              <a:buChar char="ü"/>
            </a:pPr>
            <a:r>
              <a:rPr lang="en-US" sz="1350" b="1" dirty="0" err="1"/>
              <a:t>ökonomische</a:t>
            </a:r>
            <a:endParaRPr lang="en-US" sz="1350" b="1" dirty="0"/>
          </a:p>
          <a:p>
            <a:pPr>
              <a:buFont typeface="Wingdings" pitchFamily="2" charset="2"/>
              <a:buChar char="ü"/>
            </a:pPr>
            <a:r>
              <a:rPr lang="en-US" sz="1350" b="1" dirty="0" err="1"/>
              <a:t>zeitsparende</a:t>
            </a:r>
            <a:endParaRPr lang="en-US" sz="1350" b="1" dirty="0"/>
          </a:p>
          <a:p>
            <a:pPr>
              <a:buFont typeface="Wingdings" pitchFamily="2" charset="2"/>
              <a:buChar char="ü"/>
            </a:pPr>
            <a:endParaRPr lang="en-US" sz="1350" b="1" dirty="0"/>
          </a:p>
        </p:txBody>
      </p:sp>
      <p:sp>
        <p:nvSpPr>
          <p:cNvPr id="8" name="Foliennummernplatzhalter 7">
            <a:extLst>
              <a:ext uri="{FF2B5EF4-FFF2-40B4-BE49-F238E27FC236}">
                <a16:creationId xmlns:a16="http://schemas.microsoft.com/office/drawing/2014/main" id="{6061F623-3E0B-0A44-8348-0420F7B9AAF4}"/>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77</a:t>
            </a:fld>
            <a:endParaRPr lang="de-DE"/>
          </a:p>
        </p:txBody>
      </p:sp>
      <p:sp>
        <p:nvSpPr>
          <p:cNvPr id="18" name="Interaktive Schaltfläche: Anpassen 17">
            <a:hlinkClick r:id="rId5" action="ppaction://hlinksldjump" highlightClick="1"/>
            <a:extLst>
              <a:ext uri="{FF2B5EF4-FFF2-40B4-BE49-F238E27FC236}">
                <a16:creationId xmlns:a16="http://schemas.microsoft.com/office/drawing/2014/main" id="{B3EDE7BD-3210-BD47-88B6-F687F052DD1D}"/>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6" action="ppaction://hlinksldjump" highlightClick="1"/>
            <a:extLst>
              <a:ext uri="{FF2B5EF4-FFF2-40B4-BE49-F238E27FC236}">
                <a16:creationId xmlns:a16="http://schemas.microsoft.com/office/drawing/2014/main" id="{D2768354-2218-2746-8631-C61DADE468B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7" action="ppaction://hlinksldjump" highlightClick="1"/>
            <a:extLst>
              <a:ext uri="{FF2B5EF4-FFF2-40B4-BE49-F238E27FC236}">
                <a16:creationId xmlns:a16="http://schemas.microsoft.com/office/drawing/2014/main" id="{5B573DA2-7B4B-1649-950F-236D20956D0E}"/>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8" action="ppaction://hlinksldjump" highlightClick="1"/>
            <a:extLst>
              <a:ext uri="{FF2B5EF4-FFF2-40B4-BE49-F238E27FC236}">
                <a16:creationId xmlns:a16="http://schemas.microsoft.com/office/drawing/2014/main" id="{3F594967-7F32-E441-9194-45DC19740AD0}"/>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9" action="ppaction://hlinksldjump" highlightClick="1"/>
            <a:extLst>
              <a:ext uri="{FF2B5EF4-FFF2-40B4-BE49-F238E27FC236}">
                <a16:creationId xmlns:a16="http://schemas.microsoft.com/office/drawing/2014/main" id="{AED551C3-9D03-1245-BE91-197392F063CA}"/>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10" action="ppaction://hlinksldjump" highlightClick="1"/>
            <a:extLst>
              <a:ext uri="{FF2B5EF4-FFF2-40B4-BE49-F238E27FC236}">
                <a16:creationId xmlns:a16="http://schemas.microsoft.com/office/drawing/2014/main" id="{F9802F44-A3B1-724F-A577-BB100BE8A80B}"/>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3CB0DC0F-BA7B-6344-8569-FEE39AE123C3}"/>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11" action="ppaction://hlinksldjump" highlightClick="1"/>
            <a:extLst>
              <a:ext uri="{FF2B5EF4-FFF2-40B4-BE49-F238E27FC236}">
                <a16:creationId xmlns:a16="http://schemas.microsoft.com/office/drawing/2014/main" id="{86797C2D-E491-0646-A2B9-71DA17487FE8}"/>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2" action="ppaction://hlinksldjump" highlightClick="1"/>
            <a:extLst>
              <a:ext uri="{FF2B5EF4-FFF2-40B4-BE49-F238E27FC236}">
                <a16:creationId xmlns:a16="http://schemas.microsoft.com/office/drawing/2014/main" id="{AA438DED-E897-814A-92E7-CD77646608DD}"/>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object 27">
            <a:extLst>
              <a:ext uri="{FF2B5EF4-FFF2-40B4-BE49-F238E27FC236}">
                <a16:creationId xmlns:a16="http://schemas.microsoft.com/office/drawing/2014/main" id="{B30AF7AB-05B5-1E4D-8B52-1558639DCB8C}"/>
              </a:ext>
            </a:extLst>
          </p:cNvPr>
          <p:cNvSpPr/>
          <p:nvPr/>
        </p:nvSpPr>
        <p:spPr>
          <a:xfrm>
            <a:off x="798654" y="578984"/>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32" name="object 28">
            <a:extLst>
              <a:ext uri="{FF2B5EF4-FFF2-40B4-BE49-F238E27FC236}">
                <a16:creationId xmlns:a16="http://schemas.microsoft.com/office/drawing/2014/main" id="{C8D0171C-6BF4-3D43-8BCE-3A05EA3ED868}"/>
              </a:ext>
            </a:extLst>
          </p:cNvPr>
          <p:cNvSpPr txBox="1"/>
          <p:nvPr/>
        </p:nvSpPr>
        <p:spPr>
          <a:xfrm>
            <a:off x="798654" y="480647"/>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sp>
        <p:nvSpPr>
          <p:cNvPr id="35" name="Inhaltsplatzhalter 2">
            <a:extLst>
              <a:ext uri="{FF2B5EF4-FFF2-40B4-BE49-F238E27FC236}">
                <a16:creationId xmlns:a16="http://schemas.microsoft.com/office/drawing/2014/main" id="{21BD7AD4-9261-4342-9F50-4E8A41CBE66F}"/>
              </a:ext>
            </a:extLst>
          </p:cNvPr>
          <p:cNvSpPr txBox="1">
            <a:spLocks/>
          </p:cNvSpPr>
          <p:nvPr/>
        </p:nvSpPr>
        <p:spPr>
          <a:xfrm>
            <a:off x="6138236" y="1137126"/>
            <a:ext cx="2119808" cy="120407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Char char="ü"/>
            </a:pPr>
            <a:r>
              <a:rPr lang="en-US" sz="1350" b="1" dirty="0"/>
              <a:t>permanent</a:t>
            </a:r>
          </a:p>
          <a:p>
            <a:pPr>
              <a:buFont typeface="Wingdings" pitchFamily="2" charset="2"/>
              <a:buChar char="ü"/>
            </a:pPr>
            <a:r>
              <a:rPr lang="en-US" sz="1350" b="1" dirty="0"/>
              <a:t>evidence-based</a:t>
            </a:r>
          </a:p>
          <a:p>
            <a:pPr>
              <a:buFont typeface="Wingdings" pitchFamily="2" charset="2"/>
              <a:buChar char="ü"/>
            </a:pPr>
            <a:r>
              <a:rPr lang="en-US" sz="1350" b="1" dirty="0"/>
              <a:t>contamination-free</a:t>
            </a:r>
          </a:p>
          <a:p>
            <a:pPr>
              <a:buFont typeface="Wingdings" pitchFamily="2" charset="2"/>
              <a:buChar char="ü"/>
            </a:pPr>
            <a:r>
              <a:rPr lang="en-US" sz="1350" b="1" dirty="0"/>
              <a:t>economical</a:t>
            </a:r>
          </a:p>
          <a:p>
            <a:pPr>
              <a:buFont typeface="Wingdings" pitchFamily="2" charset="2"/>
              <a:buChar char="ü"/>
            </a:pPr>
            <a:r>
              <a:rPr lang="en-US" sz="1350" b="1" dirty="0"/>
              <a:t>time-saving</a:t>
            </a:r>
          </a:p>
        </p:txBody>
      </p:sp>
      <p:sp>
        <p:nvSpPr>
          <p:cNvPr id="37" name="object 47">
            <a:extLst>
              <a:ext uri="{FF2B5EF4-FFF2-40B4-BE49-F238E27FC236}">
                <a16:creationId xmlns:a16="http://schemas.microsoft.com/office/drawing/2014/main" id="{B2B3F0BA-4568-B947-8587-0C9FF5140BD6}"/>
              </a:ext>
            </a:extLst>
          </p:cNvPr>
          <p:cNvSpPr/>
          <p:nvPr/>
        </p:nvSpPr>
        <p:spPr>
          <a:xfrm>
            <a:off x="882586" y="2022932"/>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38" name="object 48">
            <a:extLst>
              <a:ext uri="{FF2B5EF4-FFF2-40B4-BE49-F238E27FC236}">
                <a16:creationId xmlns:a16="http://schemas.microsoft.com/office/drawing/2014/main" id="{F0165D62-2BA6-BE4D-BADC-C985105DB34B}"/>
              </a:ext>
            </a:extLst>
          </p:cNvPr>
          <p:cNvPicPr/>
          <p:nvPr/>
        </p:nvPicPr>
        <p:blipFill>
          <a:blip r:embed="rId13" cstate="email">
            <a:extLst>
              <a:ext uri="{28A0092B-C50C-407E-A947-70E740481C1C}">
                <a14:useLocalDpi xmlns:a14="http://schemas.microsoft.com/office/drawing/2010/main"/>
              </a:ext>
            </a:extLst>
          </a:blip>
          <a:stretch>
            <a:fillRect/>
          </a:stretch>
        </p:blipFill>
        <p:spPr>
          <a:xfrm>
            <a:off x="1041042" y="2118001"/>
            <a:ext cx="100472" cy="167096"/>
          </a:xfrm>
          <a:prstGeom prst="rect">
            <a:avLst/>
          </a:prstGeom>
        </p:spPr>
      </p:pic>
      <p:sp>
        <p:nvSpPr>
          <p:cNvPr id="39" name="object 51">
            <a:extLst>
              <a:ext uri="{FF2B5EF4-FFF2-40B4-BE49-F238E27FC236}">
                <a16:creationId xmlns:a16="http://schemas.microsoft.com/office/drawing/2014/main" id="{52200EFF-C74B-0141-8CF7-EDF809A16E0B}"/>
              </a:ext>
            </a:extLst>
          </p:cNvPr>
          <p:cNvSpPr/>
          <p:nvPr/>
        </p:nvSpPr>
        <p:spPr>
          <a:xfrm>
            <a:off x="1393098" y="2021135"/>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0" name="object 5">
            <a:extLst>
              <a:ext uri="{FF2B5EF4-FFF2-40B4-BE49-F238E27FC236}">
                <a16:creationId xmlns:a16="http://schemas.microsoft.com/office/drawing/2014/main" id="{1866A27F-D5FF-9E49-89B4-EFCF1EDD8668}"/>
              </a:ext>
            </a:extLst>
          </p:cNvPr>
          <p:cNvSpPr txBox="1">
            <a:spLocks/>
          </p:cNvSpPr>
          <p:nvPr/>
        </p:nvSpPr>
        <p:spPr>
          <a:xfrm>
            <a:off x="1916453" y="2072931"/>
            <a:ext cx="1619989" cy="2815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ctr">
              <a:spcBef>
                <a:spcPts val="35"/>
              </a:spcBef>
            </a:pPr>
            <a:r>
              <a:rPr lang="de-DE" sz="1000" b="1" spc="-21" dirty="0">
                <a:solidFill>
                  <a:schemeClr val="bg1"/>
                </a:solidFill>
              </a:rPr>
              <a:t>Orale Wundpflege</a:t>
            </a:r>
            <a:endParaRPr lang="de-DE" sz="800" b="1" spc="-21" dirty="0">
              <a:solidFill>
                <a:schemeClr val="bg1"/>
              </a:solidFill>
            </a:endParaRPr>
          </a:p>
          <a:p>
            <a:pPr marL="4503" algn="ctr">
              <a:spcBef>
                <a:spcPts val="35"/>
              </a:spcBef>
            </a:pPr>
            <a:r>
              <a:rPr lang="de-DE" sz="800" spc="-21" dirty="0" err="1">
                <a:solidFill>
                  <a:schemeClr val="bg1"/>
                </a:solidFill>
              </a:rPr>
              <a:t>RheoDol</a:t>
            </a:r>
            <a:r>
              <a:rPr lang="de-DE" sz="800" spc="-21" baseline="30000" dirty="0">
                <a:solidFill>
                  <a:schemeClr val="bg1"/>
                </a:solidFill>
              </a:rPr>
              <a:t>®</a:t>
            </a:r>
            <a:r>
              <a:rPr lang="de-DE" sz="800" spc="-21" dirty="0">
                <a:solidFill>
                  <a:schemeClr val="bg1"/>
                </a:solidFill>
              </a:rPr>
              <a:t> Oral Hygiene Gel plus</a:t>
            </a:r>
          </a:p>
        </p:txBody>
      </p:sp>
      <p:pic>
        <p:nvPicPr>
          <p:cNvPr id="41" name="Grafik 40">
            <a:extLst>
              <a:ext uri="{FF2B5EF4-FFF2-40B4-BE49-F238E27FC236}">
                <a16:creationId xmlns:a16="http://schemas.microsoft.com/office/drawing/2014/main" id="{8CB2EADA-D09B-7C4E-AF8B-F89777A3036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393098" y="2018786"/>
            <a:ext cx="368174" cy="360045"/>
          </a:xfrm>
          <a:prstGeom prst="ellipse">
            <a:avLst/>
          </a:prstGeom>
          <a:solidFill>
            <a:schemeClr val="bg1"/>
          </a:solidFill>
          <a:ln>
            <a:solidFill>
              <a:srgbClr val="7030A0"/>
            </a:solidFill>
          </a:ln>
        </p:spPr>
      </p:pic>
      <p:sp>
        <p:nvSpPr>
          <p:cNvPr id="42" name="object 45">
            <a:extLst>
              <a:ext uri="{FF2B5EF4-FFF2-40B4-BE49-F238E27FC236}">
                <a16:creationId xmlns:a16="http://schemas.microsoft.com/office/drawing/2014/main" id="{30592E03-48BE-014C-993A-D9DAE1A5414B}"/>
              </a:ext>
            </a:extLst>
          </p:cNvPr>
          <p:cNvSpPr/>
          <p:nvPr/>
        </p:nvSpPr>
        <p:spPr>
          <a:xfrm>
            <a:off x="885956" y="1593489"/>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43" name="object 46">
            <a:extLst>
              <a:ext uri="{FF2B5EF4-FFF2-40B4-BE49-F238E27FC236}">
                <a16:creationId xmlns:a16="http://schemas.microsoft.com/office/drawing/2014/main" id="{006AEBA1-7710-FB42-8061-E187698FC9F7}"/>
              </a:ext>
            </a:extLst>
          </p:cNvPr>
          <p:cNvPicPr/>
          <p:nvPr/>
        </p:nvPicPr>
        <p:blipFill>
          <a:blip r:embed="rId15" cstate="email">
            <a:extLst>
              <a:ext uri="{28A0092B-C50C-407E-A947-70E740481C1C}">
                <a14:useLocalDpi xmlns:a14="http://schemas.microsoft.com/office/drawing/2010/main"/>
              </a:ext>
            </a:extLst>
          </a:blip>
          <a:stretch>
            <a:fillRect/>
          </a:stretch>
        </p:blipFill>
        <p:spPr>
          <a:xfrm>
            <a:off x="1041099" y="1690675"/>
            <a:ext cx="107725" cy="162966"/>
          </a:xfrm>
          <a:prstGeom prst="rect">
            <a:avLst/>
          </a:prstGeom>
        </p:spPr>
      </p:pic>
      <p:sp>
        <p:nvSpPr>
          <p:cNvPr id="44" name="object 51">
            <a:extLst>
              <a:ext uri="{FF2B5EF4-FFF2-40B4-BE49-F238E27FC236}">
                <a16:creationId xmlns:a16="http://schemas.microsoft.com/office/drawing/2014/main" id="{6FC65C93-AE7B-9C40-A668-3D2B2A99FFD2}"/>
              </a:ext>
            </a:extLst>
          </p:cNvPr>
          <p:cNvSpPr/>
          <p:nvPr/>
        </p:nvSpPr>
        <p:spPr>
          <a:xfrm>
            <a:off x="1393098" y="159682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5" name="object 5">
            <a:extLst>
              <a:ext uri="{FF2B5EF4-FFF2-40B4-BE49-F238E27FC236}">
                <a16:creationId xmlns:a16="http://schemas.microsoft.com/office/drawing/2014/main" id="{8DCA4A66-EB37-B140-8C79-31B0C4EA2EB4}"/>
              </a:ext>
            </a:extLst>
          </p:cNvPr>
          <p:cNvSpPr txBox="1">
            <a:spLocks/>
          </p:cNvSpPr>
          <p:nvPr/>
        </p:nvSpPr>
        <p:spPr>
          <a:xfrm>
            <a:off x="1916453" y="1648617"/>
            <a:ext cx="1719282" cy="2815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ctr">
              <a:spcBef>
                <a:spcPts val="35"/>
              </a:spcBef>
            </a:pPr>
            <a:r>
              <a:rPr lang="de-DE" sz="1000" b="1" spc="-21" dirty="0">
                <a:solidFill>
                  <a:schemeClr val="bg1"/>
                </a:solidFill>
              </a:rPr>
              <a:t>Orale Keimreduktion</a:t>
            </a:r>
          </a:p>
          <a:p>
            <a:pPr marL="4503" algn="ctr">
              <a:spcBef>
                <a:spcPts val="35"/>
              </a:spcBef>
            </a:pPr>
            <a:r>
              <a:rPr lang="de-DE" sz="800" spc="-21" dirty="0" err="1">
                <a:solidFill>
                  <a:schemeClr val="bg1"/>
                </a:solidFill>
              </a:rPr>
              <a:t>RheoDol</a:t>
            </a:r>
            <a:r>
              <a:rPr lang="de-DE" sz="800" spc="-21" baseline="30000" dirty="0">
                <a:solidFill>
                  <a:schemeClr val="bg1"/>
                </a:solidFill>
              </a:rPr>
              <a:t>®</a:t>
            </a:r>
            <a:r>
              <a:rPr lang="de-DE" sz="800" spc="-21" dirty="0">
                <a:solidFill>
                  <a:schemeClr val="bg1"/>
                </a:solidFill>
              </a:rPr>
              <a:t> Oral Hygiene Liquid plus</a:t>
            </a:r>
          </a:p>
        </p:txBody>
      </p:sp>
      <p:pic>
        <p:nvPicPr>
          <p:cNvPr id="46" name="Grafik 45">
            <a:extLst>
              <a:ext uri="{FF2B5EF4-FFF2-40B4-BE49-F238E27FC236}">
                <a16:creationId xmlns:a16="http://schemas.microsoft.com/office/drawing/2014/main" id="{A6B871E4-7800-1B44-B1FC-826929EBD5E1}"/>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393098" y="1593488"/>
            <a:ext cx="370575" cy="372819"/>
          </a:xfrm>
          <a:prstGeom prst="ellipse">
            <a:avLst/>
          </a:prstGeom>
          <a:solidFill>
            <a:schemeClr val="bg1"/>
          </a:solidFill>
          <a:ln>
            <a:solidFill>
              <a:srgbClr val="7030A0"/>
            </a:solidFill>
          </a:ln>
        </p:spPr>
      </p:pic>
      <p:sp>
        <p:nvSpPr>
          <p:cNvPr id="47" name="object 43">
            <a:extLst>
              <a:ext uri="{FF2B5EF4-FFF2-40B4-BE49-F238E27FC236}">
                <a16:creationId xmlns:a16="http://schemas.microsoft.com/office/drawing/2014/main" id="{56D2BB46-FD92-E54F-BD15-3749EEAAB77C}"/>
              </a:ext>
            </a:extLst>
          </p:cNvPr>
          <p:cNvSpPr/>
          <p:nvPr/>
        </p:nvSpPr>
        <p:spPr>
          <a:xfrm>
            <a:off x="882586" y="1160713"/>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48" name="object 44">
            <a:extLst>
              <a:ext uri="{FF2B5EF4-FFF2-40B4-BE49-F238E27FC236}">
                <a16:creationId xmlns:a16="http://schemas.microsoft.com/office/drawing/2014/main" id="{2878A13B-D8AD-4B4C-88D0-2ADB88388B4B}"/>
              </a:ext>
            </a:extLst>
          </p:cNvPr>
          <p:cNvPicPr/>
          <p:nvPr/>
        </p:nvPicPr>
        <p:blipFill>
          <a:blip r:embed="rId17" cstate="email">
            <a:extLst>
              <a:ext uri="{28A0092B-C50C-407E-A947-70E740481C1C}">
                <a14:useLocalDpi xmlns:a14="http://schemas.microsoft.com/office/drawing/2010/main"/>
              </a:ext>
            </a:extLst>
          </a:blip>
          <a:stretch>
            <a:fillRect/>
          </a:stretch>
        </p:blipFill>
        <p:spPr>
          <a:xfrm>
            <a:off x="1021213" y="1257900"/>
            <a:ext cx="134117" cy="162966"/>
          </a:xfrm>
          <a:prstGeom prst="rect">
            <a:avLst/>
          </a:prstGeom>
        </p:spPr>
      </p:pic>
      <p:sp>
        <p:nvSpPr>
          <p:cNvPr id="49" name="object 51">
            <a:extLst>
              <a:ext uri="{FF2B5EF4-FFF2-40B4-BE49-F238E27FC236}">
                <a16:creationId xmlns:a16="http://schemas.microsoft.com/office/drawing/2014/main" id="{C5E8FD77-DC70-7648-8978-50585104C1FA}"/>
              </a:ext>
            </a:extLst>
          </p:cNvPr>
          <p:cNvSpPr/>
          <p:nvPr/>
        </p:nvSpPr>
        <p:spPr>
          <a:xfrm>
            <a:off x="1393098" y="1164045"/>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50" name="object 5">
            <a:extLst>
              <a:ext uri="{FF2B5EF4-FFF2-40B4-BE49-F238E27FC236}">
                <a16:creationId xmlns:a16="http://schemas.microsoft.com/office/drawing/2014/main" id="{97296EF6-DF8E-EE4E-B738-D8E0D33CDBC3}"/>
              </a:ext>
            </a:extLst>
          </p:cNvPr>
          <p:cNvSpPr txBox="1">
            <a:spLocks/>
          </p:cNvSpPr>
          <p:nvPr/>
        </p:nvSpPr>
        <p:spPr>
          <a:xfrm>
            <a:off x="1916453" y="1206517"/>
            <a:ext cx="1619989" cy="2815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ctr">
              <a:spcBef>
                <a:spcPts val="35"/>
              </a:spcBef>
            </a:pPr>
            <a:r>
              <a:rPr lang="de-DE" sz="1000" b="1" spc="-21" dirty="0">
                <a:solidFill>
                  <a:schemeClr val="bg1"/>
                </a:solidFill>
              </a:rPr>
              <a:t>Orale Reinigung</a:t>
            </a:r>
          </a:p>
          <a:p>
            <a:pPr marL="4503" algn="ctr">
              <a:spcBef>
                <a:spcPts val="35"/>
              </a:spcBef>
            </a:pPr>
            <a:r>
              <a:rPr lang="de-DE" sz="800" spc="-21" dirty="0" err="1">
                <a:solidFill>
                  <a:schemeClr val="bg1"/>
                </a:solidFill>
              </a:rPr>
              <a:t>RheoDol</a:t>
            </a:r>
            <a:r>
              <a:rPr lang="de-DE" sz="800" spc="-21" baseline="30000" dirty="0">
                <a:solidFill>
                  <a:schemeClr val="bg1"/>
                </a:solidFill>
              </a:rPr>
              <a:t>®</a:t>
            </a:r>
            <a:r>
              <a:rPr lang="de-DE" sz="800" spc="-21" dirty="0">
                <a:solidFill>
                  <a:schemeClr val="bg1"/>
                </a:solidFill>
              </a:rPr>
              <a:t> Oral Hygiene Gel plus</a:t>
            </a:r>
          </a:p>
        </p:txBody>
      </p:sp>
      <p:pic>
        <p:nvPicPr>
          <p:cNvPr id="51" name="Grafik 50">
            <a:extLst>
              <a:ext uri="{FF2B5EF4-FFF2-40B4-BE49-F238E27FC236}">
                <a16:creationId xmlns:a16="http://schemas.microsoft.com/office/drawing/2014/main" id="{FBFA6673-8A7E-C24D-B084-791EDA46648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393098" y="1161696"/>
            <a:ext cx="368174" cy="360045"/>
          </a:xfrm>
          <a:prstGeom prst="ellipse">
            <a:avLst/>
          </a:prstGeom>
          <a:solidFill>
            <a:schemeClr val="bg1"/>
          </a:solidFill>
          <a:ln>
            <a:solidFill>
              <a:srgbClr val="7030A0"/>
            </a:solidFill>
          </a:ln>
        </p:spPr>
      </p:pic>
      <p:sp>
        <p:nvSpPr>
          <p:cNvPr id="52" name="Oval 51">
            <a:extLst>
              <a:ext uri="{FF2B5EF4-FFF2-40B4-BE49-F238E27FC236}">
                <a16:creationId xmlns:a16="http://schemas.microsoft.com/office/drawing/2014/main" id="{0B740B0F-4B6D-3442-BD65-0AC18B142B2A}"/>
              </a:ext>
            </a:extLst>
          </p:cNvPr>
          <p:cNvSpPr>
            <a:spLocks noChangeAspect="1"/>
          </p:cNvSpPr>
          <p:nvPr/>
        </p:nvSpPr>
        <p:spPr>
          <a:xfrm>
            <a:off x="6110204" y="504903"/>
            <a:ext cx="394619" cy="189726"/>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53" name="Oval 52">
            <a:extLst>
              <a:ext uri="{FF2B5EF4-FFF2-40B4-BE49-F238E27FC236}">
                <a16:creationId xmlns:a16="http://schemas.microsoft.com/office/drawing/2014/main" id="{BC03561C-FA62-B347-BF3C-EAA0341EA3BA}"/>
              </a:ext>
            </a:extLst>
          </p:cNvPr>
          <p:cNvSpPr>
            <a:spLocks noChangeAspect="1"/>
          </p:cNvSpPr>
          <p:nvPr/>
        </p:nvSpPr>
        <p:spPr>
          <a:xfrm>
            <a:off x="3968625" y="494619"/>
            <a:ext cx="399997" cy="218826"/>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pic>
        <p:nvPicPr>
          <p:cNvPr id="54" name="Grafik 53">
            <a:extLst>
              <a:ext uri="{FF2B5EF4-FFF2-40B4-BE49-F238E27FC236}">
                <a16:creationId xmlns:a16="http://schemas.microsoft.com/office/drawing/2014/main" id="{9C4EDE95-EC4D-2542-9685-EC980E286973}"/>
              </a:ext>
            </a:extLst>
          </p:cNvPr>
          <p:cNvPicPr>
            <a:picLocks noChangeAspect="1"/>
          </p:cNvPicPr>
          <p:nvPr/>
        </p:nvPicPr>
        <p:blipFill>
          <a:blip r:embed="rId18"/>
          <a:stretch>
            <a:fillRect/>
          </a:stretch>
        </p:blipFill>
        <p:spPr>
          <a:xfrm>
            <a:off x="4807889" y="4090355"/>
            <a:ext cx="2980588" cy="283865"/>
          </a:xfrm>
          <a:prstGeom prst="rect">
            <a:avLst/>
          </a:prstGeom>
        </p:spPr>
      </p:pic>
      <p:pic>
        <p:nvPicPr>
          <p:cNvPr id="55" name="Grafik 54">
            <a:extLst>
              <a:ext uri="{FF2B5EF4-FFF2-40B4-BE49-F238E27FC236}">
                <a16:creationId xmlns:a16="http://schemas.microsoft.com/office/drawing/2014/main" id="{0E3683BD-679F-C146-830E-F04533585FB8}"/>
              </a:ext>
            </a:extLst>
          </p:cNvPr>
          <p:cNvPicPr>
            <a:picLocks noChangeAspect="1"/>
          </p:cNvPicPr>
          <p:nvPr/>
        </p:nvPicPr>
        <p:blipFill>
          <a:blip r:embed="rId19"/>
          <a:stretch>
            <a:fillRect/>
          </a:stretch>
        </p:blipFill>
        <p:spPr>
          <a:xfrm>
            <a:off x="4782494" y="2828095"/>
            <a:ext cx="2923174" cy="274828"/>
          </a:xfrm>
          <a:prstGeom prst="rect">
            <a:avLst/>
          </a:prstGeom>
        </p:spPr>
      </p:pic>
      <p:sp>
        <p:nvSpPr>
          <p:cNvPr id="56" name="Inhaltsplatzhalter 2">
            <a:extLst>
              <a:ext uri="{FF2B5EF4-FFF2-40B4-BE49-F238E27FC236}">
                <a16:creationId xmlns:a16="http://schemas.microsoft.com/office/drawing/2014/main" id="{6FDDB6A5-A125-8C4D-A976-3AAF895D8E67}"/>
              </a:ext>
            </a:extLst>
          </p:cNvPr>
          <p:cNvSpPr txBox="1">
            <a:spLocks/>
          </p:cNvSpPr>
          <p:nvPr/>
        </p:nvSpPr>
        <p:spPr>
          <a:xfrm>
            <a:off x="601884" y="2753485"/>
            <a:ext cx="3153413" cy="3600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50000"/>
              </a:lnSpc>
              <a:buNone/>
            </a:pPr>
            <a:r>
              <a:rPr lang="en-US" sz="1350" dirty="0" err="1"/>
              <a:t>Einzel-Patientenanwendung</a:t>
            </a:r>
            <a:r>
              <a:rPr lang="en-US" sz="1350" dirty="0"/>
              <a:t> </a:t>
            </a:r>
            <a:r>
              <a:rPr lang="en-US" sz="1350" dirty="0" err="1"/>
              <a:t>stationär</a:t>
            </a:r>
            <a:endParaRPr lang="en-US" sz="1350" dirty="0"/>
          </a:p>
        </p:txBody>
      </p:sp>
      <p:sp>
        <p:nvSpPr>
          <p:cNvPr id="57" name="Inhaltsplatzhalter 2">
            <a:extLst>
              <a:ext uri="{FF2B5EF4-FFF2-40B4-BE49-F238E27FC236}">
                <a16:creationId xmlns:a16="http://schemas.microsoft.com/office/drawing/2014/main" id="{C869EC4F-4049-D740-84C9-FE89A024B9A8}"/>
              </a:ext>
            </a:extLst>
          </p:cNvPr>
          <p:cNvSpPr txBox="1">
            <a:spLocks/>
          </p:cNvSpPr>
          <p:nvPr/>
        </p:nvSpPr>
        <p:spPr>
          <a:xfrm>
            <a:off x="882586" y="4037783"/>
            <a:ext cx="2872711" cy="3600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50000"/>
              </a:lnSpc>
              <a:buNone/>
            </a:pPr>
            <a:r>
              <a:rPr lang="en-US" sz="1350" dirty="0"/>
              <a:t> Single-patient application stationary</a:t>
            </a:r>
          </a:p>
        </p:txBody>
      </p:sp>
      <p:sp>
        <p:nvSpPr>
          <p:cNvPr id="58" name="Inhaltsplatzhalter 2">
            <a:extLst>
              <a:ext uri="{FF2B5EF4-FFF2-40B4-BE49-F238E27FC236}">
                <a16:creationId xmlns:a16="http://schemas.microsoft.com/office/drawing/2014/main" id="{41B8F5CC-BAC2-BA46-832F-8D3F7253ED46}"/>
              </a:ext>
            </a:extLst>
          </p:cNvPr>
          <p:cNvSpPr txBox="1">
            <a:spLocks/>
          </p:cNvSpPr>
          <p:nvPr/>
        </p:nvSpPr>
        <p:spPr>
          <a:xfrm>
            <a:off x="1456148" y="3097518"/>
            <a:ext cx="967996" cy="3600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50000"/>
              </a:lnSpc>
              <a:buNone/>
            </a:pPr>
            <a:r>
              <a:rPr lang="en-US" sz="1200" dirty="0"/>
              <a:t>ca. 30 x</a:t>
            </a:r>
            <a:r>
              <a:rPr lang="en-US" sz="1200" baseline="30000" dirty="0"/>
              <a:t> (B)</a:t>
            </a:r>
          </a:p>
        </p:txBody>
      </p:sp>
      <p:sp>
        <p:nvSpPr>
          <p:cNvPr id="59" name="Inhaltsplatzhalter 2">
            <a:extLst>
              <a:ext uri="{FF2B5EF4-FFF2-40B4-BE49-F238E27FC236}">
                <a16:creationId xmlns:a16="http://schemas.microsoft.com/office/drawing/2014/main" id="{EE605989-4E93-FA46-ACE5-6F23D3B301FE}"/>
              </a:ext>
            </a:extLst>
          </p:cNvPr>
          <p:cNvSpPr txBox="1">
            <a:spLocks/>
          </p:cNvSpPr>
          <p:nvPr/>
        </p:nvSpPr>
        <p:spPr>
          <a:xfrm>
            <a:off x="2686428" y="3097519"/>
            <a:ext cx="1026310" cy="3600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US" sz="1200" dirty="0"/>
              <a:t>ca. 60 x</a:t>
            </a:r>
            <a:r>
              <a:rPr lang="en-US" sz="1200" baseline="30000" dirty="0"/>
              <a:t> (A) (C)</a:t>
            </a:r>
          </a:p>
        </p:txBody>
      </p:sp>
      <p:sp>
        <p:nvSpPr>
          <p:cNvPr id="60" name="object 47">
            <a:extLst>
              <a:ext uri="{FF2B5EF4-FFF2-40B4-BE49-F238E27FC236}">
                <a16:creationId xmlns:a16="http://schemas.microsoft.com/office/drawing/2014/main" id="{74E1C069-7786-A34D-8853-B849CDFA5748}"/>
              </a:ext>
            </a:extLst>
          </p:cNvPr>
          <p:cNvSpPr/>
          <p:nvPr/>
        </p:nvSpPr>
        <p:spPr>
          <a:xfrm>
            <a:off x="4004486" y="3839874"/>
            <a:ext cx="347363" cy="308379"/>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61" name="object 48">
            <a:extLst>
              <a:ext uri="{FF2B5EF4-FFF2-40B4-BE49-F238E27FC236}">
                <a16:creationId xmlns:a16="http://schemas.microsoft.com/office/drawing/2014/main" id="{E62AD0C2-F2C4-7D4D-BB3C-F4F830723FDA}"/>
              </a:ext>
            </a:extLst>
          </p:cNvPr>
          <p:cNvPicPr/>
          <p:nvPr/>
        </p:nvPicPr>
        <p:blipFill>
          <a:blip r:embed="rId13" cstate="email">
            <a:extLst>
              <a:ext uri="{28A0092B-C50C-407E-A947-70E740481C1C}">
                <a14:useLocalDpi xmlns:a14="http://schemas.microsoft.com/office/drawing/2010/main"/>
              </a:ext>
            </a:extLst>
          </a:blip>
          <a:stretch>
            <a:fillRect/>
          </a:stretch>
        </p:blipFill>
        <p:spPr>
          <a:xfrm>
            <a:off x="4141621" y="3920773"/>
            <a:ext cx="84828" cy="143117"/>
          </a:xfrm>
          <a:prstGeom prst="rect">
            <a:avLst/>
          </a:prstGeom>
        </p:spPr>
      </p:pic>
      <p:sp>
        <p:nvSpPr>
          <p:cNvPr id="62" name="object 45">
            <a:extLst>
              <a:ext uri="{FF2B5EF4-FFF2-40B4-BE49-F238E27FC236}">
                <a16:creationId xmlns:a16="http://schemas.microsoft.com/office/drawing/2014/main" id="{5BC8749A-DB12-4244-A6ED-9B5BB799EC06}"/>
              </a:ext>
            </a:extLst>
          </p:cNvPr>
          <p:cNvSpPr/>
          <p:nvPr/>
        </p:nvSpPr>
        <p:spPr>
          <a:xfrm>
            <a:off x="4007856" y="3495101"/>
            <a:ext cx="347363" cy="308379"/>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63" name="object 46">
            <a:extLst>
              <a:ext uri="{FF2B5EF4-FFF2-40B4-BE49-F238E27FC236}">
                <a16:creationId xmlns:a16="http://schemas.microsoft.com/office/drawing/2014/main" id="{FC986C16-8976-D440-A763-B2A48B928DB5}"/>
              </a:ext>
            </a:extLst>
          </p:cNvPr>
          <p:cNvPicPr/>
          <p:nvPr/>
        </p:nvPicPr>
        <p:blipFill>
          <a:blip r:embed="rId15" cstate="email">
            <a:extLst>
              <a:ext uri="{28A0092B-C50C-407E-A947-70E740481C1C}">
                <a14:useLocalDpi xmlns:a14="http://schemas.microsoft.com/office/drawing/2010/main"/>
              </a:ext>
            </a:extLst>
          </a:blip>
          <a:stretch>
            <a:fillRect/>
          </a:stretch>
        </p:blipFill>
        <p:spPr>
          <a:xfrm>
            <a:off x="4142175" y="3568622"/>
            <a:ext cx="90953" cy="139580"/>
          </a:xfrm>
          <a:prstGeom prst="rect">
            <a:avLst/>
          </a:prstGeom>
        </p:spPr>
      </p:pic>
      <p:sp>
        <p:nvSpPr>
          <p:cNvPr id="64" name="object 43">
            <a:extLst>
              <a:ext uri="{FF2B5EF4-FFF2-40B4-BE49-F238E27FC236}">
                <a16:creationId xmlns:a16="http://schemas.microsoft.com/office/drawing/2014/main" id="{62024916-CBA9-F84E-B9A6-B3156BB78B0D}"/>
              </a:ext>
            </a:extLst>
          </p:cNvPr>
          <p:cNvSpPr/>
          <p:nvPr/>
        </p:nvSpPr>
        <p:spPr>
          <a:xfrm>
            <a:off x="4004486" y="3155461"/>
            <a:ext cx="347363" cy="308379"/>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65" name="object 44">
            <a:extLst>
              <a:ext uri="{FF2B5EF4-FFF2-40B4-BE49-F238E27FC236}">
                <a16:creationId xmlns:a16="http://schemas.microsoft.com/office/drawing/2014/main" id="{680519A8-D298-2B4F-B55D-22F256EE889B}"/>
              </a:ext>
            </a:extLst>
          </p:cNvPr>
          <p:cNvPicPr/>
          <p:nvPr/>
        </p:nvPicPr>
        <p:blipFill>
          <a:blip r:embed="rId17" cstate="email">
            <a:extLst>
              <a:ext uri="{28A0092B-C50C-407E-A947-70E740481C1C}">
                <a14:useLocalDpi xmlns:a14="http://schemas.microsoft.com/office/drawing/2010/main"/>
              </a:ext>
            </a:extLst>
          </a:blip>
          <a:stretch>
            <a:fillRect/>
          </a:stretch>
        </p:blipFill>
        <p:spPr>
          <a:xfrm>
            <a:off x="4124100" y="3220516"/>
            <a:ext cx="113234" cy="139580"/>
          </a:xfrm>
          <a:prstGeom prst="rect">
            <a:avLst/>
          </a:prstGeom>
        </p:spPr>
      </p:pic>
      <p:sp>
        <p:nvSpPr>
          <p:cNvPr id="5" name="Geschweifte Klammer rechts 4">
            <a:extLst>
              <a:ext uri="{FF2B5EF4-FFF2-40B4-BE49-F238E27FC236}">
                <a16:creationId xmlns:a16="http://schemas.microsoft.com/office/drawing/2014/main" id="{FA048047-CB35-1940-A190-9F700ADE0604}"/>
              </a:ext>
            </a:extLst>
          </p:cNvPr>
          <p:cNvSpPr/>
          <p:nvPr/>
        </p:nvSpPr>
        <p:spPr>
          <a:xfrm>
            <a:off x="4543794" y="3152398"/>
            <a:ext cx="163674" cy="970454"/>
          </a:xfrm>
          <a:prstGeom prst="rightBrace">
            <a:avLst/>
          </a:prstGeom>
          <a:noFill/>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7" name="object 51">
            <a:extLst>
              <a:ext uri="{FF2B5EF4-FFF2-40B4-BE49-F238E27FC236}">
                <a16:creationId xmlns:a16="http://schemas.microsoft.com/office/drawing/2014/main" id="{6553E49E-8AFA-1B4D-8C98-FC6BB29FDE3A}"/>
              </a:ext>
            </a:extLst>
          </p:cNvPr>
          <p:cNvSpPr/>
          <p:nvPr/>
        </p:nvSpPr>
        <p:spPr>
          <a:xfrm>
            <a:off x="4913522" y="3417197"/>
            <a:ext cx="2744416"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pPr lvl="0" algn="ctr">
              <a:lnSpc>
                <a:spcPct val="150000"/>
              </a:lnSpc>
            </a:pPr>
            <a:r>
              <a:rPr lang="en-US" sz="1200" b="1" dirty="0">
                <a:solidFill>
                  <a:schemeClr val="bg1"/>
                </a:solidFill>
              </a:rPr>
              <a:t>30   </a:t>
            </a:r>
            <a:r>
              <a:rPr lang="en-US" sz="1200" b="1" dirty="0" err="1">
                <a:solidFill>
                  <a:schemeClr val="bg1"/>
                </a:solidFill>
              </a:rPr>
              <a:t>Anw</a:t>
            </a:r>
            <a:r>
              <a:rPr lang="en-US" sz="1200" b="1" dirty="0">
                <a:solidFill>
                  <a:schemeClr val="bg1"/>
                </a:solidFill>
              </a:rPr>
              <a:t>./app. </a:t>
            </a:r>
            <a:r>
              <a:rPr lang="en-US" sz="1200" b="1" baseline="30000" dirty="0">
                <a:solidFill>
                  <a:schemeClr val="bg1"/>
                </a:solidFill>
              </a:rPr>
              <a:t>best       </a:t>
            </a:r>
            <a:r>
              <a:rPr lang="en-US" sz="1200" b="1" dirty="0">
                <a:solidFill>
                  <a:schemeClr val="bg1"/>
                </a:solidFill>
              </a:rPr>
              <a:t>x       0,63   € </a:t>
            </a:r>
            <a:r>
              <a:rPr lang="en-US" sz="1200" b="1" baseline="30000" dirty="0">
                <a:solidFill>
                  <a:schemeClr val="bg1"/>
                </a:solidFill>
              </a:rPr>
              <a:t> max.</a:t>
            </a:r>
            <a:endParaRPr lang="en-US" sz="1200" b="1" dirty="0">
              <a:solidFill>
                <a:schemeClr val="bg1"/>
              </a:solidFill>
            </a:endParaRPr>
          </a:p>
        </p:txBody>
      </p:sp>
      <p:sp>
        <p:nvSpPr>
          <p:cNvPr id="66" name="Titel 1">
            <a:extLst>
              <a:ext uri="{FF2B5EF4-FFF2-40B4-BE49-F238E27FC236}">
                <a16:creationId xmlns:a16="http://schemas.microsoft.com/office/drawing/2014/main" id="{AF574819-85F5-9E46-9075-32A59C99BA1E}"/>
              </a:ext>
            </a:extLst>
          </p:cNvPr>
          <p:cNvSpPr txBox="1">
            <a:spLocks/>
          </p:cNvSpPr>
          <p:nvPr/>
        </p:nvSpPr>
        <p:spPr>
          <a:xfrm>
            <a:off x="4364239" y="801833"/>
            <a:ext cx="1024461" cy="2552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r>
              <a:rPr lang="de-DE" sz="1800" b="1" dirty="0"/>
              <a:t>Lösung</a:t>
            </a:r>
            <a:endParaRPr lang="de-DE" sz="1800" dirty="0"/>
          </a:p>
        </p:txBody>
      </p:sp>
      <p:sp>
        <p:nvSpPr>
          <p:cNvPr id="68" name="Titel 1">
            <a:extLst>
              <a:ext uri="{FF2B5EF4-FFF2-40B4-BE49-F238E27FC236}">
                <a16:creationId xmlns:a16="http://schemas.microsoft.com/office/drawing/2014/main" id="{7BC84F03-DD9B-BB47-9B6F-26DE8B99E804}"/>
              </a:ext>
            </a:extLst>
          </p:cNvPr>
          <p:cNvSpPr txBox="1">
            <a:spLocks/>
          </p:cNvSpPr>
          <p:nvPr/>
        </p:nvSpPr>
        <p:spPr>
          <a:xfrm>
            <a:off x="6467499" y="801832"/>
            <a:ext cx="1024461" cy="2552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r>
              <a:rPr lang="de-DE" sz="1800" b="1" dirty="0"/>
              <a:t>Solution</a:t>
            </a:r>
            <a:endParaRPr lang="de-DE" sz="1800" dirty="0"/>
          </a:p>
        </p:txBody>
      </p:sp>
    </p:spTree>
    <p:extLst>
      <p:ext uri="{BB962C8B-B14F-4D97-AF65-F5344CB8AC3E}">
        <p14:creationId xmlns:p14="http://schemas.microsoft.com/office/powerpoint/2010/main" val="3496476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5092" y="492204"/>
            <a:ext cx="3319295" cy="278782"/>
          </a:xfrm>
        </p:spPr>
        <p:txBody>
          <a:bodyPr>
            <a:normAutofit fontScale="90000"/>
          </a:bodyPr>
          <a:lstStyle/>
          <a:p>
            <a:pPr marL="457200" indent="-457200"/>
            <a:r>
              <a:rPr lang="de-DE" sz="1600" b="1" dirty="0"/>
              <a:t>USP</a:t>
            </a:r>
            <a:endParaRPr lang="de-DE" sz="1600" dirty="0"/>
          </a:p>
        </p:txBody>
      </p:sp>
      <p:sp>
        <p:nvSpPr>
          <p:cNvPr id="8" name="Foliennummernplatzhalter 7">
            <a:extLst>
              <a:ext uri="{FF2B5EF4-FFF2-40B4-BE49-F238E27FC236}">
                <a16:creationId xmlns:a16="http://schemas.microsoft.com/office/drawing/2014/main" id="{6061F623-3E0B-0A44-8348-0420F7B9AAF4}"/>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78</a:t>
            </a:fld>
            <a:endParaRPr lang="de-DE"/>
          </a:p>
        </p:txBody>
      </p:sp>
      <p:sp>
        <p:nvSpPr>
          <p:cNvPr id="18" name="Interaktive Schaltfläche: Anpassen 17">
            <a:hlinkClick r:id="rId3" action="ppaction://hlinksldjump" highlightClick="1"/>
            <a:extLst>
              <a:ext uri="{FF2B5EF4-FFF2-40B4-BE49-F238E27FC236}">
                <a16:creationId xmlns:a16="http://schemas.microsoft.com/office/drawing/2014/main" id="{B3EDE7BD-3210-BD47-88B6-F687F052DD1D}"/>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4" action="ppaction://hlinksldjump" highlightClick="1"/>
            <a:extLst>
              <a:ext uri="{FF2B5EF4-FFF2-40B4-BE49-F238E27FC236}">
                <a16:creationId xmlns:a16="http://schemas.microsoft.com/office/drawing/2014/main" id="{D2768354-2218-2746-8631-C61DADE468B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5" action="ppaction://hlinksldjump" highlightClick="1"/>
            <a:extLst>
              <a:ext uri="{FF2B5EF4-FFF2-40B4-BE49-F238E27FC236}">
                <a16:creationId xmlns:a16="http://schemas.microsoft.com/office/drawing/2014/main" id="{5B573DA2-7B4B-1649-950F-236D20956D0E}"/>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6" action="ppaction://hlinksldjump" highlightClick="1"/>
            <a:extLst>
              <a:ext uri="{FF2B5EF4-FFF2-40B4-BE49-F238E27FC236}">
                <a16:creationId xmlns:a16="http://schemas.microsoft.com/office/drawing/2014/main" id="{3F594967-7F32-E441-9194-45DC19740AD0}"/>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7" action="ppaction://hlinksldjump" highlightClick="1"/>
            <a:extLst>
              <a:ext uri="{FF2B5EF4-FFF2-40B4-BE49-F238E27FC236}">
                <a16:creationId xmlns:a16="http://schemas.microsoft.com/office/drawing/2014/main" id="{AED551C3-9D03-1245-BE91-197392F063CA}"/>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8" action="ppaction://hlinksldjump" highlightClick="1"/>
            <a:extLst>
              <a:ext uri="{FF2B5EF4-FFF2-40B4-BE49-F238E27FC236}">
                <a16:creationId xmlns:a16="http://schemas.microsoft.com/office/drawing/2014/main" id="{F9802F44-A3B1-724F-A577-BB100BE8A80B}"/>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3CB0DC0F-BA7B-6344-8569-FEE39AE123C3}"/>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9" action="ppaction://hlinksldjump" highlightClick="1"/>
            <a:extLst>
              <a:ext uri="{FF2B5EF4-FFF2-40B4-BE49-F238E27FC236}">
                <a16:creationId xmlns:a16="http://schemas.microsoft.com/office/drawing/2014/main" id="{86797C2D-E491-0646-A2B9-71DA17487FE8}"/>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0" action="ppaction://hlinksldjump" highlightClick="1"/>
            <a:extLst>
              <a:ext uri="{FF2B5EF4-FFF2-40B4-BE49-F238E27FC236}">
                <a16:creationId xmlns:a16="http://schemas.microsoft.com/office/drawing/2014/main" id="{AA438DED-E897-814A-92E7-CD77646608DD}"/>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object 27">
            <a:extLst>
              <a:ext uri="{FF2B5EF4-FFF2-40B4-BE49-F238E27FC236}">
                <a16:creationId xmlns:a16="http://schemas.microsoft.com/office/drawing/2014/main" id="{B30AF7AB-05B5-1E4D-8B52-1558639DCB8C}"/>
              </a:ext>
            </a:extLst>
          </p:cNvPr>
          <p:cNvSpPr/>
          <p:nvPr/>
        </p:nvSpPr>
        <p:spPr>
          <a:xfrm>
            <a:off x="798654" y="578984"/>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32" name="object 28">
            <a:extLst>
              <a:ext uri="{FF2B5EF4-FFF2-40B4-BE49-F238E27FC236}">
                <a16:creationId xmlns:a16="http://schemas.microsoft.com/office/drawing/2014/main" id="{C8D0171C-6BF4-3D43-8BCE-3A05EA3ED868}"/>
              </a:ext>
            </a:extLst>
          </p:cNvPr>
          <p:cNvSpPr txBox="1"/>
          <p:nvPr/>
        </p:nvSpPr>
        <p:spPr>
          <a:xfrm>
            <a:off x="798654" y="480647"/>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sp>
        <p:nvSpPr>
          <p:cNvPr id="37" name="object 47">
            <a:extLst>
              <a:ext uri="{FF2B5EF4-FFF2-40B4-BE49-F238E27FC236}">
                <a16:creationId xmlns:a16="http://schemas.microsoft.com/office/drawing/2014/main" id="{B2B3F0BA-4568-B947-8587-0C9FF5140BD6}"/>
              </a:ext>
            </a:extLst>
          </p:cNvPr>
          <p:cNvSpPr/>
          <p:nvPr/>
        </p:nvSpPr>
        <p:spPr>
          <a:xfrm>
            <a:off x="882586" y="2022932"/>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38" name="object 48">
            <a:extLst>
              <a:ext uri="{FF2B5EF4-FFF2-40B4-BE49-F238E27FC236}">
                <a16:creationId xmlns:a16="http://schemas.microsoft.com/office/drawing/2014/main" id="{F0165D62-2BA6-BE4D-BADC-C985105DB34B}"/>
              </a:ext>
            </a:extLst>
          </p:cNvPr>
          <p:cNvPicPr/>
          <p:nvPr/>
        </p:nvPicPr>
        <p:blipFill>
          <a:blip r:embed="rId11" cstate="email">
            <a:extLst>
              <a:ext uri="{28A0092B-C50C-407E-A947-70E740481C1C}">
                <a14:useLocalDpi xmlns:a14="http://schemas.microsoft.com/office/drawing/2010/main"/>
              </a:ext>
            </a:extLst>
          </a:blip>
          <a:stretch>
            <a:fillRect/>
          </a:stretch>
        </p:blipFill>
        <p:spPr>
          <a:xfrm>
            <a:off x="1041042" y="2118001"/>
            <a:ext cx="100472" cy="167096"/>
          </a:xfrm>
          <a:prstGeom prst="rect">
            <a:avLst/>
          </a:prstGeom>
        </p:spPr>
      </p:pic>
      <p:sp>
        <p:nvSpPr>
          <p:cNvPr id="39" name="object 51">
            <a:extLst>
              <a:ext uri="{FF2B5EF4-FFF2-40B4-BE49-F238E27FC236}">
                <a16:creationId xmlns:a16="http://schemas.microsoft.com/office/drawing/2014/main" id="{52200EFF-C74B-0141-8CF7-EDF809A16E0B}"/>
              </a:ext>
            </a:extLst>
          </p:cNvPr>
          <p:cNvSpPr/>
          <p:nvPr/>
        </p:nvSpPr>
        <p:spPr>
          <a:xfrm>
            <a:off x="1393098" y="2021135"/>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0" name="object 5">
            <a:extLst>
              <a:ext uri="{FF2B5EF4-FFF2-40B4-BE49-F238E27FC236}">
                <a16:creationId xmlns:a16="http://schemas.microsoft.com/office/drawing/2014/main" id="{1866A27F-D5FF-9E49-89B4-EFCF1EDD8668}"/>
              </a:ext>
            </a:extLst>
          </p:cNvPr>
          <p:cNvSpPr txBox="1">
            <a:spLocks/>
          </p:cNvSpPr>
          <p:nvPr/>
        </p:nvSpPr>
        <p:spPr>
          <a:xfrm>
            <a:off x="1916453" y="2072931"/>
            <a:ext cx="1619989" cy="2815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ctr">
              <a:spcBef>
                <a:spcPts val="35"/>
              </a:spcBef>
            </a:pPr>
            <a:r>
              <a:rPr lang="de-DE" sz="1000" b="1" spc="-21" dirty="0">
                <a:solidFill>
                  <a:schemeClr val="bg1"/>
                </a:solidFill>
              </a:rPr>
              <a:t>Orale Wundpflege</a:t>
            </a:r>
            <a:endParaRPr lang="de-DE" sz="800" b="1" spc="-21" dirty="0">
              <a:solidFill>
                <a:schemeClr val="bg1"/>
              </a:solidFill>
            </a:endParaRPr>
          </a:p>
          <a:p>
            <a:pPr marL="4503" algn="ctr">
              <a:spcBef>
                <a:spcPts val="35"/>
              </a:spcBef>
            </a:pPr>
            <a:r>
              <a:rPr lang="de-DE" sz="800" spc="-21" dirty="0" err="1">
                <a:solidFill>
                  <a:schemeClr val="bg1"/>
                </a:solidFill>
              </a:rPr>
              <a:t>RheoDol</a:t>
            </a:r>
            <a:r>
              <a:rPr lang="de-DE" sz="800" spc="-21" baseline="30000" dirty="0">
                <a:solidFill>
                  <a:schemeClr val="bg1"/>
                </a:solidFill>
              </a:rPr>
              <a:t>®</a:t>
            </a:r>
            <a:r>
              <a:rPr lang="de-DE" sz="800" spc="-21" dirty="0">
                <a:solidFill>
                  <a:schemeClr val="bg1"/>
                </a:solidFill>
              </a:rPr>
              <a:t> Oral Hygiene Gel plus</a:t>
            </a:r>
          </a:p>
        </p:txBody>
      </p:sp>
      <p:pic>
        <p:nvPicPr>
          <p:cNvPr id="41" name="Grafik 40">
            <a:extLst>
              <a:ext uri="{FF2B5EF4-FFF2-40B4-BE49-F238E27FC236}">
                <a16:creationId xmlns:a16="http://schemas.microsoft.com/office/drawing/2014/main" id="{8CB2EADA-D09B-7C4E-AF8B-F89777A3036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393098" y="2018786"/>
            <a:ext cx="368174" cy="360045"/>
          </a:xfrm>
          <a:prstGeom prst="ellipse">
            <a:avLst/>
          </a:prstGeom>
          <a:solidFill>
            <a:schemeClr val="bg1"/>
          </a:solidFill>
          <a:ln>
            <a:solidFill>
              <a:srgbClr val="7030A0"/>
            </a:solidFill>
          </a:ln>
        </p:spPr>
      </p:pic>
      <p:sp>
        <p:nvSpPr>
          <p:cNvPr id="42" name="object 45">
            <a:extLst>
              <a:ext uri="{FF2B5EF4-FFF2-40B4-BE49-F238E27FC236}">
                <a16:creationId xmlns:a16="http://schemas.microsoft.com/office/drawing/2014/main" id="{30592E03-48BE-014C-993A-D9DAE1A5414B}"/>
              </a:ext>
            </a:extLst>
          </p:cNvPr>
          <p:cNvSpPr/>
          <p:nvPr/>
        </p:nvSpPr>
        <p:spPr>
          <a:xfrm>
            <a:off x="885956" y="1593489"/>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43" name="object 46">
            <a:extLst>
              <a:ext uri="{FF2B5EF4-FFF2-40B4-BE49-F238E27FC236}">
                <a16:creationId xmlns:a16="http://schemas.microsoft.com/office/drawing/2014/main" id="{006AEBA1-7710-FB42-8061-E187698FC9F7}"/>
              </a:ext>
            </a:extLst>
          </p:cNvPr>
          <p:cNvPicPr/>
          <p:nvPr/>
        </p:nvPicPr>
        <p:blipFill>
          <a:blip r:embed="rId13" cstate="email">
            <a:extLst>
              <a:ext uri="{28A0092B-C50C-407E-A947-70E740481C1C}">
                <a14:useLocalDpi xmlns:a14="http://schemas.microsoft.com/office/drawing/2010/main"/>
              </a:ext>
            </a:extLst>
          </a:blip>
          <a:stretch>
            <a:fillRect/>
          </a:stretch>
        </p:blipFill>
        <p:spPr>
          <a:xfrm>
            <a:off x="1041099" y="1690675"/>
            <a:ext cx="107725" cy="162966"/>
          </a:xfrm>
          <a:prstGeom prst="rect">
            <a:avLst/>
          </a:prstGeom>
        </p:spPr>
      </p:pic>
      <p:sp>
        <p:nvSpPr>
          <p:cNvPr id="44" name="object 51">
            <a:extLst>
              <a:ext uri="{FF2B5EF4-FFF2-40B4-BE49-F238E27FC236}">
                <a16:creationId xmlns:a16="http://schemas.microsoft.com/office/drawing/2014/main" id="{6FC65C93-AE7B-9C40-A668-3D2B2A99FFD2}"/>
              </a:ext>
            </a:extLst>
          </p:cNvPr>
          <p:cNvSpPr/>
          <p:nvPr/>
        </p:nvSpPr>
        <p:spPr>
          <a:xfrm>
            <a:off x="1393098" y="159682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5" name="object 5">
            <a:extLst>
              <a:ext uri="{FF2B5EF4-FFF2-40B4-BE49-F238E27FC236}">
                <a16:creationId xmlns:a16="http://schemas.microsoft.com/office/drawing/2014/main" id="{8DCA4A66-EB37-B140-8C79-31B0C4EA2EB4}"/>
              </a:ext>
            </a:extLst>
          </p:cNvPr>
          <p:cNvSpPr txBox="1">
            <a:spLocks/>
          </p:cNvSpPr>
          <p:nvPr/>
        </p:nvSpPr>
        <p:spPr>
          <a:xfrm>
            <a:off x="1916453" y="1648617"/>
            <a:ext cx="1719282" cy="2815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ctr">
              <a:spcBef>
                <a:spcPts val="35"/>
              </a:spcBef>
            </a:pPr>
            <a:r>
              <a:rPr lang="de-DE" sz="1000" b="1" spc="-21" dirty="0">
                <a:solidFill>
                  <a:schemeClr val="bg1"/>
                </a:solidFill>
              </a:rPr>
              <a:t>Orale Keimreduktion</a:t>
            </a:r>
          </a:p>
          <a:p>
            <a:pPr marL="4503" algn="ctr">
              <a:spcBef>
                <a:spcPts val="35"/>
              </a:spcBef>
            </a:pPr>
            <a:r>
              <a:rPr lang="de-DE" sz="800" spc="-21" dirty="0" err="1">
                <a:solidFill>
                  <a:schemeClr val="bg1"/>
                </a:solidFill>
              </a:rPr>
              <a:t>RheoDol</a:t>
            </a:r>
            <a:r>
              <a:rPr lang="de-DE" sz="800" spc="-21" baseline="30000" dirty="0">
                <a:solidFill>
                  <a:schemeClr val="bg1"/>
                </a:solidFill>
              </a:rPr>
              <a:t>®</a:t>
            </a:r>
            <a:r>
              <a:rPr lang="de-DE" sz="800" spc="-21" dirty="0">
                <a:solidFill>
                  <a:schemeClr val="bg1"/>
                </a:solidFill>
              </a:rPr>
              <a:t> Oral Hygiene Liquid plus</a:t>
            </a:r>
          </a:p>
        </p:txBody>
      </p:sp>
      <p:pic>
        <p:nvPicPr>
          <p:cNvPr id="46" name="Grafik 45">
            <a:extLst>
              <a:ext uri="{FF2B5EF4-FFF2-40B4-BE49-F238E27FC236}">
                <a16:creationId xmlns:a16="http://schemas.microsoft.com/office/drawing/2014/main" id="{A6B871E4-7800-1B44-B1FC-826929EBD5E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393098" y="1593488"/>
            <a:ext cx="370575" cy="372819"/>
          </a:xfrm>
          <a:prstGeom prst="ellipse">
            <a:avLst/>
          </a:prstGeom>
          <a:solidFill>
            <a:schemeClr val="bg1"/>
          </a:solidFill>
          <a:ln>
            <a:solidFill>
              <a:srgbClr val="7030A0"/>
            </a:solidFill>
          </a:ln>
        </p:spPr>
      </p:pic>
      <p:sp>
        <p:nvSpPr>
          <p:cNvPr id="47" name="object 43">
            <a:extLst>
              <a:ext uri="{FF2B5EF4-FFF2-40B4-BE49-F238E27FC236}">
                <a16:creationId xmlns:a16="http://schemas.microsoft.com/office/drawing/2014/main" id="{56D2BB46-FD92-E54F-BD15-3749EEAAB77C}"/>
              </a:ext>
            </a:extLst>
          </p:cNvPr>
          <p:cNvSpPr/>
          <p:nvPr/>
        </p:nvSpPr>
        <p:spPr>
          <a:xfrm>
            <a:off x="882586" y="1160713"/>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48" name="object 44">
            <a:extLst>
              <a:ext uri="{FF2B5EF4-FFF2-40B4-BE49-F238E27FC236}">
                <a16:creationId xmlns:a16="http://schemas.microsoft.com/office/drawing/2014/main" id="{2878A13B-D8AD-4B4C-88D0-2ADB88388B4B}"/>
              </a:ext>
            </a:extLst>
          </p:cNvPr>
          <p:cNvPicPr/>
          <p:nvPr/>
        </p:nvPicPr>
        <p:blipFill>
          <a:blip r:embed="rId15" cstate="email">
            <a:extLst>
              <a:ext uri="{28A0092B-C50C-407E-A947-70E740481C1C}">
                <a14:useLocalDpi xmlns:a14="http://schemas.microsoft.com/office/drawing/2010/main"/>
              </a:ext>
            </a:extLst>
          </a:blip>
          <a:stretch>
            <a:fillRect/>
          </a:stretch>
        </p:blipFill>
        <p:spPr>
          <a:xfrm>
            <a:off x="1021213" y="1257900"/>
            <a:ext cx="134117" cy="162966"/>
          </a:xfrm>
          <a:prstGeom prst="rect">
            <a:avLst/>
          </a:prstGeom>
        </p:spPr>
      </p:pic>
      <p:sp>
        <p:nvSpPr>
          <p:cNvPr id="49" name="object 51">
            <a:extLst>
              <a:ext uri="{FF2B5EF4-FFF2-40B4-BE49-F238E27FC236}">
                <a16:creationId xmlns:a16="http://schemas.microsoft.com/office/drawing/2014/main" id="{C5E8FD77-DC70-7648-8978-50585104C1FA}"/>
              </a:ext>
            </a:extLst>
          </p:cNvPr>
          <p:cNvSpPr/>
          <p:nvPr/>
        </p:nvSpPr>
        <p:spPr>
          <a:xfrm>
            <a:off x="1393098" y="1164045"/>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50" name="object 5">
            <a:extLst>
              <a:ext uri="{FF2B5EF4-FFF2-40B4-BE49-F238E27FC236}">
                <a16:creationId xmlns:a16="http://schemas.microsoft.com/office/drawing/2014/main" id="{97296EF6-DF8E-EE4E-B738-D8E0D33CDBC3}"/>
              </a:ext>
            </a:extLst>
          </p:cNvPr>
          <p:cNvSpPr txBox="1">
            <a:spLocks/>
          </p:cNvSpPr>
          <p:nvPr/>
        </p:nvSpPr>
        <p:spPr>
          <a:xfrm>
            <a:off x="1916453" y="1206517"/>
            <a:ext cx="1619989" cy="281545"/>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ctr">
              <a:spcBef>
                <a:spcPts val="35"/>
              </a:spcBef>
            </a:pPr>
            <a:r>
              <a:rPr lang="de-DE" sz="1000" b="1" spc="-21" dirty="0">
                <a:solidFill>
                  <a:schemeClr val="bg1"/>
                </a:solidFill>
              </a:rPr>
              <a:t>Orale Reinigung</a:t>
            </a:r>
          </a:p>
          <a:p>
            <a:pPr marL="4503" algn="ctr">
              <a:spcBef>
                <a:spcPts val="35"/>
              </a:spcBef>
            </a:pPr>
            <a:r>
              <a:rPr lang="de-DE" sz="800" spc="-21" dirty="0" err="1">
                <a:solidFill>
                  <a:schemeClr val="bg1"/>
                </a:solidFill>
              </a:rPr>
              <a:t>RheoDol</a:t>
            </a:r>
            <a:r>
              <a:rPr lang="de-DE" sz="800" spc="-21" baseline="30000" dirty="0">
                <a:solidFill>
                  <a:schemeClr val="bg1"/>
                </a:solidFill>
              </a:rPr>
              <a:t>®</a:t>
            </a:r>
            <a:r>
              <a:rPr lang="de-DE" sz="800" spc="-21" dirty="0">
                <a:solidFill>
                  <a:schemeClr val="bg1"/>
                </a:solidFill>
              </a:rPr>
              <a:t> Oral Hygiene Gel plus</a:t>
            </a:r>
          </a:p>
        </p:txBody>
      </p:sp>
      <p:pic>
        <p:nvPicPr>
          <p:cNvPr id="51" name="Grafik 50">
            <a:extLst>
              <a:ext uri="{FF2B5EF4-FFF2-40B4-BE49-F238E27FC236}">
                <a16:creationId xmlns:a16="http://schemas.microsoft.com/office/drawing/2014/main" id="{FBFA6673-8A7E-C24D-B084-791EDA46648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393098" y="1161696"/>
            <a:ext cx="368174" cy="360045"/>
          </a:xfrm>
          <a:prstGeom prst="ellipse">
            <a:avLst/>
          </a:prstGeom>
          <a:solidFill>
            <a:schemeClr val="bg1"/>
          </a:solidFill>
          <a:ln>
            <a:solidFill>
              <a:srgbClr val="7030A0"/>
            </a:solidFill>
          </a:ln>
        </p:spPr>
      </p:pic>
      <p:sp>
        <p:nvSpPr>
          <p:cNvPr id="52" name="Oval 51">
            <a:extLst>
              <a:ext uri="{FF2B5EF4-FFF2-40B4-BE49-F238E27FC236}">
                <a16:creationId xmlns:a16="http://schemas.microsoft.com/office/drawing/2014/main" id="{0B740B0F-4B6D-3442-BD65-0AC18B142B2A}"/>
              </a:ext>
            </a:extLst>
          </p:cNvPr>
          <p:cNvSpPr>
            <a:spLocks noChangeAspect="1"/>
          </p:cNvSpPr>
          <p:nvPr/>
        </p:nvSpPr>
        <p:spPr>
          <a:xfrm>
            <a:off x="6110204" y="504903"/>
            <a:ext cx="394619" cy="189726"/>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solidFill>
                  <a:srgbClr val="17375E"/>
                </a:solidFill>
              </a:rPr>
              <a:t>EN</a:t>
            </a:r>
          </a:p>
        </p:txBody>
      </p:sp>
      <p:sp>
        <p:nvSpPr>
          <p:cNvPr id="53" name="Oval 52">
            <a:extLst>
              <a:ext uri="{FF2B5EF4-FFF2-40B4-BE49-F238E27FC236}">
                <a16:creationId xmlns:a16="http://schemas.microsoft.com/office/drawing/2014/main" id="{BC03561C-FA62-B347-BF3C-EAA0341EA3BA}"/>
              </a:ext>
            </a:extLst>
          </p:cNvPr>
          <p:cNvSpPr>
            <a:spLocks noChangeAspect="1"/>
          </p:cNvSpPr>
          <p:nvPr/>
        </p:nvSpPr>
        <p:spPr>
          <a:xfrm>
            <a:off x="3968625" y="494619"/>
            <a:ext cx="399997" cy="218826"/>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b="1" dirty="0"/>
              <a:t>DE</a:t>
            </a:r>
          </a:p>
        </p:txBody>
      </p:sp>
      <p:sp>
        <p:nvSpPr>
          <p:cNvPr id="60" name="object 47">
            <a:extLst>
              <a:ext uri="{FF2B5EF4-FFF2-40B4-BE49-F238E27FC236}">
                <a16:creationId xmlns:a16="http://schemas.microsoft.com/office/drawing/2014/main" id="{74E1C069-7786-A34D-8853-B849CDFA5748}"/>
              </a:ext>
            </a:extLst>
          </p:cNvPr>
          <p:cNvSpPr/>
          <p:nvPr/>
        </p:nvSpPr>
        <p:spPr>
          <a:xfrm>
            <a:off x="4004486" y="3839874"/>
            <a:ext cx="347363" cy="308379"/>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61" name="object 48">
            <a:extLst>
              <a:ext uri="{FF2B5EF4-FFF2-40B4-BE49-F238E27FC236}">
                <a16:creationId xmlns:a16="http://schemas.microsoft.com/office/drawing/2014/main" id="{E62AD0C2-F2C4-7D4D-BB3C-F4F830723FDA}"/>
              </a:ext>
            </a:extLst>
          </p:cNvPr>
          <p:cNvPicPr/>
          <p:nvPr/>
        </p:nvPicPr>
        <p:blipFill>
          <a:blip r:embed="rId11" cstate="email">
            <a:extLst>
              <a:ext uri="{28A0092B-C50C-407E-A947-70E740481C1C}">
                <a14:useLocalDpi xmlns:a14="http://schemas.microsoft.com/office/drawing/2010/main"/>
              </a:ext>
            </a:extLst>
          </a:blip>
          <a:stretch>
            <a:fillRect/>
          </a:stretch>
        </p:blipFill>
        <p:spPr>
          <a:xfrm>
            <a:off x="4141621" y="3920773"/>
            <a:ext cx="84828" cy="143117"/>
          </a:xfrm>
          <a:prstGeom prst="rect">
            <a:avLst/>
          </a:prstGeom>
        </p:spPr>
      </p:pic>
      <p:sp>
        <p:nvSpPr>
          <p:cNvPr id="62" name="object 45">
            <a:extLst>
              <a:ext uri="{FF2B5EF4-FFF2-40B4-BE49-F238E27FC236}">
                <a16:creationId xmlns:a16="http://schemas.microsoft.com/office/drawing/2014/main" id="{5BC8749A-DB12-4244-A6ED-9B5BB799EC06}"/>
              </a:ext>
            </a:extLst>
          </p:cNvPr>
          <p:cNvSpPr/>
          <p:nvPr/>
        </p:nvSpPr>
        <p:spPr>
          <a:xfrm>
            <a:off x="4007856" y="3495101"/>
            <a:ext cx="347363" cy="308379"/>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63" name="object 46">
            <a:extLst>
              <a:ext uri="{FF2B5EF4-FFF2-40B4-BE49-F238E27FC236}">
                <a16:creationId xmlns:a16="http://schemas.microsoft.com/office/drawing/2014/main" id="{FC986C16-8976-D440-A763-B2A48B928DB5}"/>
              </a:ext>
            </a:extLst>
          </p:cNvPr>
          <p:cNvPicPr/>
          <p:nvPr/>
        </p:nvPicPr>
        <p:blipFill>
          <a:blip r:embed="rId13" cstate="email">
            <a:extLst>
              <a:ext uri="{28A0092B-C50C-407E-A947-70E740481C1C}">
                <a14:useLocalDpi xmlns:a14="http://schemas.microsoft.com/office/drawing/2010/main"/>
              </a:ext>
            </a:extLst>
          </a:blip>
          <a:stretch>
            <a:fillRect/>
          </a:stretch>
        </p:blipFill>
        <p:spPr>
          <a:xfrm>
            <a:off x="4142175" y="3568622"/>
            <a:ext cx="90953" cy="139580"/>
          </a:xfrm>
          <a:prstGeom prst="rect">
            <a:avLst/>
          </a:prstGeom>
        </p:spPr>
      </p:pic>
      <p:sp>
        <p:nvSpPr>
          <p:cNvPr id="64" name="object 43">
            <a:extLst>
              <a:ext uri="{FF2B5EF4-FFF2-40B4-BE49-F238E27FC236}">
                <a16:creationId xmlns:a16="http://schemas.microsoft.com/office/drawing/2014/main" id="{62024916-CBA9-F84E-B9A6-B3156BB78B0D}"/>
              </a:ext>
            </a:extLst>
          </p:cNvPr>
          <p:cNvSpPr/>
          <p:nvPr/>
        </p:nvSpPr>
        <p:spPr>
          <a:xfrm>
            <a:off x="4004486" y="3155461"/>
            <a:ext cx="347363" cy="308379"/>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65" name="object 44">
            <a:extLst>
              <a:ext uri="{FF2B5EF4-FFF2-40B4-BE49-F238E27FC236}">
                <a16:creationId xmlns:a16="http://schemas.microsoft.com/office/drawing/2014/main" id="{680519A8-D298-2B4F-B55D-22F256EE889B}"/>
              </a:ext>
            </a:extLst>
          </p:cNvPr>
          <p:cNvPicPr/>
          <p:nvPr/>
        </p:nvPicPr>
        <p:blipFill>
          <a:blip r:embed="rId15" cstate="email">
            <a:extLst>
              <a:ext uri="{28A0092B-C50C-407E-A947-70E740481C1C}">
                <a14:useLocalDpi xmlns:a14="http://schemas.microsoft.com/office/drawing/2010/main"/>
              </a:ext>
            </a:extLst>
          </a:blip>
          <a:stretch>
            <a:fillRect/>
          </a:stretch>
        </p:blipFill>
        <p:spPr>
          <a:xfrm>
            <a:off x="4124100" y="3220516"/>
            <a:ext cx="113234" cy="139580"/>
          </a:xfrm>
          <a:prstGeom prst="rect">
            <a:avLst/>
          </a:prstGeom>
        </p:spPr>
      </p:pic>
      <p:sp>
        <p:nvSpPr>
          <p:cNvPr id="5" name="Geschweifte Klammer rechts 4">
            <a:extLst>
              <a:ext uri="{FF2B5EF4-FFF2-40B4-BE49-F238E27FC236}">
                <a16:creationId xmlns:a16="http://schemas.microsoft.com/office/drawing/2014/main" id="{FA048047-CB35-1940-A190-9F700ADE0604}"/>
              </a:ext>
            </a:extLst>
          </p:cNvPr>
          <p:cNvSpPr/>
          <p:nvPr/>
        </p:nvSpPr>
        <p:spPr>
          <a:xfrm>
            <a:off x="4543794" y="3152398"/>
            <a:ext cx="163674" cy="970454"/>
          </a:xfrm>
          <a:prstGeom prst="rightBrace">
            <a:avLst/>
          </a:prstGeom>
          <a:noFill/>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7" name="object 51">
            <a:extLst>
              <a:ext uri="{FF2B5EF4-FFF2-40B4-BE49-F238E27FC236}">
                <a16:creationId xmlns:a16="http://schemas.microsoft.com/office/drawing/2014/main" id="{6553E49E-8AFA-1B4D-8C98-FC6BB29FDE3A}"/>
              </a:ext>
            </a:extLst>
          </p:cNvPr>
          <p:cNvSpPr/>
          <p:nvPr/>
        </p:nvSpPr>
        <p:spPr>
          <a:xfrm>
            <a:off x="4913522" y="3417197"/>
            <a:ext cx="2744416"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pPr lvl="0" algn="ctr">
              <a:lnSpc>
                <a:spcPct val="150000"/>
              </a:lnSpc>
            </a:pPr>
            <a:r>
              <a:rPr lang="en-US" sz="1200" b="1" dirty="0">
                <a:solidFill>
                  <a:schemeClr val="bg1"/>
                </a:solidFill>
              </a:rPr>
              <a:t>30   </a:t>
            </a:r>
            <a:r>
              <a:rPr lang="en-US" sz="1200" b="1" dirty="0" err="1">
                <a:solidFill>
                  <a:schemeClr val="bg1"/>
                </a:solidFill>
              </a:rPr>
              <a:t>Anw</a:t>
            </a:r>
            <a:r>
              <a:rPr lang="en-US" sz="1200" b="1" dirty="0">
                <a:solidFill>
                  <a:schemeClr val="bg1"/>
                </a:solidFill>
              </a:rPr>
              <a:t>./app. </a:t>
            </a:r>
            <a:r>
              <a:rPr lang="en-US" sz="1200" b="1" baseline="30000" dirty="0">
                <a:solidFill>
                  <a:schemeClr val="bg1"/>
                </a:solidFill>
              </a:rPr>
              <a:t>best       </a:t>
            </a:r>
            <a:r>
              <a:rPr lang="en-US" sz="1200" b="1" dirty="0">
                <a:solidFill>
                  <a:schemeClr val="bg1"/>
                </a:solidFill>
              </a:rPr>
              <a:t>x       0,63   € </a:t>
            </a:r>
            <a:r>
              <a:rPr lang="en-US" sz="1200" b="1" baseline="30000" dirty="0">
                <a:solidFill>
                  <a:schemeClr val="bg1"/>
                </a:solidFill>
              </a:rPr>
              <a:t> max.</a:t>
            </a:r>
            <a:endParaRPr lang="en-US" sz="1200" b="1" dirty="0">
              <a:solidFill>
                <a:schemeClr val="bg1"/>
              </a:solidFill>
            </a:endParaRPr>
          </a:p>
        </p:txBody>
      </p:sp>
      <p:sp>
        <p:nvSpPr>
          <p:cNvPr id="66" name="Titel 1">
            <a:extLst>
              <a:ext uri="{FF2B5EF4-FFF2-40B4-BE49-F238E27FC236}">
                <a16:creationId xmlns:a16="http://schemas.microsoft.com/office/drawing/2014/main" id="{AF574819-85F5-9E46-9075-32A59C99BA1E}"/>
              </a:ext>
            </a:extLst>
          </p:cNvPr>
          <p:cNvSpPr txBox="1">
            <a:spLocks/>
          </p:cNvSpPr>
          <p:nvPr/>
        </p:nvSpPr>
        <p:spPr>
          <a:xfrm>
            <a:off x="4364238" y="801833"/>
            <a:ext cx="1745965" cy="2552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r>
              <a:rPr lang="de-DE" sz="1800" b="1" dirty="0"/>
              <a:t>Jahreswert</a:t>
            </a:r>
            <a:endParaRPr lang="de-DE" sz="1800" dirty="0"/>
          </a:p>
        </p:txBody>
      </p:sp>
      <p:sp>
        <p:nvSpPr>
          <p:cNvPr id="68" name="Titel 1">
            <a:extLst>
              <a:ext uri="{FF2B5EF4-FFF2-40B4-BE49-F238E27FC236}">
                <a16:creationId xmlns:a16="http://schemas.microsoft.com/office/drawing/2014/main" id="{7BC84F03-DD9B-BB47-9B6F-26DE8B99E804}"/>
              </a:ext>
            </a:extLst>
          </p:cNvPr>
          <p:cNvSpPr txBox="1">
            <a:spLocks/>
          </p:cNvSpPr>
          <p:nvPr/>
        </p:nvSpPr>
        <p:spPr>
          <a:xfrm>
            <a:off x="6467498" y="801832"/>
            <a:ext cx="1946543" cy="2552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r>
              <a:rPr lang="de-DE" sz="1800" b="1" dirty="0"/>
              <a:t>Annual Value</a:t>
            </a:r>
            <a:endParaRPr lang="de-DE" sz="1800" dirty="0"/>
          </a:p>
        </p:txBody>
      </p:sp>
      <p:sp>
        <p:nvSpPr>
          <p:cNvPr id="69" name="Inhaltsplatzhalter 2">
            <a:extLst>
              <a:ext uri="{FF2B5EF4-FFF2-40B4-BE49-F238E27FC236}">
                <a16:creationId xmlns:a16="http://schemas.microsoft.com/office/drawing/2014/main" id="{C06EF78C-2933-3841-B7D7-FDB881FE0F1A}"/>
              </a:ext>
            </a:extLst>
          </p:cNvPr>
          <p:cNvSpPr txBox="1">
            <a:spLocks/>
          </p:cNvSpPr>
          <p:nvPr/>
        </p:nvSpPr>
        <p:spPr>
          <a:xfrm>
            <a:off x="735484" y="2567058"/>
            <a:ext cx="3032386" cy="120407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900" dirty="0" err="1"/>
              <a:t>Verfügbare</a:t>
            </a:r>
            <a:r>
              <a:rPr lang="en-US" sz="900" dirty="0"/>
              <a:t> und </a:t>
            </a:r>
            <a:r>
              <a:rPr lang="en-US" sz="900" dirty="0" err="1"/>
              <a:t>belegte</a:t>
            </a:r>
            <a:r>
              <a:rPr lang="en-US" sz="900" dirty="0"/>
              <a:t> </a:t>
            </a:r>
            <a:r>
              <a:rPr lang="en-US" sz="900" dirty="0" err="1"/>
              <a:t>intensivmedizinische</a:t>
            </a:r>
            <a:r>
              <a:rPr lang="en-US" sz="900" dirty="0"/>
              <a:t> </a:t>
            </a:r>
            <a:r>
              <a:rPr lang="en-US" sz="900" dirty="0" err="1"/>
              <a:t>Betten</a:t>
            </a:r>
            <a:r>
              <a:rPr lang="en-US" sz="900" dirty="0"/>
              <a:t> in Deutschland ( </a:t>
            </a:r>
            <a:r>
              <a:rPr lang="en-US" sz="900" dirty="0" err="1"/>
              <a:t>veröffentl</a:t>
            </a:r>
            <a:r>
              <a:rPr lang="en-US" sz="900" dirty="0"/>
              <a:t>. 20.02.2025)</a:t>
            </a:r>
          </a:p>
          <a:p>
            <a:pPr marL="0" indent="0" algn="just">
              <a:buNone/>
            </a:pPr>
            <a:r>
              <a:rPr lang="en-US" sz="900" dirty="0"/>
              <a:t>Das </a:t>
            </a:r>
            <a:r>
              <a:rPr lang="en-US" sz="900" dirty="0" err="1"/>
              <a:t>Intensivregister</a:t>
            </a:r>
            <a:r>
              <a:rPr lang="en-US" sz="900" dirty="0"/>
              <a:t> der </a:t>
            </a:r>
            <a:r>
              <a:rPr lang="en-US" sz="900" dirty="0" err="1"/>
              <a:t>deutschen</a:t>
            </a:r>
            <a:r>
              <a:rPr lang="en-US" sz="900" dirty="0"/>
              <a:t> </a:t>
            </a:r>
            <a:r>
              <a:rPr lang="en-US" sz="900" dirty="0" err="1"/>
              <a:t>Interdisziplinären</a:t>
            </a:r>
            <a:r>
              <a:rPr lang="en-US" sz="900" dirty="0"/>
              <a:t> </a:t>
            </a:r>
            <a:r>
              <a:rPr lang="en-US" sz="900" dirty="0" err="1"/>
              <a:t>Vereinigung</a:t>
            </a:r>
            <a:r>
              <a:rPr lang="en-US" sz="900" dirty="0"/>
              <a:t> </a:t>
            </a:r>
            <a:r>
              <a:rPr lang="en-US" sz="900" dirty="0" err="1"/>
              <a:t>für</a:t>
            </a:r>
            <a:r>
              <a:rPr lang="en-US" sz="900" dirty="0"/>
              <a:t> </a:t>
            </a:r>
            <a:r>
              <a:rPr lang="en-US" sz="900" dirty="0" err="1"/>
              <a:t>Intensiv</a:t>
            </a:r>
            <a:r>
              <a:rPr lang="en-US" sz="900" dirty="0"/>
              <a:t>- und </a:t>
            </a:r>
            <a:r>
              <a:rPr lang="en-US" sz="900" dirty="0" err="1"/>
              <a:t>Notfallmedizin</a:t>
            </a:r>
            <a:r>
              <a:rPr lang="en-US" sz="900" dirty="0"/>
              <a:t> (DIVI) </a:t>
            </a:r>
            <a:r>
              <a:rPr lang="en-US" sz="900" dirty="0" err="1"/>
              <a:t>registrierte</a:t>
            </a:r>
            <a:r>
              <a:rPr lang="en-US" sz="900" dirty="0"/>
              <a:t> </a:t>
            </a:r>
            <a:r>
              <a:rPr lang="en-US" sz="900" b="1" dirty="0" err="1"/>
              <a:t>Anfang</a:t>
            </a:r>
            <a:r>
              <a:rPr lang="en-US" sz="900" b="1" dirty="0"/>
              <a:t> </a:t>
            </a:r>
            <a:r>
              <a:rPr lang="en-US" sz="900" b="1" dirty="0" err="1"/>
              <a:t>Januar</a:t>
            </a:r>
            <a:r>
              <a:rPr lang="en-US" sz="900" b="1" dirty="0"/>
              <a:t> 2025 </a:t>
            </a:r>
            <a:r>
              <a:rPr lang="en-US" sz="900" b="1" dirty="0" err="1"/>
              <a:t>bundesweit</a:t>
            </a:r>
            <a:r>
              <a:rPr lang="en-US" sz="900" b="1" dirty="0"/>
              <a:t> 11.822 </a:t>
            </a:r>
            <a:r>
              <a:rPr lang="en-US" sz="900" b="1" dirty="0" err="1"/>
              <a:t>belegte</a:t>
            </a:r>
            <a:r>
              <a:rPr lang="en-US" sz="900" b="1" dirty="0"/>
              <a:t> </a:t>
            </a:r>
            <a:r>
              <a:rPr lang="en-US" sz="900" b="1" dirty="0" err="1"/>
              <a:t>Intensivbetten</a:t>
            </a:r>
            <a:r>
              <a:rPr lang="en-US" sz="900" b="1" dirty="0"/>
              <a:t>.</a:t>
            </a:r>
            <a:r>
              <a:rPr lang="en-US" sz="900" dirty="0"/>
              <a:t> Die </a:t>
            </a:r>
            <a:r>
              <a:rPr lang="en-US" sz="900" dirty="0" err="1"/>
              <a:t>Zahl</a:t>
            </a:r>
            <a:r>
              <a:rPr lang="en-US" sz="900" dirty="0"/>
              <a:t> der </a:t>
            </a:r>
            <a:r>
              <a:rPr lang="en-US" sz="900" dirty="0" err="1"/>
              <a:t>belegbaren</a:t>
            </a:r>
            <a:r>
              <a:rPr lang="en-US" sz="900" dirty="0"/>
              <a:t> </a:t>
            </a:r>
            <a:r>
              <a:rPr lang="en-US" sz="900" dirty="0" err="1"/>
              <a:t>Intensivbetten</a:t>
            </a:r>
            <a:r>
              <a:rPr lang="en-US" sz="900" dirty="0"/>
              <a:t> belief </a:t>
            </a:r>
            <a:r>
              <a:rPr lang="en-US" sz="900" dirty="0" err="1"/>
              <a:t>sich</a:t>
            </a:r>
            <a:r>
              <a:rPr lang="en-US" sz="900" dirty="0"/>
              <a:t> auf 1.977.</a:t>
            </a:r>
          </a:p>
          <a:p>
            <a:pPr algn="just">
              <a:buFont typeface="Wingdings" pitchFamily="2" charset="2"/>
              <a:buChar char="ü"/>
            </a:pPr>
            <a:endParaRPr lang="en-US" sz="900" dirty="0"/>
          </a:p>
        </p:txBody>
      </p:sp>
      <p:pic>
        <p:nvPicPr>
          <p:cNvPr id="70" name="Grafik 69">
            <a:extLst>
              <a:ext uri="{FF2B5EF4-FFF2-40B4-BE49-F238E27FC236}">
                <a16:creationId xmlns:a16="http://schemas.microsoft.com/office/drawing/2014/main" id="{1D691A97-514A-2049-A188-6833AACAF45B}"/>
              </a:ext>
            </a:extLst>
          </p:cNvPr>
          <p:cNvPicPr>
            <a:picLocks noChangeAspect="1"/>
          </p:cNvPicPr>
          <p:nvPr/>
        </p:nvPicPr>
        <p:blipFill>
          <a:blip r:embed="rId16"/>
          <a:stretch>
            <a:fillRect/>
          </a:stretch>
        </p:blipFill>
        <p:spPr>
          <a:xfrm>
            <a:off x="4807889" y="4090355"/>
            <a:ext cx="2980588" cy="283865"/>
          </a:xfrm>
          <a:prstGeom prst="rect">
            <a:avLst/>
          </a:prstGeom>
        </p:spPr>
      </p:pic>
      <p:pic>
        <p:nvPicPr>
          <p:cNvPr id="71" name="Grafik 70">
            <a:extLst>
              <a:ext uri="{FF2B5EF4-FFF2-40B4-BE49-F238E27FC236}">
                <a16:creationId xmlns:a16="http://schemas.microsoft.com/office/drawing/2014/main" id="{34E971C9-919F-2748-878A-D7C187F7D5A3}"/>
              </a:ext>
            </a:extLst>
          </p:cNvPr>
          <p:cNvPicPr>
            <a:picLocks noChangeAspect="1"/>
          </p:cNvPicPr>
          <p:nvPr/>
        </p:nvPicPr>
        <p:blipFill>
          <a:blip r:embed="rId17"/>
          <a:stretch>
            <a:fillRect/>
          </a:stretch>
        </p:blipFill>
        <p:spPr>
          <a:xfrm>
            <a:off x="4782494" y="2828095"/>
            <a:ext cx="2923174" cy="274828"/>
          </a:xfrm>
          <a:prstGeom prst="rect">
            <a:avLst/>
          </a:prstGeom>
        </p:spPr>
      </p:pic>
      <p:sp>
        <p:nvSpPr>
          <p:cNvPr id="4" name="Oval 3">
            <a:extLst>
              <a:ext uri="{FF2B5EF4-FFF2-40B4-BE49-F238E27FC236}">
                <a16:creationId xmlns:a16="http://schemas.microsoft.com/office/drawing/2014/main" id="{CE7B0608-F642-404A-82A0-559B730AF02D}"/>
              </a:ext>
            </a:extLst>
          </p:cNvPr>
          <p:cNvSpPr/>
          <p:nvPr/>
        </p:nvSpPr>
        <p:spPr>
          <a:xfrm>
            <a:off x="6718850" y="2489698"/>
            <a:ext cx="1070436" cy="819952"/>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2" name="Oval 71">
            <a:extLst>
              <a:ext uri="{FF2B5EF4-FFF2-40B4-BE49-F238E27FC236}">
                <a16:creationId xmlns:a16="http://schemas.microsoft.com/office/drawing/2014/main" id="{A56F17B4-CA18-9B42-A285-AEF006C24C73}"/>
              </a:ext>
            </a:extLst>
          </p:cNvPr>
          <p:cNvSpPr/>
          <p:nvPr/>
        </p:nvSpPr>
        <p:spPr>
          <a:xfrm>
            <a:off x="6762919" y="3814907"/>
            <a:ext cx="1070436" cy="819952"/>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4" name="Inhaltsplatzhalter 2">
            <a:extLst>
              <a:ext uri="{FF2B5EF4-FFF2-40B4-BE49-F238E27FC236}">
                <a16:creationId xmlns:a16="http://schemas.microsoft.com/office/drawing/2014/main" id="{FAE22D9E-D1FE-3C4A-ACD3-54A47D7215E9}"/>
              </a:ext>
            </a:extLst>
          </p:cNvPr>
          <p:cNvSpPr>
            <a:spLocks noGrp="1"/>
          </p:cNvSpPr>
          <p:nvPr>
            <p:ph idx="1"/>
          </p:nvPr>
        </p:nvSpPr>
        <p:spPr>
          <a:xfrm>
            <a:off x="4028954" y="1137126"/>
            <a:ext cx="2119808" cy="1204078"/>
          </a:xfrm>
        </p:spPr>
        <p:txBody>
          <a:bodyPr>
            <a:noAutofit/>
          </a:bodyPr>
          <a:lstStyle/>
          <a:p>
            <a:pPr>
              <a:buFont typeface="Wingdings" pitchFamily="2" charset="2"/>
              <a:buChar char="ü"/>
            </a:pPr>
            <a:r>
              <a:rPr lang="en-US" sz="1350" dirty="0"/>
              <a:t>pro </a:t>
            </a:r>
            <a:r>
              <a:rPr lang="en-US" sz="1350" dirty="0" err="1"/>
              <a:t>Intensivbett</a:t>
            </a:r>
            <a:endParaRPr lang="en-US" sz="1350" dirty="0"/>
          </a:p>
          <a:p>
            <a:pPr>
              <a:buFont typeface="Wingdings" pitchFamily="2" charset="2"/>
              <a:buChar char="ü"/>
            </a:pPr>
            <a:r>
              <a:rPr lang="en-US" sz="1350" dirty="0"/>
              <a:t>365 </a:t>
            </a:r>
            <a:r>
              <a:rPr lang="en-US" sz="1350" dirty="0" err="1"/>
              <a:t>Tage</a:t>
            </a:r>
            <a:r>
              <a:rPr lang="en-US" sz="1350" dirty="0"/>
              <a:t> x 1,89€</a:t>
            </a:r>
          </a:p>
          <a:p>
            <a:pPr>
              <a:buFont typeface="Wingdings" pitchFamily="2" charset="2"/>
              <a:buChar char="ü"/>
            </a:pPr>
            <a:r>
              <a:rPr lang="en-US" sz="1350" dirty="0"/>
              <a:t>80% </a:t>
            </a:r>
            <a:r>
              <a:rPr lang="en-US" sz="1350" dirty="0" err="1"/>
              <a:t>Auslastung</a:t>
            </a:r>
            <a:endParaRPr lang="en-US" sz="1350" dirty="0"/>
          </a:p>
          <a:p>
            <a:pPr>
              <a:buFont typeface="Wingdings" pitchFamily="2" charset="2"/>
              <a:buChar char="ü"/>
            </a:pPr>
            <a:r>
              <a:rPr lang="en-US" sz="1350" b="1" dirty="0"/>
              <a:t>551,88€ </a:t>
            </a:r>
            <a:r>
              <a:rPr lang="en-US" sz="1350" b="1" dirty="0" err="1"/>
              <a:t>abzgl</a:t>
            </a:r>
            <a:r>
              <a:rPr lang="en-US" sz="1350" b="1" dirty="0"/>
              <a:t>. </a:t>
            </a:r>
          </a:p>
          <a:p>
            <a:pPr>
              <a:buFont typeface="Wingdings" pitchFamily="2" charset="2"/>
              <a:buChar char="ü"/>
            </a:pPr>
            <a:r>
              <a:rPr lang="en-US" sz="1350" b="1" dirty="0" err="1"/>
              <a:t>Klinik-Rabatt</a:t>
            </a:r>
            <a:endParaRPr lang="en-US" sz="1350" b="1" dirty="0"/>
          </a:p>
        </p:txBody>
      </p:sp>
      <p:sp>
        <p:nvSpPr>
          <p:cNvPr id="55" name="Inhaltsplatzhalter 2">
            <a:extLst>
              <a:ext uri="{FF2B5EF4-FFF2-40B4-BE49-F238E27FC236}">
                <a16:creationId xmlns:a16="http://schemas.microsoft.com/office/drawing/2014/main" id="{0731BA2E-EF43-2F4D-A2F5-CD32B851BB48}"/>
              </a:ext>
            </a:extLst>
          </p:cNvPr>
          <p:cNvSpPr txBox="1">
            <a:spLocks/>
          </p:cNvSpPr>
          <p:nvPr/>
        </p:nvSpPr>
        <p:spPr>
          <a:xfrm>
            <a:off x="6138235" y="1137126"/>
            <a:ext cx="2275807" cy="120407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itchFamily="2" charset="2"/>
              <a:buChar char="ü"/>
            </a:pPr>
            <a:r>
              <a:rPr lang="en-US" sz="1350" dirty="0"/>
              <a:t>per intensive care bed</a:t>
            </a:r>
          </a:p>
          <a:p>
            <a:pPr>
              <a:buFont typeface="Wingdings" pitchFamily="2" charset="2"/>
              <a:buChar char="ü"/>
            </a:pPr>
            <a:r>
              <a:rPr lang="en-US" sz="1350" dirty="0"/>
              <a:t>365 days x 1,89 €</a:t>
            </a:r>
          </a:p>
          <a:p>
            <a:pPr>
              <a:buFont typeface="Wingdings" pitchFamily="2" charset="2"/>
              <a:buChar char="ü"/>
            </a:pPr>
            <a:r>
              <a:rPr lang="en-US" sz="1350" dirty="0"/>
              <a:t>80% capacity utilization</a:t>
            </a:r>
          </a:p>
          <a:p>
            <a:pPr>
              <a:buFont typeface="Wingdings" pitchFamily="2" charset="2"/>
              <a:buChar char="ü"/>
            </a:pPr>
            <a:r>
              <a:rPr lang="en-US" sz="1350" b="1" dirty="0"/>
              <a:t>€551.88 less </a:t>
            </a:r>
          </a:p>
          <a:p>
            <a:pPr>
              <a:buFont typeface="Wingdings" pitchFamily="2" charset="2"/>
              <a:buChar char="ü"/>
            </a:pPr>
            <a:r>
              <a:rPr lang="en-US" sz="1350" b="1" dirty="0"/>
              <a:t>Hospital discount</a:t>
            </a:r>
          </a:p>
        </p:txBody>
      </p:sp>
      <p:sp>
        <p:nvSpPr>
          <p:cNvPr id="56" name="Inhaltsplatzhalter 2">
            <a:extLst>
              <a:ext uri="{FF2B5EF4-FFF2-40B4-BE49-F238E27FC236}">
                <a16:creationId xmlns:a16="http://schemas.microsoft.com/office/drawing/2014/main" id="{AFCF5474-CDB7-0B4A-8DE1-DFD9FB12461A}"/>
              </a:ext>
            </a:extLst>
          </p:cNvPr>
          <p:cNvSpPr txBox="1">
            <a:spLocks/>
          </p:cNvSpPr>
          <p:nvPr/>
        </p:nvSpPr>
        <p:spPr>
          <a:xfrm>
            <a:off x="732539" y="3691293"/>
            <a:ext cx="3032386" cy="120407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900" dirty="0"/>
              <a:t>Available and occupied intensive care beds in Germany (published February 20, 2025)</a:t>
            </a:r>
          </a:p>
          <a:p>
            <a:pPr marL="0" indent="0" algn="just">
              <a:buNone/>
            </a:pPr>
            <a:r>
              <a:rPr lang="en-US" sz="900" dirty="0"/>
              <a:t>The intensive care registry of the German Interdisciplinary Association for Intensive Care and Emergency Medicine (DIVI) registered </a:t>
            </a:r>
            <a:r>
              <a:rPr lang="en-US" sz="900" b="1" dirty="0"/>
              <a:t>11,822 occupied intensive care beds nationwide at the beginning of January 2025</a:t>
            </a:r>
            <a:r>
              <a:rPr lang="en-US" sz="900" dirty="0"/>
              <a:t>. The number of available intensive care beds was 1,977.</a:t>
            </a:r>
          </a:p>
        </p:txBody>
      </p:sp>
    </p:spTree>
    <p:extLst>
      <p:ext uri="{BB962C8B-B14F-4D97-AF65-F5344CB8AC3E}">
        <p14:creationId xmlns:p14="http://schemas.microsoft.com/office/powerpoint/2010/main" val="30609608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a:xfrm>
            <a:off x="4136879" y="3990975"/>
            <a:ext cx="4608910" cy="5391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50000"/>
              </a:lnSpc>
            </a:pPr>
            <a:endParaRPr lang="de-DE" sz="1400" dirty="0">
              <a:solidFill>
                <a:schemeClr val="bg1">
                  <a:lumMod val="65000"/>
                </a:schemeClr>
              </a:solidFill>
            </a:endParaRPr>
          </a:p>
        </p:txBody>
      </p:sp>
      <p:sp>
        <p:nvSpPr>
          <p:cNvPr id="6" name="Inhaltsplatzhalter 2"/>
          <p:cNvSpPr txBox="1">
            <a:spLocks/>
          </p:cNvSpPr>
          <p:nvPr/>
        </p:nvSpPr>
        <p:spPr>
          <a:xfrm>
            <a:off x="3776323" y="1164442"/>
            <a:ext cx="2057497" cy="210818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a:solidFill>
                  <a:schemeClr val="tx1"/>
                </a:solidFill>
              </a:rPr>
              <a:t>Patienten</a:t>
            </a:r>
          </a:p>
          <a:p>
            <a:pPr marL="342900" indent="-342900" algn="l">
              <a:lnSpc>
                <a:spcPts val="2160"/>
              </a:lnSpc>
              <a:buFont typeface="+mj-lt"/>
              <a:buAutoNum type="arabicPeriod"/>
            </a:pPr>
            <a:r>
              <a:rPr lang="de-DE" sz="1350" dirty="0">
                <a:solidFill>
                  <a:schemeClr val="tx1"/>
                </a:solidFill>
              </a:rPr>
              <a:t>Anamnese</a:t>
            </a:r>
          </a:p>
          <a:p>
            <a:pPr marL="342900" indent="-342900" algn="l">
              <a:lnSpc>
                <a:spcPts val="2160"/>
              </a:lnSpc>
              <a:buFont typeface="+mj-lt"/>
              <a:buAutoNum type="arabicPeriod"/>
            </a:pPr>
            <a:r>
              <a:rPr lang="de-DE" sz="1350" dirty="0">
                <a:solidFill>
                  <a:schemeClr val="tx1"/>
                </a:solidFill>
              </a:rPr>
              <a:t>Orale Reinigung, </a:t>
            </a:r>
            <a:br>
              <a:rPr lang="de-DE" sz="1350" dirty="0">
                <a:solidFill>
                  <a:schemeClr val="tx1"/>
                </a:solidFill>
              </a:rPr>
            </a:br>
            <a:r>
              <a:rPr lang="de-DE" sz="1350" dirty="0">
                <a:solidFill>
                  <a:schemeClr val="tx1"/>
                </a:solidFill>
              </a:rPr>
              <a:t>Keimreduktion, </a:t>
            </a:r>
            <a:br>
              <a:rPr lang="de-DE" sz="1350" dirty="0">
                <a:solidFill>
                  <a:schemeClr val="tx1"/>
                </a:solidFill>
              </a:rPr>
            </a:br>
            <a:r>
              <a:rPr lang="de-DE" sz="1350" dirty="0">
                <a:solidFill>
                  <a:schemeClr val="tx1"/>
                </a:solidFill>
              </a:rPr>
              <a:t>Wundpflege</a:t>
            </a:r>
          </a:p>
          <a:p>
            <a:pPr marL="342900" indent="-342900" algn="l">
              <a:lnSpc>
                <a:spcPts val="2160"/>
              </a:lnSpc>
              <a:buFont typeface="+mj-lt"/>
              <a:buAutoNum type="arabicPeriod"/>
            </a:pPr>
            <a:r>
              <a:rPr lang="de-DE" sz="1350" dirty="0">
                <a:solidFill>
                  <a:schemeClr val="tx1"/>
                </a:solidFill>
              </a:rPr>
              <a:t>Produktanwendung</a:t>
            </a:r>
          </a:p>
          <a:p>
            <a:pPr marL="342900" indent="-342900" algn="l">
              <a:lnSpc>
                <a:spcPts val="2160"/>
              </a:lnSpc>
              <a:buFont typeface="+mj-lt"/>
              <a:buAutoNum type="arabicPeriod"/>
            </a:pPr>
            <a:r>
              <a:rPr lang="de-DE" sz="1350" dirty="0">
                <a:solidFill>
                  <a:schemeClr val="tx1"/>
                </a:solidFill>
              </a:rPr>
              <a:t>3-Schritt-System</a:t>
            </a:r>
          </a:p>
          <a:p>
            <a:pPr marL="342900" indent="-342900" algn="l">
              <a:lnSpc>
                <a:spcPts val="2160"/>
              </a:lnSpc>
              <a:buFont typeface="+mj-lt"/>
              <a:buAutoNum type="arabicPeriod"/>
            </a:pPr>
            <a:r>
              <a:rPr lang="de-DE" sz="1350" dirty="0">
                <a:solidFill>
                  <a:schemeClr val="tx1"/>
                </a:solidFill>
              </a:rPr>
              <a:t>Alleinstellung </a:t>
            </a:r>
          </a:p>
          <a:p>
            <a:pPr marL="342900" indent="-342900" algn="l">
              <a:lnSpc>
                <a:spcPts val="2160"/>
              </a:lnSpc>
              <a:buFont typeface="+mj-lt"/>
              <a:buAutoNum type="arabicPeriod"/>
            </a:pPr>
            <a:r>
              <a:rPr lang="de-DE" sz="1800" b="1" dirty="0">
                <a:solidFill>
                  <a:schemeClr val="tx1"/>
                </a:solidFill>
              </a:rPr>
              <a:t>Dokumente</a:t>
            </a:r>
          </a:p>
        </p:txBody>
      </p:sp>
      <p:sp>
        <p:nvSpPr>
          <p:cNvPr id="10" name="Inhaltsplatzhalter 2"/>
          <p:cNvSpPr txBox="1">
            <a:spLocks/>
          </p:cNvSpPr>
          <p:nvPr/>
        </p:nvSpPr>
        <p:spPr>
          <a:xfrm>
            <a:off x="6172567" y="1158427"/>
            <a:ext cx="2107833" cy="206632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ts val="2160"/>
              </a:lnSpc>
              <a:buFont typeface="+mj-lt"/>
              <a:buAutoNum type="arabicPeriod"/>
            </a:pPr>
            <a:r>
              <a:rPr lang="de-DE" sz="1350" dirty="0" err="1">
                <a:solidFill>
                  <a:schemeClr val="tx1"/>
                </a:solidFill>
              </a:rPr>
              <a:t>Patients</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Anamnesis</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Oral </a:t>
            </a:r>
            <a:r>
              <a:rPr lang="de-DE" sz="1350" dirty="0" err="1">
                <a:solidFill>
                  <a:schemeClr val="tx1"/>
                </a:solidFill>
              </a:rPr>
              <a:t>cleansing</a:t>
            </a:r>
            <a:r>
              <a:rPr lang="de-DE" sz="1350" dirty="0">
                <a:solidFill>
                  <a:schemeClr val="tx1"/>
                </a:solidFill>
              </a:rPr>
              <a:t>, </a:t>
            </a:r>
            <a:br>
              <a:rPr lang="de-DE" sz="1350" dirty="0">
                <a:solidFill>
                  <a:schemeClr val="tx1"/>
                </a:solidFill>
              </a:rPr>
            </a:br>
            <a:r>
              <a:rPr lang="de-DE" sz="1350" dirty="0" err="1">
                <a:solidFill>
                  <a:schemeClr val="tx1"/>
                </a:solidFill>
              </a:rPr>
              <a:t>germ</a:t>
            </a:r>
            <a:r>
              <a:rPr lang="de-DE" sz="1350" dirty="0">
                <a:solidFill>
                  <a:schemeClr val="tx1"/>
                </a:solidFill>
              </a:rPr>
              <a:t> </a:t>
            </a:r>
            <a:r>
              <a:rPr lang="de-DE" sz="1350" dirty="0" err="1">
                <a:solidFill>
                  <a:schemeClr val="tx1"/>
                </a:solidFill>
              </a:rPr>
              <a:t>reduction</a:t>
            </a:r>
            <a:r>
              <a:rPr lang="de-DE" sz="1350" dirty="0">
                <a:solidFill>
                  <a:schemeClr val="tx1"/>
                </a:solidFill>
              </a:rPr>
              <a:t>, </a:t>
            </a:r>
            <a:br>
              <a:rPr lang="de-DE" sz="1350" dirty="0">
                <a:solidFill>
                  <a:schemeClr val="tx1"/>
                </a:solidFill>
              </a:rPr>
            </a:br>
            <a:r>
              <a:rPr lang="de-DE" sz="1350" dirty="0" err="1">
                <a:solidFill>
                  <a:schemeClr val="tx1"/>
                </a:solidFill>
              </a:rPr>
              <a:t>wound</a:t>
            </a:r>
            <a:r>
              <a:rPr lang="de-DE" sz="1350" dirty="0">
                <a:solidFill>
                  <a:schemeClr val="tx1"/>
                </a:solidFill>
              </a:rPr>
              <a:t> </a:t>
            </a:r>
            <a:r>
              <a:rPr lang="de-DE" sz="1350" dirty="0" err="1">
                <a:solidFill>
                  <a:schemeClr val="tx1"/>
                </a:solidFill>
              </a:rPr>
              <a:t>care</a:t>
            </a:r>
            <a:endParaRPr lang="de-DE" sz="1350" dirty="0">
              <a:solidFill>
                <a:schemeClr val="tx1"/>
              </a:solidFill>
            </a:endParaRPr>
          </a:p>
          <a:p>
            <a:pPr marL="342900" indent="-342900" algn="l">
              <a:lnSpc>
                <a:spcPts val="2160"/>
              </a:lnSpc>
              <a:buFont typeface="+mj-lt"/>
              <a:buAutoNum type="arabicPeriod"/>
            </a:pPr>
            <a:r>
              <a:rPr lang="de-DE" sz="1350" dirty="0" err="1">
                <a:solidFill>
                  <a:schemeClr val="tx1"/>
                </a:solidFill>
              </a:rPr>
              <a:t>Product</a:t>
            </a:r>
            <a:r>
              <a:rPr lang="de-DE" sz="1350" dirty="0">
                <a:solidFill>
                  <a:schemeClr val="tx1"/>
                </a:solidFill>
              </a:rPr>
              <a:t> </a:t>
            </a:r>
            <a:r>
              <a:rPr lang="de-DE" sz="1350" dirty="0" err="1">
                <a:solidFill>
                  <a:schemeClr val="tx1"/>
                </a:solidFill>
              </a:rPr>
              <a:t>application</a:t>
            </a:r>
            <a:endParaRPr lang="de-DE" sz="1350" dirty="0">
              <a:solidFill>
                <a:schemeClr val="tx1"/>
              </a:solidFill>
            </a:endParaRPr>
          </a:p>
          <a:p>
            <a:pPr marL="342900" indent="-342900" algn="l">
              <a:lnSpc>
                <a:spcPts val="2160"/>
              </a:lnSpc>
              <a:buFont typeface="+mj-lt"/>
              <a:buAutoNum type="arabicPeriod"/>
            </a:pPr>
            <a:r>
              <a:rPr lang="de-DE" sz="1350" dirty="0">
                <a:solidFill>
                  <a:schemeClr val="tx1"/>
                </a:solidFill>
              </a:rPr>
              <a:t>3-Step-System</a:t>
            </a:r>
          </a:p>
          <a:p>
            <a:pPr marL="342900" indent="-342900" algn="l">
              <a:lnSpc>
                <a:spcPts val="2160"/>
              </a:lnSpc>
              <a:buFont typeface="+mj-lt"/>
              <a:buAutoNum type="arabicPeriod"/>
            </a:pPr>
            <a:r>
              <a:rPr lang="de-DE" sz="1350" dirty="0">
                <a:solidFill>
                  <a:schemeClr val="tx1"/>
                </a:solidFill>
              </a:rPr>
              <a:t>USP</a:t>
            </a:r>
          </a:p>
          <a:p>
            <a:pPr marL="342900" indent="-342900" algn="l">
              <a:lnSpc>
                <a:spcPts val="2160"/>
              </a:lnSpc>
              <a:buFont typeface="+mj-lt"/>
              <a:buAutoNum type="arabicPeriod"/>
            </a:pPr>
            <a:r>
              <a:rPr lang="de-DE" sz="1800" b="1" dirty="0" err="1">
                <a:solidFill>
                  <a:schemeClr val="tx1"/>
                </a:solidFill>
              </a:rPr>
              <a:t>Documents</a:t>
            </a:r>
            <a:endParaRPr lang="de-DE" sz="1800" b="1" dirty="0">
              <a:solidFill>
                <a:schemeClr val="tx1"/>
              </a:solidFill>
            </a:endParaRPr>
          </a:p>
        </p:txBody>
      </p:sp>
      <p:sp>
        <p:nvSpPr>
          <p:cNvPr id="12" name="Oval 11"/>
          <p:cNvSpPr>
            <a:spLocks noChangeAspect="1"/>
          </p:cNvSpPr>
          <p:nvPr/>
        </p:nvSpPr>
        <p:spPr>
          <a:xfrm>
            <a:off x="4275667" y="558723"/>
            <a:ext cx="452629" cy="247619"/>
          </a:xfrm>
          <a:prstGeom prst="ellipse">
            <a:avLst/>
          </a:prstGeom>
          <a:solidFill>
            <a:srgbClr val="10253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600" dirty="0"/>
              <a:t>DE</a:t>
            </a:r>
          </a:p>
        </p:txBody>
      </p:sp>
      <p:sp>
        <p:nvSpPr>
          <p:cNvPr id="13" name="Oval 12"/>
          <p:cNvSpPr>
            <a:spLocks noChangeAspect="1"/>
          </p:cNvSpPr>
          <p:nvPr/>
        </p:nvSpPr>
        <p:spPr>
          <a:xfrm>
            <a:off x="6614661" y="552707"/>
            <a:ext cx="452629" cy="24761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rgbClr val="17375E"/>
                </a:solidFill>
              </a:rPr>
              <a:t>EN</a:t>
            </a:r>
          </a:p>
        </p:txBody>
      </p:sp>
      <p:sp>
        <p:nvSpPr>
          <p:cNvPr id="14" name="Foliennummernplatzhalter 13">
            <a:extLst>
              <a:ext uri="{FF2B5EF4-FFF2-40B4-BE49-F238E27FC236}">
                <a16:creationId xmlns:a16="http://schemas.microsoft.com/office/drawing/2014/main" id="{B8A611A9-F7C3-2A4D-B709-B2E5B66F3567}"/>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79</a:t>
            </a:fld>
            <a:endParaRPr lang="de-DE"/>
          </a:p>
        </p:txBody>
      </p:sp>
      <p:sp>
        <p:nvSpPr>
          <p:cNvPr id="27" name="Interaktive Schaltfläche: Anpassen 26">
            <a:hlinkClick r:id="rId3" action="ppaction://hlinksldjump" highlightClick="1"/>
            <a:extLst>
              <a:ext uri="{FF2B5EF4-FFF2-40B4-BE49-F238E27FC236}">
                <a16:creationId xmlns:a16="http://schemas.microsoft.com/office/drawing/2014/main" id="{2B28D2CC-AB1B-6846-81D3-B1364E4A0AF4}"/>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28" name="Interaktive Schaltfläche: Anpassen 27">
            <a:hlinkClick r:id="rId4" action="ppaction://hlinksldjump" highlightClick="1"/>
            <a:extLst>
              <a:ext uri="{FF2B5EF4-FFF2-40B4-BE49-F238E27FC236}">
                <a16:creationId xmlns:a16="http://schemas.microsoft.com/office/drawing/2014/main" id="{47193C3A-426E-8845-8CC5-73C4E43FB26F}"/>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9" name="Interaktive Schaltfläche: Anpassen 28">
            <a:hlinkClick r:id="rId5" action="ppaction://hlinksldjump" highlightClick="1"/>
            <a:extLst>
              <a:ext uri="{FF2B5EF4-FFF2-40B4-BE49-F238E27FC236}">
                <a16:creationId xmlns:a16="http://schemas.microsoft.com/office/drawing/2014/main" id="{F5D941C2-A953-A04C-9E15-8EEC7CFBAA1B}"/>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30" name="Interaktive Schaltfläche: Anpassen 29">
            <a:hlinkClick r:id="rId6" action="ppaction://hlinksldjump" highlightClick="1"/>
            <a:extLst>
              <a:ext uri="{FF2B5EF4-FFF2-40B4-BE49-F238E27FC236}">
                <a16:creationId xmlns:a16="http://schemas.microsoft.com/office/drawing/2014/main" id="{8B2B7499-9E3F-1942-B95A-0E652AD470F9}"/>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31" name="Interaktive Schaltfläche: Anpassen 30">
            <a:hlinkClick r:id="rId7" action="ppaction://hlinksldjump" highlightClick="1"/>
            <a:extLst>
              <a:ext uri="{FF2B5EF4-FFF2-40B4-BE49-F238E27FC236}">
                <a16:creationId xmlns:a16="http://schemas.microsoft.com/office/drawing/2014/main" id="{BEEEC72A-B591-804F-83CC-3FDD6927BF8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32" name="Interaktive Schaltfläche: Anpassen 31">
            <a:hlinkClick r:id="rId8" action="ppaction://hlinksldjump" highlightClick="1"/>
            <a:extLst>
              <a:ext uri="{FF2B5EF4-FFF2-40B4-BE49-F238E27FC236}">
                <a16:creationId xmlns:a16="http://schemas.microsoft.com/office/drawing/2014/main" id="{96ED0104-FFBE-B342-AADD-717111508644}"/>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35" name="Interaktive Schaltfläche: Zurückkehren 34">
            <a:hlinkClick r:id="" action="ppaction://hlinkshowjump?jump=lastslideviewed" highlightClick="1"/>
            <a:extLst>
              <a:ext uri="{FF2B5EF4-FFF2-40B4-BE49-F238E27FC236}">
                <a16:creationId xmlns:a16="http://schemas.microsoft.com/office/drawing/2014/main" id="{1D7FA5B2-42DD-5246-8DD2-067288EAA3DA}"/>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Interaktive Schaltfläche: Anpassen 35">
            <a:hlinkClick r:id="rId9" action="ppaction://hlinksldjump" highlightClick="1"/>
            <a:extLst>
              <a:ext uri="{FF2B5EF4-FFF2-40B4-BE49-F238E27FC236}">
                <a16:creationId xmlns:a16="http://schemas.microsoft.com/office/drawing/2014/main" id="{B2C9EB1B-1785-B64D-8128-D04D8A437048}"/>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33" name="Interaktive Schaltfläche: Erste Folie 32">
            <a:hlinkClick r:id="rId10" action="ppaction://hlinksldjump" highlightClick="1"/>
            <a:extLst>
              <a:ext uri="{FF2B5EF4-FFF2-40B4-BE49-F238E27FC236}">
                <a16:creationId xmlns:a16="http://schemas.microsoft.com/office/drawing/2014/main" id="{E594E316-359B-8B47-878C-4F2B0D337FA6}"/>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4" name="object 3">
            <a:extLst>
              <a:ext uri="{FF2B5EF4-FFF2-40B4-BE49-F238E27FC236}">
                <a16:creationId xmlns:a16="http://schemas.microsoft.com/office/drawing/2014/main" id="{6AEA5D10-6B1A-1143-81FF-BFBF0EAB1B5C}"/>
              </a:ext>
            </a:extLst>
          </p:cNvPr>
          <p:cNvPicPr>
            <a:picLocks noChangeAspect="1"/>
          </p:cNvPicPr>
          <p:nvPr/>
        </p:nvPicPr>
        <p:blipFill rotWithShape="1">
          <a:blip r:embed="rId11" cstate="email">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0" y="0"/>
            <a:ext cx="3011169" cy="4720049"/>
          </a:xfrm>
          <a:prstGeom prst="rect">
            <a:avLst/>
          </a:prstGeom>
        </p:spPr>
      </p:pic>
      <p:sp>
        <p:nvSpPr>
          <p:cNvPr id="37" name="object 47">
            <a:extLst>
              <a:ext uri="{FF2B5EF4-FFF2-40B4-BE49-F238E27FC236}">
                <a16:creationId xmlns:a16="http://schemas.microsoft.com/office/drawing/2014/main" id="{CE483656-99F1-A444-9DE2-500EDE2E9A19}"/>
              </a:ext>
            </a:extLst>
          </p:cNvPr>
          <p:cNvSpPr/>
          <p:nvPr/>
        </p:nvSpPr>
        <p:spPr>
          <a:xfrm>
            <a:off x="72357" y="2404898"/>
            <a:ext cx="411424" cy="360045"/>
          </a:xfrm>
          <a:custGeom>
            <a:avLst/>
            <a:gdLst/>
            <a:ahLst/>
            <a:cxnLst/>
            <a:rect l="l" t="t" r="r" b="b"/>
            <a:pathLst>
              <a:path w="360044" h="360045">
                <a:moveTo>
                  <a:pt x="0" y="179997"/>
                </a:moveTo>
                <a:lnTo>
                  <a:pt x="6434" y="227824"/>
                </a:lnTo>
                <a:lnTo>
                  <a:pt x="24589" y="270816"/>
                </a:lnTo>
                <a:lnTo>
                  <a:pt x="52745" y="307250"/>
                </a:lnTo>
                <a:lnTo>
                  <a:pt x="89179" y="335406"/>
                </a:lnTo>
                <a:lnTo>
                  <a:pt x="132171" y="353561"/>
                </a:lnTo>
                <a:lnTo>
                  <a:pt x="179999" y="359996"/>
                </a:lnTo>
                <a:lnTo>
                  <a:pt x="227825" y="353561"/>
                </a:lnTo>
                <a:lnTo>
                  <a:pt x="270816" y="335406"/>
                </a:lnTo>
                <a:lnTo>
                  <a:pt x="307250" y="307250"/>
                </a:lnTo>
                <a:lnTo>
                  <a:pt x="335406" y="270816"/>
                </a:lnTo>
                <a:lnTo>
                  <a:pt x="353562" y="227824"/>
                </a:lnTo>
                <a:lnTo>
                  <a:pt x="359996" y="179997"/>
                </a:lnTo>
                <a:lnTo>
                  <a:pt x="353562" y="132171"/>
                </a:lnTo>
                <a:lnTo>
                  <a:pt x="335406" y="89180"/>
                </a:lnTo>
                <a:lnTo>
                  <a:pt x="307250" y="52746"/>
                </a:lnTo>
                <a:lnTo>
                  <a:pt x="270816" y="24590"/>
                </a:lnTo>
                <a:lnTo>
                  <a:pt x="227825" y="6434"/>
                </a:lnTo>
                <a:lnTo>
                  <a:pt x="179999" y="0"/>
                </a:lnTo>
                <a:lnTo>
                  <a:pt x="132171" y="6434"/>
                </a:lnTo>
                <a:lnTo>
                  <a:pt x="89179"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38" name="object 48">
            <a:extLst>
              <a:ext uri="{FF2B5EF4-FFF2-40B4-BE49-F238E27FC236}">
                <a16:creationId xmlns:a16="http://schemas.microsoft.com/office/drawing/2014/main" id="{53D3134A-3918-4A45-9C42-786DAE4F2904}"/>
              </a:ext>
            </a:extLst>
          </p:cNvPr>
          <p:cNvPicPr/>
          <p:nvPr/>
        </p:nvPicPr>
        <p:blipFill>
          <a:blip r:embed="rId12" cstate="email">
            <a:extLst>
              <a:ext uri="{28A0092B-C50C-407E-A947-70E740481C1C}">
                <a14:useLocalDpi xmlns:a14="http://schemas.microsoft.com/office/drawing/2010/main"/>
              </a:ext>
            </a:extLst>
          </a:blip>
          <a:stretch>
            <a:fillRect/>
          </a:stretch>
        </p:blipFill>
        <p:spPr>
          <a:xfrm>
            <a:off x="230813" y="2499967"/>
            <a:ext cx="100472" cy="167096"/>
          </a:xfrm>
          <a:prstGeom prst="rect">
            <a:avLst/>
          </a:prstGeom>
        </p:spPr>
      </p:pic>
      <p:sp>
        <p:nvSpPr>
          <p:cNvPr id="39" name="object 51">
            <a:extLst>
              <a:ext uri="{FF2B5EF4-FFF2-40B4-BE49-F238E27FC236}">
                <a16:creationId xmlns:a16="http://schemas.microsoft.com/office/drawing/2014/main" id="{967AF65A-8130-B54A-8140-C077EF387DBD}"/>
              </a:ext>
            </a:extLst>
          </p:cNvPr>
          <p:cNvSpPr/>
          <p:nvPr/>
        </p:nvSpPr>
        <p:spPr>
          <a:xfrm>
            <a:off x="582869" y="240310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0" name="object 5">
            <a:extLst>
              <a:ext uri="{FF2B5EF4-FFF2-40B4-BE49-F238E27FC236}">
                <a16:creationId xmlns:a16="http://schemas.microsoft.com/office/drawing/2014/main" id="{93272398-827A-CE45-8D8A-29EAC3CCFE42}"/>
              </a:ext>
            </a:extLst>
          </p:cNvPr>
          <p:cNvSpPr txBox="1">
            <a:spLocks/>
          </p:cNvSpPr>
          <p:nvPr/>
        </p:nvSpPr>
        <p:spPr>
          <a:xfrm>
            <a:off x="1106224" y="251416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41" name="Grafik 40">
            <a:extLst>
              <a:ext uri="{FF2B5EF4-FFF2-40B4-BE49-F238E27FC236}">
                <a16:creationId xmlns:a16="http://schemas.microsoft.com/office/drawing/2014/main" id="{CC434963-F14C-D340-9860-883C1C21F43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2400752"/>
            <a:ext cx="368174" cy="360045"/>
          </a:xfrm>
          <a:prstGeom prst="ellipse">
            <a:avLst/>
          </a:prstGeom>
          <a:solidFill>
            <a:schemeClr val="bg1"/>
          </a:solidFill>
          <a:ln>
            <a:solidFill>
              <a:srgbClr val="7030A0"/>
            </a:solidFill>
          </a:ln>
        </p:spPr>
      </p:pic>
      <p:sp>
        <p:nvSpPr>
          <p:cNvPr id="42" name="object 45">
            <a:extLst>
              <a:ext uri="{FF2B5EF4-FFF2-40B4-BE49-F238E27FC236}">
                <a16:creationId xmlns:a16="http://schemas.microsoft.com/office/drawing/2014/main" id="{76664338-F34E-DE4A-B74B-ABE647F3A3C4}"/>
              </a:ext>
            </a:extLst>
          </p:cNvPr>
          <p:cNvSpPr/>
          <p:nvPr/>
        </p:nvSpPr>
        <p:spPr>
          <a:xfrm>
            <a:off x="75727" y="1975455"/>
            <a:ext cx="411424" cy="360045"/>
          </a:xfrm>
          <a:custGeom>
            <a:avLst/>
            <a:gdLst/>
            <a:ahLst/>
            <a:cxnLst/>
            <a:rect l="l" t="t" r="r" b="b"/>
            <a:pathLst>
              <a:path w="360044" h="360045">
                <a:moveTo>
                  <a:pt x="0" y="179997"/>
                </a:moveTo>
                <a:lnTo>
                  <a:pt x="6434" y="227828"/>
                </a:lnTo>
                <a:lnTo>
                  <a:pt x="24589" y="270822"/>
                </a:lnTo>
                <a:lnTo>
                  <a:pt x="52745" y="307259"/>
                </a:lnTo>
                <a:lnTo>
                  <a:pt x="89180" y="335415"/>
                </a:lnTo>
                <a:lnTo>
                  <a:pt x="132172" y="353572"/>
                </a:lnTo>
                <a:lnTo>
                  <a:pt x="180002" y="360006"/>
                </a:lnTo>
                <a:lnTo>
                  <a:pt x="227828" y="353572"/>
                </a:lnTo>
                <a:lnTo>
                  <a:pt x="270818" y="335415"/>
                </a:lnTo>
                <a:lnTo>
                  <a:pt x="307253" y="307259"/>
                </a:lnTo>
                <a:lnTo>
                  <a:pt x="335408" y="270822"/>
                </a:lnTo>
                <a:lnTo>
                  <a:pt x="353564" y="227828"/>
                </a:lnTo>
                <a:lnTo>
                  <a:pt x="359999" y="179997"/>
                </a:lnTo>
                <a:lnTo>
                  <a:pt x="353564" y="132171"/>
                </a:lnTo>
                <a:lnTo>
                  <a:pt x="335408" y="89180"/>
                </a:lnTo>
                <a:lnTo>
                  <a:pt x="307253" y="52746"/>
                </a:lnTo>
                <a:lnTo>
                  <a:pt x="270818" y="24590"/>
                </a:lnTo>
                <a:lnTo>
                  <a:pt x="227828" y="6434"/>
                </a:lnTo>
                <a:lnTo>
                  <a:pt x="180002" y="0"/>
                </a:lnTo>
                <a:lnTo>
                  <a:pt x="132172" y="6434"/>
                </a:lnTo>
                <a:lnTo>
                  <a:pt x="89180" y="24590"/>
                </a:lnTo>
                <a:lnTo>
                  <a:pt x="52745" y="52746"/>
                </a:lnTo>
                <a:lnTo>
                  <a:pt x="24589" y="89180"/>
                </a:lnTo>
                <a:lnTo>
                  <a:pt x="6434" y="132171"/>
                </a:lnTo>
                <a:lnTo>
                  <a:pt x="0" y="179997"/>
                </a:lnTo>
                <a:close/>
              </a:path>
            </a:pathLst>
          </a:custGeom>
          <a:solidFill>
            <a:srgbClr val="6A2B87"/>
          </a:solidFill>
        </p:spPr>
        <p:txBody>
          <a:bodyPr wrap="square" lIns="0" tIns="0" rIns="0" bIns="0" rtlCol="0"/>
          <a:lstStyle/>
          <a:p>
            <a:endParaRPr/>
          </a:p>
        </p:txBody>
      </p:sp>
      <p:pic>
        <p:nvPicPr>
          <p:cNvPr id="43" name="object 46">
            <a:extLst>
              <a:ext uri="{FF2B5EF4-FFF2-40B4-BE49-F238E27FC236}">
                <a16:creationId xmlns:a16="http://schemas.microsoft.com/office/drawing/2014/main" id="{5B95F897-1135-1B4F-9DE8-7A68B2A6E215}"/>
              </a:ext>
            </a:extLst>
          </p:cNvPr>
          <p:cNvPicPr/>
          <p:nvPr/>
        </p:nvPicPr>
        <p:blipFill>
          <a:blip r:embed="rId14" cstate="email">
            <a:extLst>
              <a:ext uri="{28A0092B-C50C-407E-A947-70E740481C1C}">
                <a14:useLocalDpi xmlns:a14="http://schemas.microsoft.com/office/drawing/2010/main"/>
              </a:ext>
            </a:extLst>
          </a:blip>
          <a:stretch>
            <a:fillRect/>
          </a:stretch>
        </p:blipFill>
        <p:spPr>
          <a:xfrm>
            <a:off x="230870" y="2072641"/>
            <a:ext cx="107725" cy="162966"/>
          </a:xfrm>
          <a:prstGeom prst="rect">
            <a:avLst/>
          </a:prstGeom>
        </p:spPr>
      </p:pic>
      <p:sp>
        <p:nvSpPr>
          <p:cNvPr id="44" name="object 51">
            <a:extLst>
              <a:ext uri="{FF2B5EF4-FFF2-40B4-BE49-F238E27FC236}">
                <a16:creationId xmlns:a16="http://schemas.microsoft.com/office/drawing/2014/main" id="{726AD7E3-75A5-3344-BC13-8FF5C42BCF60}"/>
              </a:ext>
            </a:extLst>
          </p:cNvPr>
          <p:cNvSpPr/>
          <p:nvPr/>
        </p:nvSpPr>
        <p:spPr>
          <a:xfrm>
            <a:off x="582869" y="1978787"/>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45" name="object 5">
            <a:extLst>
              <a:ext uri="{FF2B5EF4-FFF2-40B4-BE49-F238E27FC236}">
                <a16:creationId xmlns:a16="http://schemas.microsoft.com/office/drawing/2014/main" id="{FAAA53C3-1C25-E142-BDCF-4994D94EE4D7}"/>
              </a:ext>
            </a:extLst>
          </p:cNvPr>
          <p:cNvSpPr txBox="1">
            <a:spLocks/>
          </p:cNvSpPr>
          <p:nvPr/>
        </p:nvSpPr>
        <p:spPr>
          <a:xfrm>
            <a:off x="1106224" y="2089852"/>
            <a:ext cx="1719282"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Liquid plus</a:t>
            </a:r>
          </a:p>
        </p:txBody>
      </p:sp>
      <p:pic>
        <p:nvPicPr>
          <p:cNvPr id="46" name="Grafik 45">
            <a:extLst>
              <a:ext uri="{FF2B5EF4-FFF2-40B4-BE49-F238E27FC236}">
                <a16:creationId xmlns:a16="http://schemas.microsoft.com/office/drawing/2014/main" id="{7132D6B1-504F-BC43-B690-2A355A7A00FB}"/>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2869" y="1975454"/>
            <a:ext cx="370575" cy="372819"/>
          </a:xfrm>
          <a:prstGeom prst="ellipse">
            <a:avLst/>
          </a:prstGeom>
          <a:solidFill>
            <a:schemeClr val="bg1"/>
          </a:solidFill>
          <a:ln>
            <a:solidFill>
              <a:srgbClr val="7030A0"/>
            </a:solidFill>
          </a:ln>
        </p:spPr>
      </p:pic>
      <p:sp>
        <p:nvSpPr>
          <p:cNvPr id="47" name="object 43">
            <a:extLst>
              <a:ext uri="{FF2B5EF4-FFF2-40B4-BE49-F238E27FC236}">
                <a16:creationId xmlns:a16="http://schemas.microsoft.com/office/drawing/2014/main" id="{21926BBC-DFE0-CA45-831E-F14CF33A7856}"/>
              </a:ext>
            </a:extLst>
          </p:cNvPr>
          <p:cNvSpPr/>
          <p:nvPr/>
        </p:nvSpPr>
        <p:spPr>
          <a:xfrm>
            <a:off x="72357" y="1542679"/>
            <a:ext cx="411424" cy="360045"/>
          </a:xfrm>
          <a:custGeom>
            <a:avLst/>
            <a:gdLst/>
            <a:ahLst/>
            <a:cxnLst/>
            <a:rect l="l" t="t" r="r" b="b"/>
            <a:pathLst>
              <a:path w="360044" h="360044">
                <a:moveTo>
                  <a:pt x="0" y="180009"/>
                </a:moveTo>
                <a:lnTo>
                  <a:pt x="6434" y="227835"/>
                </a:lnTo>
                <a:lnTo>
                  <a:pt x="24589" y="270826"/>
                </a:lnTo>
                <a:lnTo>
                  <a:pt x="52745" y="307259"/>
                </a:lnTo>
                <a:lnTo>
                  <a:pt x="89180" y="335415"/>
                </a:lnTo>
                <a:lnTo>
                  <a:pt x="132172" y="353571"/>
                </a:lnTo>
                <a:lnTo>
                  <a:pt x="180002" y="360005"/>
                </a:lnTo>
                <a:lnTo>
                  <a:pt x="227828" y="353571"/>
                </a:lnTo>
                <a:lnTo>
                  <a:pt x="270818" y="335415"/>
                </a:lnTo>
                <a:lnTo>
                  <a:pt x="307253" y="307259"/>
                </a:lnTo>
                <a:lnTo>
                  <a:pt x="335408" y="270826"/>
                </a:lnTo>
                <a:lnTo>
                  <a:pt x="353564" y="227835"/>
                </a:lnTo>
                <a:lnTo>
                  <a:pt x="359999" y="180009"/>
                </a:lnTo>
                <a:lnTo>
                  <a:pt x="353564" y="132178"/>
                </a:lnTo>
                <a:lnTo>
                  <a:pt x="335408" y="89184"/>
                </a:lnTo>
                <a:lnTo>
                  <a:pt x="307253" y="52747"/>
                </a:lnTo>
                <a:lnTo>
                  <a:pt x="270818" y="24590"/>
                </a:lnTo>
                <a:lnTo>
                  <a:pt x="227828" y="6434"/>
                </a:lnTo>
                <a:lnTo>
                  <a:pt x="180002" y="0"/>
                </a:lnTo>
                <a:lnTo>
                  <a:pt x="132172" y="6434"/>
                </a:lnTo>
                <a:lnTo>
                  <a:pt x="89180" y="24590"/>
                </a:lnTo>
                <a:lnTo>
                  <a:pt x="52745" y="52747"/>
                </a:lnTo>
                <a:lnTo>
                  <a:pt x="24589" y="89184"/>
                </a:lnTo>
                <a:lnTo>
                  <a:pt x="6434" y="132178"/>
                </a:lnTo>
                <a:lnTo>
                  <a:pt x="0" y="180009"/>
                </a:lnTo>
                <a:close/>
              </a:path>
            </a:pathLst>
          </a:custGeom>
          <a:solidFill>
            <a:srgbClr val="6A2B87"/>
          </a:solidFill>
        </p:spPr>
        <p:txBody>
          <a:bodyPr wrap="square" lIns="0" tIns="0" rIns="0" bIns="0" rtlCol="0"/>
          <a:lstStyle/>
          <a:p>
            <a:endParaRPr/>
          </a:p>
        </p:txBody>
      </p:sp>
      <p:pic>
        <p:nvPicPr>
          <p:cNvPr id="48" name="object 44">
            <a:extLst>
              <a:ext uri="{FF2B5EF4-FFF2-40B4-BE49-F238E27FC236}">
                <a16:creationId xmlns:a16="http://schemas.microsoft.com/office/drawing/2014/main" id="{809844CF-1CED-6148-8917-E530C46409F4}"/>
              </a:ext>
            </a:extLst>
          </p:cNvPr>
          <p:cNvPicPr/>
          <p:nvPr/>
        </p:nvPicPr>
        <p:blipFill>
          <a:blip r:embed="rId16" cstate="email">
            <a:extLst>
              <a:ext uri="{28A0092B-C50C-407E-A947-70E740481C1C}">
                <a14:useLocalDpi xmlns:a14="http://schemas.microsoft.com/office/drawing/2010/main"/>
              </a:ext>
            </a:extLst>
          </a:blip>
          <a:stretch>
            <a:fillRect/>
          </a:stretch>
        </p:blipFill>
        <p:spPr>
          <a:xfrm>
            <a:off x="210984" y="1639866"/>
            <a:ext cx="134117" cy="162966"/>
          </a:xfrm>
          <a:prstGeom prst="rect">
            <a:avLst/>
          </a:prstGeom>
        </p:spPr>
      </p:pic>
      <p:sp>
        <p:nvSpPr>
          <p:cNvPr id="49" name="object 51">
            <a:extLst>
              <a:ext uri="{FF2B5EF4-FFF2-40B4-BE49-F238E27FC236}">
                <a16:creationId xmlns:a16="http://schemas.microsoft.com/office/drawing/2014/main" id="{61379FE9-3082-7C46-850A-CB785D80CE59}"/>
              </a:ext>
            </a:extLst>
          </p:cNvPr>
          <p:cNvSpPr/>
          <p:nvPr/>
        </p:nvSpPr>
        <p:spPr>
          <a:xfrm>
            <a:off x="582869" y="1546011"/>
            <a:ext cx="2362199" cy="360045"/>
          </a:xfrm>
          <a:custGeom>
            <a:avLst/>
            <a:gdLst/>
            <a:ahLst/>
            <a:cxnLst/>
            <a:rect l="l" t="t" r="r" b="b"/>
            <a:pathLst>
              <a:path w="1795780" h="437515">
                <a:moveTo>
                  <a:pt x="0" y="179515"/>
                </a:moveTo>
                <a:lnTo>
                  <a:pt x="0" y="257949"/>
                </a:lnTo>
                <a:lnTo>
                  <a:pt x="6412" y="305672"/>
                </a:lnTo>
                <a:lnTo>
                  <a:pt x="24509" y="348554"/>
                </a:lnTo>
                <a:lnTo>
                  <a:pt x="52578" y="384886"/>
                </a:lnTo>
                <a:lnTo>
                  <a:pt x="88910" y="412956"/>
                </a:lnTo>
                <a:lnTo>
                  <a:pt x="131793" y="431052"/>
                </a:lnTo>
                <a:lnTo>
                  <a:pt x="179515" y="437465"/>
                </a:lnTo>
                <a:lnTo>
                  <a:pt x="1615640" y="437465"/>
                </a:lnTo>
                <a:lnTo>
                  <a:pt x="1663363" y="431052"/>
                </a:lnTo>
                <a:lnTo>
                  <a:pt x="1706245" y="412956"/>
                </a:lnTo>
                <a:lnTo>
                  <a:pt x="1742577" y="384886"/>
                </a:lnTo>
                <a:lnTo>
                  <a:pt x="1770647" y="348554"/>
                </a:lnTo>
                <a:lnTo>
                  <a:pt x="1788743" y="305672"/>
                </a:lnTo>
                <a:lnTo>
                  <a:pt x="1795156" y="257949"/>
                </a:lnTo>
                <a:lnTo>
                  <a:pt x="1795156" y="218732"/>
                </a:lnTo>
                <a:lnTo>
                  <a:pt x="1795156" y="179515"/>
                </a:lnTo>
                <a:lnTo>
                  <a:pt x="1788743" y="131793"/>
                </a:lnTo>
                <a:lnTo>
                  <a:pt x="1770647" y="88910"/>
                </a:lnTo>
                <a:lnTo>
                  <a:pt x="1742577" y="52578"/>
                </a:lnTo>
                <a:lnTo>
                  <a:pt x="1706245" y="24509"/>
                </a:lnTo>
                <a:lnTo>
                  <a:pt x="1663363" y="6412"/>
                </a:lnTo>
                <a:lnTo>
                  <a:pt x="1615640" y="0"/>
                </a:lnTo>
                <a:lnTo>
                  <a:pt x="179515" y="0"/>
                </a:lnTo>
                <a:lnTo>
                  <a:pt x="131793" y="6412"/>
                </a:lnTo>
                <a:lnTo>
                  <a:pt x="88910" y="24509"/>
                </a:lnTo>
                <a:lnTo>
                  <a:pt x="52578" y="52578"/>
                </a:lnTo>
                <a:lnTo>
                  <a:pt x="24509" y="88910"/>
                </a:lnTo>
                <a:lnTo>
                  <a:pt x="6412" y="131793"/>
                </a:lnTo>
                <a:lnTo>
                  <a:pt x="0" y="179515"/>
                </a:lnTo>
                <a:close/>
              </a:path>
            </a:pathLst>
          </a:custGeom>
          <a:solidFill>
            <a:srgbClr val="61187C"/>
          </a:solidFill>
        </p:spPr>
        <p:txBody>
          <a:bodyPr wrap="square" lIns="0" tIns="0" rIns="0" bIns="0" rtlCol="0"/>
          <a:lstStyle/>
          <a:p>
            <a:endParaRPr/>
          </a:p>
        </p:txBody>
      </p:sp>
      <p:sp>
        <p:nvSpPr>
          <p:cNvPr id="50" name="object 5">
            <a:extLst>
              <a:ext uri="{FF2B5EF4-FFF2-40B4-BE49-F238E27FC236}">
                <a16:creationId xmlns:a16="http://schemas.microsoft.com/office/drawing/2014/main" id="{EEC85801-FC33-9643-82F6-80DBC085DFD1}"/>
              </a:ext>
            </a:extLst>
          </p:cNvPr>
          <p:cNvSpPr txBox="1">
            <a:spLocks/>
          </p:cNvSpPr>
          <p:nvPr/>
        </p:nvSpPr>
        <p:spPr>
          <a:xfrm>
            <a:off x="1106224" y="1657076"/>
            <a:ext cx="1619989" cy="127657"/>
          </a:xfrm>
          <a:prstGeom prst="rect">
            <a:avLst/>
          </a:prstGeom>
        </p:spPr>
        <p:txBody>
          <a:bodyPr vert="horz" wrap="square" lIns="0" tIns="4502" rIns="0" bIns="0" rtlCol="0">
            <a:spAutoFit/>
          </a:bodyPr>
          <a:lstStyle>
            <a:lvl1pPr marL="0">
              <a:defRPr sz="709" b="0" i="0">
                <a:solidFill>
                  <a:srgbClr val="6A2B87"/>
                </a:solidFill>
                <a:latin typeface="Tahoma"/>
                <a:ea typeface="+mn-ea"/>
                <a:cs typeface="Tahoma"/>
              </a:defRPr>
            </a:lvl1pPr>
            <a:lvl2pPr marL="162092">
              <a:defRPr>
                <a:latin typeface="+mn-lt"/>
                <a:ea typeface="+mn-ea"/>
                <a:cs typeface="+mn-cs"/>
              </a:defRPr>
            </a:lvl2pPr>
            <a:lvl3pPr marL="324185">
              <a:defRPr>
                <a:latin typeface="+mn-lt"/>
                <a:ea typeface="+mn-ea"/>
                <a:cs typeface="+mn-cs"/>
              </a:defRPr>
            </a:lvl3pPr>
            <a:lvl4pPr marL="486278">
              <a:defRPr>
                <a:latin typeface="+mn-lt"/>
                <a:ea typeface="+mn-ea"/>
                <a:cs typeface="+mn-cs"/>
              </a:defRPr>
            </a:lvl4pPr>
            <a:lvl5pPr marL="648370">
              <a:defRPr>
                <a:latin typeface="+mn-lt"/>
                <a:ea typeface="+mn-ea"/>
                <a:cs typeface="+mn-cs"/>
              </a:defRPr>
            </a:lvl5pPr>
            <a:lvl6pPr marL="810463">
              <a:defRPr>
                <a:latin typeface="+mn-lt"/>
                <a:ea typeface="+mn-ea"/>
                <a:cs typeface="+mn-cs"/>
              </a:defRPr>
            </a:lvl6pPr>
            <a:lvl7pPr marL="972555">
              <a:defRPr>
                <a:latin typeface="+mn-lt"/>
                <a:ea typeface="+mn-ea"/>
                <a:cs typeface="+mn-cs"/>
              </a:defRPr>
            </a:lvl7pPr>
            <a:lvl8pPr marL="1134648">
              <a:defRPr>
                <a:latin typeface="+mn-lt"/>
                <a:ea typeface="+mn-ea"/>
                <a:cs typeface="+mn-cs"/>
              </a:defRPr>
            </a:lvl8pPr>
            <a:lvl9pPr marL="1296740">
              <a:defRPr>
                <a:latin typeface="+mn-lt"/>
                <a:ea typeface="+mn-ea"/>
                <a:cs typeface="+mn-cs"/>
              </a:defRPr>
            </a:lvl9pPr>
          </a:lstStyle>
          <a:p>
            <a:pPr marL="4503" algn="just">
              <a:spcBef>
                <a:spcPts val="35"/>
              </a:spcBef>
            </a:pPr>
            <a:r>
              <a:rPr lang="de-DE" sz="800" b="1" spc="-21" dirty="0" err="1">
                <a:solidFill>
                  <a:schemeClr val="bg1"/>
                </a:solidFill>
              </a:rPr>
              <a:t>RheoDol</a:t>
            </a:r>
            <a:r>
              <a:rPr lang="de-DE" sz="800" b="1" spc="-21" baseline="30000" dirty="0">
                <a:solidFill>
                  <a:schemeClr val="bg1"/>
                </a:solidFill>
              </a:rPr>
              <a:t>®</a:t>
            </a:r>
            <a:r>
              <a:rPr lang="de-DE" sz="800" b="1" spc="-21" dirty="0">
                <a:solidFill>
                  <a:schemeClr val="bg1"/>
                </a:solidFill>
              </a:rPr>
              <a:t> Oral Hygiene Gel plus</a:t>
            </a:r>
          </a:p>
        </p:txBody>
      </p:sp>
      <p:pic>
        <p:nvPicPr>
          <p:cNvPr id="51" name="Grafik 50">
            <a:extLst>
              <a:ext uri="{FF2B5EF4-FFF2-40B4-BE49-F238E27FC236}">
                <a16:creationId xmlns:a16="http://schemas.microsoft.com/office/drawing/2014/main" id="{841C713F-EC66-5F4C-8613-77D4A8BD44C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82869" y="1543662"/>
            <a:ext cx="368174" cy="360045"/>
          </a:xfrm>
          <a:prstGeom prst="ellipse">
            <a:avLst/>
          </a:prstGeom>
          <a:solidFill>
            <a:schemeClr val="bg1"/>
          </a:solidFill>
          <a:ln>
            <a:solidFill>
              <a:srgbClr val="7030A0"/>
            </a:solidFill>
          </a:ln>
        </p:spPr>
      </p:pic>
      <p:sp>
        <p:nvSpPr>
          <p:cNvPr id="52" name="object 10">
            <a:extLst>
              <a:ext uri="{FF2B5EF4-FFF2-40B4-BE49-F238E27FC236}">
                <a16:creationId xmlns:a16="http://schemas.microsoft.com/office/drawing/2014/main" id="{15F0A154-7118-DE43-BA89-E480A704C33E}"/>
              </a:ext>
            </a:extLst>
          </p:cNvPr>
          <p:cNvSpPr/>
          <p:nvPr/>
        </p:nvSpPr>
        <p:spPr>
          <a:xfrm>
            <a:off x="133042" y="579183"/>
            <a:ext cx="251679" cy="251679"/>
          </a:xfrm>
          <a:custGeom>
            <a:avLst/>
            <a:gdLst/>
            <a:ahLst/>
            <a:cxnLst/>
            <a:rect l="l" t="t" r="r" b="b"/>
            <a:pathLst>
              <a:path w="709930" h="709930">
                <a:moveTo>
                  <a:pt x="180576" y="709648"/>
                </a:moveTo>
                <a:lnTo>
                  <a:pt x="662339" y="709648"/>
                </a:lnTo>
                <a:lnTo>
                  <a:pt x="680713" y="705916"/>
                </a:lnTo>
                <a:lnTo>
                  <a:pt x="695761" y="695754"/>
                </a:lnTo>
                <a:lnTo>
                  <a:pt x="705928" y="680712"/>
                </a:lnTo>
                <a:lnTo>
                  <a:pt x="709663" y="662340"/>
                </a:lnTo>
                <a:lnTo>
                  <a:pt x="709663" y="47308"/>
                </a:lnTo>
                <a:lnTo>
                  <a:pt x="705928" y="28940"/>
                </a:lnTo>
                <a:lnTo>
                  <a:pt x="695761" y="13897"/>
                </a:lnTo>
                <a:lnTo>
                  <a:pt x="680713" y="3733"/>
                </a:lnTo>
                <a:lnTo>
                  <a:pt x="662339" y="0"/>
                </a:lnTo>
                <a:lnTo>
                  <a:pt x="621633" y="0"/>
                </a:lnTo>
                <a:lnTo>
                  <a:pt x="621633" y="566822"/>
                </a:lnTo>
                <a:lnTo>
                  <a:pt x="310093" y="566822"/>
                </a:lnTo>
                <a:lnTo>
                  <a:pt x="310093" y="0"/>
                </a:lnTo>
                <a:lnTo>
                  <a:pt x="218357" y="0"/>
                </a:lnTo>
                <a:lnTo>
                  <a:pt x="218357" y="435335"/>
                </a:lnTo>
                <a:lnTo>
                  <a:pt x="216789" y="491991"/>
                </a:lnTo>
                <a:lnTo>
                  <a:pt x="212143" y="547834"/>
                </a:lnTo>
                <a:lnTo>
                  <a:pt x="204502" y="602781"/>
                </a:lnTo>
                <a:lnTo>
                  <a:pt x="193952" y="656747"/>
                </a:lnTo>
                <a:lnTo>
                  <a:pt x="180576" y="709648"/>
                </a:lnTo>
                <a:close/>
              </a:path>
              <a:path w="709930" h="709930">
                <a:moveTo>
                  <a:pt x="392794" y="386284"/>
                </a:moveTo>
                <a:lnTo>
                  <a:pt x="392794" y="497823"/>
                </a:lnTo>
                <a:lnTo>
                  <a:pt x="621633" y="497823"/>
                </a:lnTo>
                <a:lnTo>
                  <a:pt x="621633" y="0"/>
                </a:lnTo>
                <a:lnTo>
                  <a:pt x="613766" y="0"/>
                </a:lnTo>
                <a:lnTo>
                  <a:pt x="613766" y="226421"/>
                </a:lnTo>
                <a:lnTo>
                  <a:pt x="598411" y="226421"/>
                </a:lnTo>
                <a:lnTo>
                  <a:pt x="598411" y="386284"/>
                </a:lnTo>
                <a:lnTo>
                  <a:pt x="392794" y="386284"/>
                </a:lnTo>
                <a:close/>
              </a:path>
              <a:path w="709930" h="709930">
                <a:moveTo>
                  <a:pt x="310093" y="0"/>
                </a:moveTo>
                <a:lnTo>
                  <a:pt x="310093" y="157104"/>
                </a:lnTo>
                <a:lnTo>
                  <a:pt x="613766" y="157104"/>
                </a:lnTo>
                <a:lnTo>
                  <a:pt x="613766" y="0"/>
                </a:lnTo>
                <a:lnTo>
                  <a:pt x="310093" y="0"/>
                </a:lnTo>
                <a:close/>
              </a:path>
              <a:path w="709930" h="709930">
                <a:moveTo>
                  <a:pt x="392794" y="226421"/>
                </a:moveTo>
                <a:lnTo>
                  <a:pt x="392794" y="317248"/>
                </a:lnTo>
                <a:lnTo>
                  <a:pt x="598411" y="317248"/>
                </a:lnTo>
                <a:lnTo>
                  <a:pt x="598411" y="226421"/>
                </a:lnTo>
                <a:lnTo>
                  <a:pt x="392794" y="226421"/>
                </a:lnTo>
                <a:close/>
              </a:path>
              <a:path w="709930" h="709930">
                <a:moveTo>
                  <a:pt x="119823" y="0"/>
                </a:moveTo>
                <a:lnTo>
                  <a:pt x="139833" y="44517"/>
                </a:lnTo>
                <a:lnTo>
                  <a:pt x="157725" y="90143"/>
                </a:lnTo>
                <a:lnTo>
                  <a:pt x="173435" y="136814"/>
                </a:lnTo>
                <a:lnTo>
                  <a:pt x="186899" y="184469"/>
                </a:lnTo>
                <a:lnTo>
                  <a:pt x="198057" y="233047"/>
                </a:lnTo>
                <a:lnTo>
                  <a:pt x="206844" y="282484"/>
                </a:lnTo>
                <a:lnTo>
                  <a:pt x="213198" y="332719"/>
                </a:lnTo>
                <a:lnTo>
                  <a:pt x="217057" y="383690"/>
                </a:lnTo>
                <a:lnTo>
                  <a:pt x="218357" y="435335"/>
                </a:lnTo>
                <a:lnTo>
                  <a:pt x="218357" y="0"/>
                </a:lnTo>
                <a:lnTo>
                  <a:pt x="119823" y="0"/>
                </a:lnTo>
                <a:close/>
              </a:path>
              <a:path w="709930" h="709930">
                <a:moveTo>
                  <a:pt x="0" y="47308"/>
                </a:moveTo>
                <a:lnTo>
                  <a:pt x="0" y="662340"/>
                </a:lnTo>
                <a:lnTo>
                  <a:pt x="3733" y="680712"/>
                </a:lnTo>
                <a:lnTo>
                  <a:pt x="13897" y="695754"/>
                </a:lnTo>
                <a:lnTo>
                  <a:pt x="28942" y="705916"/>
                </a:lnTo>
                <a:lnTo>
                  <a:pt x="47315" y="709648"/>
                </a:lnTo>
                <a:lnTo>
                  <a:pt x="104642" y="709648"/>
                </a:lnTo>
                <a:lnTo>
                  <a:pt x="117881" y="656729"/>
                </a:lnTo>
                <a:lnTo>
                  <a:pt x="128319" y="602761"/>
                </a:lnTo>
                <a:lnTo>
                  <a:pt x="135877" y="547821"/>
                </a:lnTo>
                <a:lnTo>
                  <a:pt x="140471" y="491986"/>
                </a:lnTo>
                <a:lnTo>
                  <a:pt x="142021" y="435335"/>
                </a:lnTo>
                <a:lnTo>
                  <a:pt x="140737" y="383745"/>
                </a:lnTo>
                <a:lnTo>
                  <a:pt x="136926" y="332823"/>
                </a:lnTo>
                <a:lnTo>
                  <a:pt x="130650" y="282627"/>
                </a:lnTo>
                <a:lnTo>
                  <a:pt x="121969" y="233217"/>
                </a:lnTo>
                <a:lnTo>
                  <a:pt x="110944" y="184655"/>
                </a:lnTo>
                <a:lnTo>
                  <a:pt x="97637" y="137000"/>
                </a:lnTo>
                <a:lnTo>
                  <a:pt x="82108" y="90312"/>
                </a:lnTo>
                <a:lnTo>
                  <a:pt x="64420" y="44650"/>
                </a:lnTo>
                <a:lnTo>
                  <a:pt x="44632" y="76"/>
                </a:lnTo>
                <a:lnTo>
                  <a:pt x="27200" y="4514"/>
                </a:lnTo>
                <a:lnTo>
                  <a:pt x="13019" y="14796"/>
                </a:lnTo>
                <a:lnTo>
                  <a:pt x="3487" y="29526"/>
                </a:lnTo>
                <a:lnTo>
                  <a:pt x="0" y="47308"/>
                </a:lnTo>
                <a:close/>
              </a:path>
            </a:pathLst>
          </a:custGeom>
          <a:solidFill>
            <a:srgbClr val="FFDD00"/>
          </a:solidFill>
        </p:spPr>
        <p:txBody>
          <a:bodyPr wrap="square" lIns="0" tIns="0" rIns="0" bIns="0" rtlCol="0"/>
          <a:lstStyle/>
          <a:p>
            <a:endParaRPr/>
          </a:p>
        </p:txBody>
      </p:sp>
      <p:pic>
        <p:nvPicPr>
          <p:cNvPr id="53" name="object 11">
            <a:extLst>
              <a:ext uri="{FF2B5EF4-FFF2-40B4-BE49-F238E27FC236}">
                <a16:creationId xmlns:a16="http://schemas.microsoft.com/office/drawing/2014/main" id="{A5BBDFF1-A253-4D42-8001-D222AFD3A90C}"/>
              </a:ext>
            </a:extLst>
          </p:cNvPr>
          <p:cNvPicPr/>
          <p:nvPr/>
        </p:nvPicPr>
        <p:blipFill>
          <a:blip r:embed="rId17" cstate="email">
            <a:extLst>
              <a:ext uri="{28A0092B-C50C-407E-A947-70E740481C1C}">
                <a14:useLocalDpi xmlns:a14="http://schemas.microsoft.com/office/drawing/2010/main"/>
              </a:ext>
            </a:extLst>
          </a:blip>
          <a:stretch>
            <a:fillRect/>
          </a:stretch>
        </p:blipFill>
        <p:spPr>
          <a:xfrm>
            <a:off x="392645" y="581273"/>
            <a:ext cx="40198" cy="40219"/>
          </a:xfrm>
          <a:prstGeom prst="rect">
            <a:avLst/>
          </a:prstGeom>
        </p:spPr>
      </p:pic>
      <p:pic>
        <p:nvPicPr>
          <p:cNvPr id="54" name="Grafik 53">
            <a:extLst>
              <a:ext uri="{FF2B5EF4-FFF2-40B4-BE49-F238E27FC236}">
                <a16:creationId xmlns:a16="http://schemas.microsoft.com/office/drawing/2014/main" id="{244E7AD2-3B38-DE45-8595-4077DCE7C69B}"/>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82054" y="625912"/>
            <a:ext cx="991287" cy="158219"/>
          </a:xfrm>
          <a:prstGeom prst="rect">
            <a:avLst/>
          </a:prstGeom>
        </p:spPr>
      </p:pic>
      <p:sp>
        <p:nvSpPr>
          <p:cNvPr id="55" name="object 27">
            <a:extLst>
              <a:ext uri="{FF2B5EF4-FFF2-40B4-BE49-F238E27FC236}">
                <a16:creationId xmlns:a16="http://schemas.microsoft.com/office/drawing/2014/main" id="{48E1D5C4-5A36-1346-8283-5DE55A9AA6A8}"/>
              </a:ext>
            </a:extLst>
          </p:cNvPr>
          <p:cNvSpPr/>
          <p:nvPr/>
        </p:nvSpPr>
        <p:spPr>
          <a:xfrm>
            <a:off x="2395578" y="681718"/>
            <a:ext cx="528347" cy="126065"/>
          </a:xfrm>
          <a:custGeom>
            <a:avLst/>
            <a:gdLst/>
            <a:ahLst/>
            <a:cxnLst/>
            <a:rect l="l" t="t" r="r" b="b"/>
            <a:pathLst>
              <a:path w="1490345" h="355600">
                <a:moveTo>
                  <a:pt x="0" y="176646"/>
                </a:moveTo>
                <a:lnTo>
                  <a:pt x="0" y="178413"/>
                </a:lnTo>
                <a:lnTo>
                  <a:pt x="6310" y="225373"/>
                </a:lnTo>
                <a:lnTo>
                  <a:pt x="24117" y="267570"/>
                </a:lnTo>
                <a:lnTo>
                  <a:pt x="51738" y="303321"/>
                </a:lnTo>
                <a:lnTo>
                  <a:pt x="87490" y="330942"/>
                </a:lnTo>
                <a:lnTo>
                  <a:pt x="129687" y="348750"/>
                </a:lnTo>
                <a:lnTo>
                  <a:pt x="176646" y="355060"/>
                </a:lnTo>
                <a:lnTo>
                  <a:pt x="1313511" y="355060"/>
                </a:lnTo>
                <a:lnTo>
                  <a:pt x="1360471" y="348750"/>
                </a:lnTo>
                <a:lnTo>
                  <a:pt x="1402668" y="330942"/>
                </a:lnTo>
                <a:lnTo>
                  <a:pt x="1438419" y="303321"/>
                </a:lnTo>
                <a:lnTo>
                  <a:pt x="1466040" y="267570"/>
                </a:lnTo>
                <a:lnTo>
                  <a:pt x="1483847" y="225373"/>
                </a:lnTo>
                <a:lnTo>
                  <a:pt x="1490157" y="177530"/>
                </a:lnTo>
                <a:lnTo>
                  <a:pt x="1483847" y="129687"/>
                </a:lnTo>
                <a:lnTo>
                  <a:pt x="1466040" y="87490"/>
                </a:lnTo>
                <a:lnTo>
                  <a:pt x="1438419" y="51738"/>
                </a:lnTo>
                <a:lnTo>
                  <a:pt x="1402668" y="24117"/>
                </a:lnTo>
                <a:lnTo>
                  <a:pt x="1360471" y="6310"/>
                </a:lnTo>
                <a:lnTo>
                  <a:pt x="1313511" y="0"/>
                </a:lnTo>
                <a:lnTo>
                  <a:pt x="176646" y="0"/>
                </a:lnTo>
                <a:lnTo>
                  <a:pt x="129687" y="6310"/>
                </a:lnTo>
                <a:lnTo>
                  <a:pt x="87490" y="24117"/>
                </a:lnTo>
                <a:lnTo>
                  <a:pt x="51738" y="51738"/>
                </a:lnTo>
                <a:lnTo>
                  <a:pt x="24117" y="87490"/>
                </a:lnTo>
                <a:lnTo>
                  <a:pt x="6310" y="129687"/>
                </a:lnTo>
                <a:lnTo>
                  <a:pt x="0" y="176646"/>
                </a:lnTo>
                <a:close/>
              </a:path>
            </a:pathLst>
          </a:custGeom>
          <a:solidFill>
            <a:srgbClr val="61187C"/>
          </a:solidFill>
        </p:spPr>
        <p:txBody>
          <a:bodyPr wrap="square" lIns="0" tIns="0" rIns="0" bIns="0" rtlCol="0"/>
          <a:lstStyle/>
          <a:p>
            <a:endParaRPr/>
          </a:p>
        </p:txBody>
      </p:sp>
      <p:sp>
        <p:nvSpPr>
          <p:cNvPr id="56" name="object 28">
            <a:extLst>
              <a:ext uri="{FF2B5EF4-FFF2-40B4-BE49-F238E27FC236}">
                <a16:creationId xmlns:a16="http://schemas.microsoft.com/office/drawing/2014/main" id="{C7A481FA-5854-2345-90F9-09D7F26CBB67}"/>
              </a:ext>
            </a:extLst>
          </p:cNvPr>
          <p:cNvSpPr txBox="1"/>
          <p:nvPr/>
        </p:nvSpPr>
        <p:spPr>
          <a:xfrm>
            <a:off x="2395578" y="583381"/>
            <a:ext cx="528347" cy="224402"/>
          </a:xfrm>
          <a:prstGeom prst="rect">
            <a:avLst/>
          </a:prstGeom>
        </p:spPr>
        <p:txBody>
          <a:bodyPr vert="horz" wrap="square" lIns="0" tIns="6078" rIns="0" bIns="0" rtlCol="0">
            <a:spAutoFit/>
          </a:bodyPr>
          <a:lstStyle/>
          <a:p>
            <a:pPr marL="4503" algn="ctr">
              <a:spcBef>
                <a:spcPts val="48"/>
              </a:spcBef>
            </a:pPr>
            <a:r>
              <a:rPr sz="514" spc="40" dirty="0">
                <a:solidFill>
                  <a:srgbClr val="595A59"/>
                </a:solidFill>
                <a:latin typeface="Tahoma" panose="020B0604030504040204" pitchFamily="34" charset="0"/>
                <a:ea typeface="Tahoma" panose="020B0604030504040204" pitchFamily="34" charset="0"/>
                <a:cs typeface="Tahoma" panose="020B0604030504040204" pitchFamily="34" charset="0"/>
              </a:rPr>
              <a:t>Oral</a:t>
            </a:r>
            <a:r>
              <a:rPr sz="514" dirty="0">
                <a:solidFill>
                  <a:srgbClr val="595A59"/>
                </a:solidFill>
                <a:latin typeface="Tahoma" panose="020B0604030504040204" pitchFamily="34" charset="0"/>
                <a:ea typeface="Tahoma" panose="020B0604030504040204" pitchFamily="34" charset="0"/>
                <a:cs typeface="Tahoma" panose="020B0604030504040204" pitchFamily="34" charset="0"/>
              </a:rPr>
              <a:t> </a:t>
            </a:r>
            <a:r>
              <a:rPr sz="514" spc="16" dirty="0">
                <a:solidFill>
                  <a:srgbClr val="595A59"/>
                </a:solidFill>
                <a:latin typeface="Tahoma" panose="020B0604030504040204" pitchFamily="34" charset="0"/>
                <a:ea typeface="Tahoma" panose="020B0604030504040204" pitchFamily="34" charset="0"/>
                <a:cs typeface="Tahoma" panose="020B0604030504040204" pitchFamily="34" charset="0"/>
              </a:rPr>
              <a:t>Hygiene</a:t>
            </a:r>
            <a:endParaRPr sz="514" dirty="0">
              <a:solidFill>
                <a:srgbClr val="595A59"/>
              </a:solidFill>
              <a:latin typeface="Tahoma" panose="020B0604030504040204" pitchFamily="34" charset="0"/>
              <a:ea typeface="Tahoma" panose="020B0604030504040204" pitchFamily="34" charset="0"/>
              <a:cs typeface="Tahoma" panose="020B0604030504040204" pitchFamily="34" charset="0"/>
            </a:endParaRPr>
          </a:p>
          <a:p>
            <a:pPr marL="9905" algn="ctr">
              <a:spcBef>
                <a:spcPts val="48"/>
              </a:spcBef>
              <a:tabLst>
                <a:tab pos="179653" algn="l"/>
                <a:tab pos="336792" algn="l"/>
              </a:tabLst>
            </a:pPr>
            <a:r>
              <a:rPr sz="904" b="1" spc="129" dirty="0">
                <a:solidFill>
                  <a:srgbClr val="FFFFFF"/>
                </a:solidFill>
                <a:latin typeface="Tahoma" panose="020B0604030504040204" pitchFamily="34" charset="0"/>
                <a:ea typeface="Tahoma" panose="020B0604030504040204" pitchFamily="34" charset="0"/>
                <a:cs typeface="Tahoma" panose="020B0604030504040204" pitchFamily="34" charset="0"/>
              </a:rPr>
              <a:t>A</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67" dirty="0">
                <a:solidFill>
                  <a:srgbClr val="FFFFFF"/>
                </a:solidFill>
                <a:latin typeface="Tahoma" panose="020B0604030504040204" pitchFamily="34" charset="0"/>
                <a:ea typeface="Tahoma" panose="020B0604030504040204" pitchFamily="34" charset="0"/>
                <a:cs typeface="Tahoma" panose="020B0604030504040204" pitchFamily="34" charset="0"/>
              </a:rPr>
              <a:t>B</a:t>
            </a:r>
            <a:r>
              <a:rPr sz="904" b="1" dirty="0">
                <a:solidFill>
                  <a:srgbClr val="FFFFFF"/>
                </a:solidFill>
                <a:latin typeface="Tahoma" panose="020B0604030504040204" pitchFamily="34" charset="0"/>
                <a:ea typeface="Tahoma" panose="020B0604030504040204" pitchFamily="34" charset="0"/>
                <a:cs typeface="Tahoma" panose="020B0604030504040204" pitchFamily="34" charset="0"/>
              </a:rPr>
              <a:t>	</a:t>
            </a:r>
            <a:r>
              <a:rPr sz="904" b="1" spc="27" dirty="0">
                <a:solidFill>
                  <a:srgbClr val="FFFFFF"/>
                </a:solidFill>
                <a:latin typeface="Tahoma" panose="020B0604030504040204" pitchFamily="34" charset="0"/>
                <a:ea typeface="Tahoma" panose="020B0604030504040204" pitchFamily="34" charset="0"/>
                <a:cs typeface="Tahoma" panose="020B0604030504040204" pitchFamily="34" charset="0"/>
              </a:rPr>
              <a:t>C</a:t>
            </a:r>
            <a:endParaRPr sz="904"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971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cstate="email">
            <a:extLst>
              <a:ext uri="{28A0092B-C50C-407E-A947-70E740481C1C}">
                <a14:useLocalDpi xmlns:a14="http://schemas.microsoft.com/office/drawing/2010/main"/>
              </a:ext>
            </a:extLst>
          </a:blip>
          <a:srcRect t="13872"/>
          <a:stretch/>
        </p:blipFill>
        <p:spPr>
          <a:xfrm>
            <a:off x="1519764" y="1422061"/>
            <a:ext cx="6044184" cy="2858841"/>
          </a:xfrm>
          <a:prstGeom prst="rect">
            <a:avLst/>
          </a:prstGeom>
        </p:spPr>
      </p:pic>
      <p:sp>
        <p:nvSpPr>
          <p:cNvPr id="7" name="Titel 1"/>
          <p:cNvSpPr>
            <a:spLocks noGrp="1"/>
          </p:cNvSpPr>
          <p:nvPr>
            <p:ph type="title"/>
          </p:nvPr>
        </p:nvSpPr>
        <p:spPr>
          <a:xfrm>
            <a:off x="792163" y="205979"/>
            <a:ext cx="7667626" cy="857250"/>
          </a:xfrm>
        </p:spPr>
        <p:txBody>
          <a:bodyPr>
            <a:normAutofit/>
          </a:bodyPr>
          <a:lstStyle/>
          <a:p>
            <a:pPr marL="457200" indent="-457200" algn="l"/>
            <a:r>
              <a:rPr lang="de-DE" sz="2400" b="1" dirty="0">
                <a:solidFill>
                  <a:srgbClr val="004F8D"/>
                </a:solidFill>
              </a:rPr>
              <a:t>Patient														1</a:t>
            </a:r>
          </a:p>
        </p:txBody>
      </p:sp>
      <p:sp>
        <p:nvSpPr>
          <p:cNvPr id="6" name="Foliennummernplatzhalter 5">
            <a:extLst>
              <a:ext uri="{FF2B5EF4-FFF2-40B4-BE49-F238E27FC236}">
                <a16:creationId xmlns:a16="http://schemas.microsoft.com/office/drawing/2014/main" id="{BB001D56-24EC-464D-B00E-144BF6F22579}"/>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8</a:t>
            </a:fld>
            <a:endParaRPr lang="de-DE"/>
          </a:p>
        </p:txBody>
      </p:sp>
      <p:sp>
        <p:nvSpPr>
          <p:cNvPr id="10" name="Textfeld 9">
            <a:extLst>
              <a:ext uri="{FF2B5EF4-FFF2-40B4-BE49-F238E27FC236}">
                <a16:creationId xmlns:a16="http://schemas.microsoft.com/office/drawing/2014/main" id="{CC384821-592D-4546-B750-8E04FBB771FC}"/>
              </a:ext>
            </a:extLst>
          </p:cNvPr>
          <p:cNvSpPr txBox="1"/>
          <p:nvPr/>
        </p:nvSpPr>
        <p:spPr>
          <a:xfrm>
            <a:off x="1748589" y="1112567"/>
            <a:ext cx="5622758" cy="323165"/>
          </a:xfrm>
          <a:prstGeom prst="rect">
            <a:avLst/>
          </a:prstGeom>
          <a:noFill/>
        </p:spPr>
        <p:txBody>
          <a:bodyPr wrap="square" rtlCol="0">
            <a:spAutoFit/>
          </a:bodyPr>
          <a:lstStyle/>
          <a:p>
            <a:pPr algn="ctr">
              <a:lnSpc>
                <a:spcPts val="860"/>
              </a:lnSpc>
            </a:pPr>
            <a:r>
              <a:rPr lang="de-DE" sz="800" dirty="0"/>
              <a:t>Beginn der Therapie: Wachkomatöser Patient mit dauerhaft offen stehendem Mund. Dicke borkige Beläge im Rachenraum</a:t>
            </a:r>
          </a:p>
          <a:p>
            <a:pPr algn="ctr">
              <a:lnSpc>
                <a:spcPts val="860"/>
              </a:lnSpc>
            </a:pPr>
            <a:r>
              <a:rPr lang="de-DE" sz="800" i="1" dirty="0"/>
              <a:t> Start </a:t>
            </a:r>
            <a:r>
              <a:rPr lang="de-DE" sz="800" i="1" dirty="0" err="1"/>
              <a:t>of</a:t>
            </a:r>
            <a:r>
              <a:rPr lang="de-DE" sz="800" i="1" dirty="0"/>
              <a:t> </a:t>
            </a:r>
            <a:r>
              <a:rPr lang="de-DE" sz="800" i="1" dirty="0" err="1"/>
              <a:t>therapy</a:t>
            </a:r>
            <a:r>
              <a:rPr lang="de-DE" sz="800" i="1" dirty="0"/>
              <a:t>: </a:t>
            </a:r>
            <a:r>
              <a:rPr lang="de-DE" sz="800" i="1" dirty="0" err="1"/>
              <a:t>Comatose</a:t>
            </a:r>
            <a:r>
              <a:rPr lang="de-DE" sz="800" i="1" dirty="0"/>
              <a:t> </a:t>
            </a:r>
            <a:r>
              <a:rPr lang="de-DE" sz="800" i="1" dirty="0" err="1"/>
              <a:t>patient</a:t>
            </a:r>
            <a:r>
              <a:rPr lang="de-DE" sz="800" i="1" dirty="0"/>
              <a:t> in vegetative </a:t>
            </a:r>
            <a:r>
              <a:rPr lang="de-DE" sz="800" i="1" dirty="0" err="1"/>
              <a:t>state</a:t>
            </a:r>
            <a:r>
              <a:rPr lang="de-DE" sz="800" i="1" dirty="0"/>
              <a:t> </a:t>
            </a:r>
            <a:r>
              <a:rPr lang="de-DE" sz="800" i="1" dirty="0" err="1"/>
              <a:t>with</a:t>
            </a:r>
            <a:r>
              <a:rPr lang="de-DE" sz="800" i="1" dirty="0"/>
              <a:t> </a:t>
            </a:r>
            <a:r>
              <a:rPr lang="de-DE" sz="800" i="1" dirty="0" err="1"/>
              <a:t>permanently</a:t>
            </a:r>
            <a:r>
              <a:rPr lang="de-DE" sz="800" i="1" dirty="0"/>
              <a:t> </a:t>
            </a:r>
            <a:r>
              <a:rPr lang="de-DE" sz="800" i="1" dirty="0" err="1"/>
              <a:t>opened</a:t>
            </a:r>
            <a:r>
              <a:rPr lang="de-DE" sz="800" i="1" dirty="0"/>
              <a:t> </a:t>
            </a:r>
            <a:r>
              <a:rPr lang="de-DE" sz="800" i="1" dirty="0" err="1"/>
              <a:t>mouth</a:t>
            </a:r>
            <a:r>
              <a:rPr lang="de-DE" sz="800" i="1" dirty="0"/>
              <a:t>. Heavy  </a:t>
            </a:r>
            <a:r>
              <a:rPr lang="de-DE" sz="800" i="1" dirty="0" err="1"/>
              <a:t>encrustations</a:t>
            </a:r>
            <a:r>
              <a:rPr lang="de-DE" sz="800" i="1" dirty="0"/>
              <a:t> in </a:t>
            </a:r>
            <a:r>
              <a:rPr lang="de-DE" sz="800" i="1" dirty="0" err="1"/>
              <a:t>the</a:t>
            </a:r>
            <a:r>
              <a:rPr lang="de-DE" sz="800" i="1" dirty="0"/>
              <a:t> </a:t>
            </a:r>
            <a:r>
              <a:rPr lang="de-DE" sz="800" i="1" dirty="0" err="1"/>
              <a:t>throat</a:t>
            </a:r>
            <a:r>
              <a:rPr lang="de-DE" sz="800" i="1" dirty="0"/>
              <a:t>.</a:t>
            </a:r>
          </a:p>
        </p:txBody>
      </p:sp>
      <p:sp>
        <p:nvSpPr>
          <p:cNvPr id="18" name="Interaktive Schaltfläche: Anpassen 17">
            <a:hlinkClick r:id="rId4" action="ppaction://hlinksldjump" highlightClick="1"/>
            <a:extLst>
              <a:ext uri="{FF2B5EF4-FFF2-40B4-BE49-F238E27FC236}">
                <a16:creationId xmlns:a16="http://schemas.microsoft.com/office/drawing/2014/main" id="{85D98863-9B24-F444-B5A0-7DF82B2DEBDC}"/>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5" action="ppaction://hlinksldjump" highlightClick="1"/>
            <a:extLst>
              <a:ext uri="{FF2B5EF4-FFF2-40B4-BE49-F238E27FC236}">
                <a16:creationId xmlns:a16="http://schemas.microsoft.com/office/drawing/2014/main" id="{1F30CD67-C467-A54F-8858-43C5C200D28E}"/>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6" action="ppaction://hlinksldjump" highlightClick="1"/>
            <a:extLst>
              <a:ext uri="{FF2B5EF4-FFF2-40B4-BE49-F238E27FC236}">
                <a16:creationId xmlns:a16="http://schemas.microsoft.com/office/drawing/2014/main" id="{AEA096F2-DD53-3647-B71C-226139A0E23E}"/>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7" action="ppaction://hlinksldjump" highlightClick="1"/>
            <a:extLst>
              <a:ext uri="{FF2B5EF4-FFF2-40B4-BE49-F238E27FC236}">
                <a16:creationId xmlns:a16="http://schemas.microsoft.com/office/drawing/2014/main" id="{A75B4EB9-86E5-5147-A1F6-7090E59CFCD5}"/>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8" action="ppaction://hlinksldjump" highlightClick="1"/>
            <a:extLst>
              <a:ext uri="{FF2B5EF4-FFF2-40B4-BE49-F238E27FC236}">
                <a16:creationId xmlns:a16="http://schemas.microsoft.com/office/drawing/2014/main" id="{45BF1317-C739-4E42-8866-FEB9EC8C246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9" action="ppaction://hlinksldjump" highlightClick="1"/>
            <a:extLst>
              <a:ext uri="{FF2B5EF4-FFF2-40B4-BE49-F238E27FC236}">
                <a16:creationId xmlns:a16="http://schemas.microsoft.com/office/drawing/2014/main" id="{0A080EEE-A2DA-AB44-A175-F57AAE0DE4F2}"/>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B742E8A6-2489-9446-9F45-26197EAC6085}"/>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10" action="ppaction://hlinksldjump" highlightClick="1"/>
            <a:extLst>
              <a:ext uri="{FF2B5EF4-FFF2-40B4-BE49-F238E27FC236}">
                <a16:creationId xmlns:a16="http://schemas.microsoft.com/office/drawing/2014/main" id="{310D7A1E-BAFA-E645-BDFA-AEB3D9F0A31A}"/>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1" action="ppaction://hlinksldjump" highlightClick="1"/>
            <a:extLst>
              <a:ext uri="{FF2B5EF4-FFF2-40B4-BE49-F238E27FC236}">
                <a16:creationId xmlns:a16="http://schemas.microsoft.com/office/drawing/2014/main" id="{E64447BF-9837-4549-872F-EB69368D53C0}"/>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080315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8F5316A-3108-F649-89EB-CABB31485E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3880" y="177276"/>
            <a:ext cx="2587052" cy="1828143"/>
          </a:xfrm>
          <a:prstGeom prst="rect">
            <a:avLst/>
          </a:prstGeom>
          <a:ln>
            <a:solidFill>
              <a:schemeClr val="bg1">
                <a:lumMod val="85000"/>
              </a:schemeClr>
            </a:solidFill>
          </a:ln>
        </p:spPr>
      </p:pic>
      <p:pic>
        <p:nvPicPr>
          <p:cNvPr id="10" name="Grafik 9">
            <a:extLst>
              <a:ext uri="{FF2B5EF4-FFF2-40B4-BE49-F238E27FC236}">
                <a16:creationId xmlns:a16="http://schemas.microsoft.com/office/drawing/2014/main" id="{E24A6762-F0ED-4645-B02E-67692E6E57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0019" y="757156"/>
            <a:ext cx="1309954" cy="927236"/>
          </a:xfrm>
          <a:prstGeom prst="rect">
            <a:avLst/>
          </a:prstGeom>
        </p:spPr>
      </p:pic>
      <p:sp>
        <p:nvSpPr>
          <p:cNvPr id="5" name="Foliennummernplatzhalter 4">
            <a:extLst>
              <a:ext uri="{FF2B5EF4-FFF2-40B4-BE49-F238E27FC236}">
                <a16:creationId xmlns:a16="http://schemas.microsoft.com/office/drawing/2014/main" id="{A6BC4384-8748-EE4D-AF59-01E1D4FE5441}"/>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80</a:t>
            </a:fld>
            <a:endParaRPr lang="de-DE"/>
          </a:p>
        </p:txBody>
      </p:sp>
      <p:sp>
        <p:nvSpPr>
          <p:cNvPr id="18" name="Interaktive Schaltfläche: Anpassen 17">
            <a:hlinkClick r:id="rId5" action="ppaction://hlinksldjump" highlightClick="1"/>
            <a:extLst>
              <a:ext uri="{FF2B5EF4-FFF2-40B4-BE49-F238E27FC236}">
                <a16:creationId xmlns:a16="http://schemas.microsoft.com/office/drawing/2014/main" id="{82AF49FB-4877-E146-B8E0-1C1F4CEA8BBA}"/>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6" action="ppaction://hlinksldjump" highlightClick="1"/>
            <a:extLst>
              <a:ext uri="{FF2B5EF4-FFF2-40B4-BE49-F238E27FC236}">
                <a16:creationId xmlns:a16="http://schemas.microsoft.com/office/drawing/2014/main" id="{BDCC7D48-D639-6643-9098-881EE0DF68F1}"/>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7" action="ppaction://hlinksldjump" highlightClick="1"/>
            <a:extLst>
              <a:ext uri="{FF2B5EF4-FFF2-40B4-BE49-F238E27FC236}">
                <a16:creationId xmlns:a16="http://schemas.microsoft.com/office/drawing/2014/main" id="{818D5B3A-DBBD-DA49-B2E5-6083BB00A84C}"/>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8" action="ppaction://hlinksldjump" highlightClick="1"/>
            <a:extLst>
              <a:ext uri="{FF2B5EF4-FFF2-40B4-BE49-F238E27FC236}">
                <a16:creationId xmlns:a16="http://schemas.microsoft.com/office/drawing/2014/main" id="{FFC53B75-8E68-B840-AA01-8E993154DC74}"/>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9" action="ppaction://hlinksldjump" highlightClick="1"/>
            <a:extLst>
              <a:ext uri="{FF2B5EF4-FFF2-40B4-BE49-F238E27FC236}">
                <a16:creationId xmlns:a16="http://schemas.microsoft.com/office/drawing/2014/main" id="{528B9074-E3A8-0D48-8EB0-7540C574F8D7}"/>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10" action="ppaction://hlinksldjump" highlightClick="1"/>
            <a:extLst>
              <a:ext uri="{FF2B5EF4-FFF2-40B4-BE49-F238E27FC236}">
                <a16:creationId xmlns:a16="http://schemas.microsoft.com/office/drawing/2014/main" id="{FC585CA5-DC2D-8142-8EDA-7C531F875B7C}"/>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FB63EEFD-F876-194A-BA6B-AF2880D38110}"/>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11" action="ppaction://hlinksldjump" highlightClick="1"/>
            <a:extLst>
              <a:ext uri="{FF2B5EF4-FFF2-40B4-BE49-F238E27FC236}">
                <a16:creationId xmlns:a16="http://schemas.microsoft.com/office/drawing/2014/main" id="{10290582-3D50-644A-B7A1-F4B1E010DB5B}"/>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4" name="Interaktive Schaltfläche: Erste Folie 23">
            <a:hlinkClick r:id="rId12" action="ppaction://hlinksldjump" highlightClick="1"/>
            <a:extLst>
              <a:ext uri="{FF2B5EF4-FFF2-40B4-BE49-F238E27FC236}">
                <a16:creationId xmlns:a16="http://schemas.microsoft.com/office/drawing/2014/main" id="{B0A84659-25FD-AC4A-8A74-4FB3A7503DAA}"/>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8EC020E8-01A2-6A4F-8A19-F9BB02C5CD3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89963" y="485147"/>
            <a:ext cx="1537185" cy="1088079"/>
          </a:xfrm>
          <a:prstGeom prst="rect">
            <a:avLst/>
          </a:prstGeom>
        </p:spPr>
      </p:pic>
      <p:pic>
        <p:nvPicPr>
          <p:cNvPr id="11" name="Grafik 10">
            <a:extLst>
              <a:ext uri="{FF2B5EF4-FFF2-40B4-BE49-F238E27FC236}">
                <a16:creationId xmlns:a16="http://schemas.microsoft.com/office/drawing/2014/main" id="{695F5EB7-99A8-E349-B991-745D842BEF0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6200000">
            <a:off x="6351004" y="600232"/>
            <a:ext cx="2005298" cy="1417046"/>
          </a:xfrm>
          <a:prstGeom prst="rect">
            <a:avLst/>
          </a:prstGeom>
          <a:ln>
            <a:solidFill>
              <a:schemeClr val="bg1">
                <a:lumMod val="85000"/>
              </a:schemeClr>
            </a:solidFill>
          </a:ln>
        </p:spPr>
      </p:pic>
      <p:pic>
        <p:nvPicPr>
          <p:cNvPr id="12" name="Grafik 11">
            <a:extLst>
              <a:ext uri="{FF2B5EF4-FFF2-40B4-BE49-F238E27FC236}">
                <a16:creationId xmlns:a16="http://schemas.microsoft.com/office/drawing/2014/main" id="{F713095D-CE3D-C940-8424-6B4D9901574D}"/>
              </a:ext>
            </a:extLst>
          </p:cNvPr>
          <p:cNvPicPr>
            <a:picLocks noChangeAspect="1"/>
          </p:cNvPicPr>
          <p:nvPr/>
        </p:nvPicPr>
        <p:blipFill>
          <a:blip r:embed="rId15" cstate="email">
            <a:alphaModFix amt="55000"/>
            <a:extLst>
              <a:ext uri="{28A0092B-C50C-407E-A947-70E740481C1C}">
                <a14:useLocalDpi xmlns:a14="http://schemas.microsoft.com/office/drawing/2010/main"/>
              </a:ext>
            </a:extLst>
          </a:blip>
          <a:stretch>
            <a:fillRect/>
          </a:stretch>
        </p:blipFill>
        <p:spPr>
          <a:xfrm>
            <a:off x="6842818" y="2404486"/>
            <a:ext cx="1130071" cy="634992"/>
          </a:xfrm>
          <a:prstGeom prst="rect">
            <a:avLst/>
          </a:prstGeom>
        </p:spPr>
      </p:pic>
      <p:pic>
        <p:nvPicPr>
          <p:cNvPr id="13" name="Grafik 12">
            <a:extLst>
              <a:ext uri="{FF2B5EF4-FFF2-40B4-BE49-F238E27FC236}">
                <a16:creationId xmlns:a16="http://schemas.microsoft.com/office/drawing/2014/main" id="{9ADEE750-DF88-6D44-90A0-C759E0D75E49}"/>
              </a:ext>
            </a:extLst>
          </p:cNvPr>
          <p:cNvPicPr>
            <a:picLocks noChangeAspect="1"/>
          </p:cNvPicPr>
          <p:nvPr/>
        </p:nvPicPr>
        <p:blipFill>
          <a:blip r:embed="rId16" cstate="email">
            <a:alphaModFix amt="55000"/>
            <a:extLst>
              <a:ext uri="{28A0092B-C50C-407E-A947-70E740481C1C}">
                <a14:useLocalDpi xmlns:a14="http://schemas.microsoft.com/office/drawing/2010/main"/>
              </a:ext>
            </a:extLst>
          </a:blip>
          <a:stretch>
            <a:fillRect/>
          </a:stretch>
        </p:blipFill>
        <p:spPr>
          <a:xfrm>
            <a:off x="6850843" y="3132558"/>
            <a:ext cx="1130070" cy="634697"/>
          </a:xfrm>
          <a:prstGeom prst="rect">
            <a:avLst/>
          </a:prstGeom>
        </p:spPr>
      </p:pic>
      <p:pic>
        <p:nvPicPr>
          <p:cNvPr id="14" name="Grafik 13">
            <a:extLst>
              <a:ext uri="{FF2B5EF4-FFF2-40B4-BE49-F238E27FC236}">
                <a16:creationId xmlns:a16="http://schemas.microsoft.com/office/drawing/2014/main" id="{AFD63A05-5904-2743-A582-0077AE79EF33}"/>
              </a:ext>
            </a:extLst>
          </p:cNvPr>
          <p:cNvPicPr>
            <a:picLocks noChangeAspect="1"/>
          </p:cNvPicPr>
          <p:nvPr/>
        </p:nvPicPr>
        <p:blipFill>
          <a:blip r:embed="rId17" cstate="email">
            <a:alphaModFix amt="55000"/>
            <a:extLst>
              <a:ext uri="{28A0092B-C50C-407E-A947-70E740481C1C}">
                <a14:useLocalDpi xmlns:a14="http://schemas.microsoft.com/office/drawing/2010/main"/>
              </a:ext>
            </a:extLst>
          </a:blip>
          <a:stretch>
            <a:fillRect/>
          </a:stretch>
        </p:blipFill>
        <p:spPr>
          <a:xfrm>
            <a:off x="6844983" y="3840524"/>
            <a:ext cx="1127906" cy="632728"/>
          </a:xfrm>
          <a:prstGeom prst="rect">
            <a:avLst/>
          </a:prstGeom>
        </p:spPr>
      </p:pic>
      <p:pic>
        <p:nvPicPr>
          <p:cNvPr id="25" name="Grafik 24">
            <a:extLst>
              <a:ext uri="{FF2B5EF4-FFF2-40B4-BE49-F238E27FC236}">
                <a16:creationId xmlns:a16="http://schemas.microsoft.com/office/drawing/2014/main" id="{EC870136-CD16-624B-9C53-2CABAD413AA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901638" y="564614"/>
            <a:ext cx="1826713" cy="2585030"/>
          </a:xfrm>
          <a:prstGeom prst="rect">
            <a:avLst/>
          </a:prstGeom>
          <a:ln>
            <a:solidFill>
              <a:schemeClr val="bg1">
                <a:lumMod val="85000"/>
              </a:schemeClr>
            </a:solidFill>
          </a:ln>
        </p:spPr>
      </p:pic>
      <p:pic>
        <p:nvPicPr>
          <p:cNvPr id="27" name="Grafik 26">
            <a:extLst>
              <a:ext uri="{FF2B5EF4-FFF2-40B4-BE49-F238E27FC236}">
                <a16:creationId xmlns:a16="http://schemas.microsoft.com/office/drawing/2014/main" id="{E2339AE8-4132-6546-A031-F4FFEE2FCD9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329312" y="990412"/>
            <a:ext cx="797535" cy="1165627"/>
          </a:xfrm>
          <a:prstGeom prst="rect">
            <a:avLst/>
          </a:prstGeom>
        </p:spPr>
      </p:pic>
      <p:pic>
        <p:nvPicPr>
          <p:cNvPr id="28" name="Grafik 27">
            <a:extLst>
              <a:ext uri="{FF2B5EF4-FFF2-40B4-BE49-F238E27FC236}">
                <a16:creationId xmlns:a16="http://schemas.microsoft.com/office/drawing/2014/main" id="{264FC465-D5E4-7442-964B-1C7236F4B1E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88254" y="1753198"/>
            <a:ext cx="1952148" cy="2762534"/>
          </a:xfrm>
          <a:prstGeom prst="rect">
            <a:avLst/>
          </a:prstGeom>
          <a:ln>
            <a:solidFill>
              <a:schemeClr val="bg1">
                <a:lumMod val="85000"/>
              </a:schemeClr>
            </a:solidFill>
          </a:ln>
        </p:spPr>
      </p:pic>
      <p:pic>
        <p:nvPicPr>
          <p:cNvPr id="29" name="Grafik 28">
            <a:extLst>
              <a:ext uri="{FF2B5EF4-FFF2-40B4-BE49-F238E27FC236}">
                <a16:creationId xmlns:a16="http://schemas.microsoft.com/office/drawing/2014/main" id="{3DAF1CA3-2A70-6C41-B9C7-D168406B024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797483" y="2457590"/>
            <a:ext cx="1549033" cy="2192075"/>
          </a:xfrm>
          <a:prstGeom prst="rect">
            <a:avLst/>
          </a:prstGeom>
          <a:ln>
            <a:solidFill>
              <a:schemeClr val="bg1">
                <a:lumMod val="85000"/>
              </a:schemeClr>
            </a:solidFill>
          </a:ln>
        </p:spPr>
      </p:pic>
      <p:pic>
        <p:nvPicPr>
          <p:cNvPr id="31" name="Grafik 30">
            <a:extLst>
              <a:ext uri="{FF2B5EF4-FFF2-40B4-BE49-F238E27FC236}">
                <a16:creationId xmlns:a16="http://schemas.microsoft.com/office/drawing/2014/main" id="{588B9ADF-5689-B941-AF75-81A13D00E2B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413219" y="2388781"/>
            <a:ext cx="1549034" cy="2192078"/>
          </a:xfrm>
          <a:prstGeom prst="rect">
            <a:avLst/>
          </a:prstGeom>
          <a:ln>
            <a:solidFill>
              <a:schemeClr val="bg1">
                <a:lumMod val="85000"/>
              </a:schemeClr>
            </a:solidFill>
          </a:ln>
        </p:spPr>
      </p:pic>
      <p:sp>
        <p:nvSpPr>
          <p:cNvPr id="30" name="Titel 1">
            <a:extLst>
              <a:ext uri="{FF2B5EF4-FFF2-40B4-BE49-F238E27FC236}">
                <a16:creationId xmlns:a16="http://schemas.microsoft.com/office/drawing/2014/main" id="{CFA6EF98-F8C3-DF4A-A276-3F5A3BDE4A5D}"/>
              </a:ext>
            </a:extLst>
          </p:cNvPr>
          <p:cNvSpPr>
            <a:spLocks noGrp="1"/>
          </p:cNvSpPr>
          <p:nvPr>
            <p:ph type="title"/>
          </p:nvPr>
        </p:nvSpPr>
        <p:spPr>
          <a:xfrm>
            <a:off x="774068" y="1531531"/>
            <a:ext cx="654672" cy="857250"/>
          </a:xfrm>
        </p:spPr>
        <p:txBody>
          <a:bodyPr>
            <a:normAutofit/>
          </a:bodyPr>
          <a:lstStyle/>
          <a:p>
            <a:pPr marL="457200" indent="-457200" algn="l"/>
            <a:r>
              <a:rPr lang="de-DE" sz="1600" b="1" dirty="0"/>
              <a:t>USP</a:t>
            </a:r>
            <a:endParaRPr lang="de-DE" sz="1600" dirty="0"/>
          </a:p>
        </p:txBody>
      </p:sp>
      <p:sp>
        <p:nvSpPr>
          <p:cNvPr id="32" name="Titel 1">
            <a:extLst>
              <a:ext uri="{FF2B5EF4-FFF2-40B4-BE49-F238E27FC236}">
                <a16:creationId xmlns:a16="http://schemas.microsoft.com/office/drawing/2014/main" id="{26C53099-6B65-594F-9E8B-4211EC921648}"/>
              </a:ext>
            </a:extLst>
          </p:cNvPr>
          <p:cNvSpPr txBox="1">
            <a:spLocks/>
          </p:cNvSpPr>
          <p:nvPr/>
        </p:nvSpPr>
        <p:spPr>
          <a:xfrm>
            <a:off x="2569465" y="2143125"/>
            <a:ext cx="654672"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r>
              <a:rPr lang="de-DE" sz="1600" b="1" dirty="0"/>
              <a:t>USP</a:t>
            </a:r>
            <a:endParaRPr lang="de-DE" sz="1600" dirty="0"/>
          </a:p>
        </p:txBody>
      </p:sp>
      <p:sp>
        <p:nvSpPr>
          <p:cNvPr id="33" name="Titel 1">
            <a:extLst>
              <a:ext uri="{FF2B5EF4-FFF2-40B4-BE49-F238E27FC236}">
                <a16:creationId xmlns:a16="http://schemas.microsoft.com/office/drawing/2014/main" id="{F94CDFD3-9C19-E14C-8D24-6D09F7E9FB4A}"/>
              </a:ext>
            </a:extLst>
          </p:cNvPr>
          <p:cNvSpPr txBox="1">
            <a:spLocks/>
          </p:cNvSpPr>
          <p:nvPr/>
        </p:nvSpPr>
        <p:spPr>
          <a:xfrm>
            <a:off x="3931356" y="2182228"/>
            <a:ext cx="654672"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r>
              <a:rPr lang="de-DE" sz="1600" b="1"/>
              <a:t>USP</a:t>
            </a:r>
            <a:endParaRPr lang="de-DE" sz="1600" dirty="0"/>
          </a:p>
        </p:txBody>
      </p:sp>
      <p:sp>
        <p:nvSpPr>
          <p:cNvPr id="34" name="Titel 1">
            <a:extLst>
              <a:ext uri="{FF2B5EF4-FFF2-40B4-BE49-F238E27FC236}">
                <a16:creationId xmlns:a16="http://schemas.microsoft.com/office/drawing/2014/main" id="{381AA3A2-6FA7-0F4E-AA48-9893241EC843}"/>
              </a:ext>
            </a:extLst>
          </p:cNvPr>
          <p:cNvSpPr txBox="1">
            <a:spLocks/>
          </p:cNvSpPr>
          <p:nvPr/>
        </p:nvSpPr>
        <p:spPr>
          <a:xfrm>
            <a:off x="5081972" y="248377"/>
            <a:ext cx="654672"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r>
              <a:rPr lang="de-DE" sz="1600" b="1" dirty="0"/>
              <a:t>USP</a:t>
            </a:r>
            <a:endParaRPr lang="de-DE" sz="1600" dirty="0"/>
          </a:p>
        </p:txBody>
      </p:sp>
      <p:sp>
        <p:nvSpPr>
          <p:cNvPr id="38" name="Titel 1">
            <a:extLst>
              <a:ext uri="{FF2B5EF4-FFF2-40B4-BE49-F238E27FC236}">
                <a16:creationId xmlns:a16="http://schemas.microsoft.com/office/drawing/2014/main" id="{B7DE6D42-D7B0-194A-A129-5D31DF1CA6A5}"/>
              </a:ext>
            </a:extLst>
          </p:cNvPr>
          <p:cNvSpPr txBox="1">
            <a:spLocks/>
          </p:cNvSpPr>
          <p:nvPr/>
        </p:nvSpPr>
        <p:spPr>
          <a:xfrm>
            <a:off x="1615078" y="56522"/>
            <a:ext cx="654672"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r>
              <a:rPr lang="de-DE" sz="1600" dirty="0"/>
              <a:t>USP</a:t>
            </a:r>
          </a:p>
        </p:txBody>
      </p:sp>
      <p:sp>
        <p:nvSpPr>
          <p:cNvPr id="39" name="Titel 1">
            <a:extLst>
              <a:ext uri="{FF2B5EF4-FFF2-40B4-BE49-F238E27FC236}">
                <a16:creationId xmlns:a16="http://schemas.microsoft.com/office/drawing/2014/main" id="{EEF6FB5E-5CE1-FE40-9E30-00D0F1D40214}"/>
              </a:ext>
            </a:extLst>
          </p:cNvPr>
          <p:cNvSpPr txBox="1">
            <a:spLocks/>
          </p:cNvSpPr>
          <p:nvPr/>
        </p:nvSpPr>
        <p:spPr>
          <a:xfrm>
            <a:off x="3472175" y="20736"/>
            <a:ext cx="654672" cy="4686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r>
              <a:rPr lang="de-DE" sz="1600" dirty="0"/>
              <a:t>USP</a:t>
            </a:r>
          </a:p>
        </p:txBody>
      </p:sp>
    </p:spTree>
    <p:extLst>
      <p:ext uri="{BB962C8B-B14F-4D97-AF65-F5344CB8AC3E}">
        <p14:creationId xmlns:p14="http://schemas.microsoft.com/office/powerpoint/2010/main" val="41837513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CDA144D0-BCA1-2E47-9F54-64334405D3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48" y="0"/>
            <a:ext cx="9144000" cy="1895560"/>
          </a:xfrm>
          <a:prstGeom prst="rect">
            <a:avLst/>
          </a:prstGeom>
        </p:spPr>
      </p:pic>
      <p:sp>
        <p:nvSpPr>
          <p:cNvPr id="22" name="Inhaltsplatzhalter 2">
            <a:extLst>
              <a:ext uri="{FF2B5EF4-FFF2-40B4-BE49-F238E27FC236}">
                <a16:creationId xmlns:a16="http://schemas.microsoft.com/office/drawing/2014/main" id="{B66CD5B4-AB22-A34B-9048-C932A3757338}"/>
              </a:ext>
            </a:extLst>
          </p:cNvPr>
          <p:cNvSpPr>
            <a:spLocks noGrp="1"/>
          </p:cNvSpPr>
          <p:nvPr>
            <p:ph idx="1"/>
          </p:nvPr>
        </p:nvSpPr>
        <p:spPr>
          <a:xfrm>
            <a:off x="1248697" y="2741885"/>
            <a:ext cx="7216845" cy="942476"/>
          </a:xfrm>
        </p:spPr>
        <p:txBody>
          <a:bodyPr>
            <a:noAutofit/>
          </a:bodyPr>
          <a:lstStyle/>
          <a:p>
            <a:pPr marL="0" indent="0">
              <a:lnSpc>
                <a:spcPct val="150000"/>
              </a:lnSpc>
              <a:buNone/>
            </a:pPr>
            <a:r>
              <a:rPr lang="de-DE" sz="1250" b="1" dirty="0">
                <a:solidFill>
                  <a:srgbClr val="626262"/>
                </a:solidFill>
                <a:latin typeface="Futura Lt BT Light" panose="020B0402020204020303" pitchFamily="34" charset="0"/>
              </a:rPr>
              <a:t>hilft medizin-pflegerischen Fachkräften Zeit und Kosten einzusparen plus ein besseres Outcome in der Versorgung bestimmter Patientengruppen zu erreichen über innovative Produkte zu optimalen ökonomischen Bedingungen.</a:t>
            </a:r>
          </a:p>
        </p:txBody>
      </p:sp>
      <p:sp>
        <p:nvSpPr>
          <p:cNvPr id="24" name="Inhaltsplatzhalter 2">
            <a:extLst>
              <a:ext uri="{FF2B5EF4-FFF2-40B4-BE49-F238E27FC236}">
                <a16:creationId xmlns:a16="http://schemas.microsoft.com/office/drawing/2014/main" id="{97E9D568-137D-AE47-8963-A4B6700FC76D}"/>
              </a:ext>
            </a:extLst>
          </p:cNvPr>
          <p:cNvSpPr txBox="1">
            <a:spLocks/>
          </p:cNvSpPr>
          <p:nvPr/>
        </p:nvSpPr>
        <p:spPr>
          <a:xfrm>
            <a:off x="1248697" y="3822227"/>
            <a:ext cx="6956840" cy="7817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de-DE" sz="1250" b="1" dirty="0" err="1">
                <a:solidFill>
                  <a:srgbClr val="626262"/>
                </a:solidFill>
                <a:latin typeface="Futura Lt BT Light" panose="020B0402020204020303" pitchFamily="34" charset="0"/>
              </a:rPr>
              <a:t>helps</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medical</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and</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nursing</a:t>
            </a:r>
            <a:r>
              <a:rPr lang="de-DE" sz="1250" b="1" dirty="0">
                <a:solidFill>
                  <a:srgbClr val="626262"/>
                </a:solidFill>
                <a:latin typeface="Futura Lt BT Light" panose="020B0402020204020303" pitchFamily="34" charset="0"/>
              </a:rPr>
              <a:t> professionals save time </a:t>
            </a:r>
            <a:r>
              <a:rPr lang="de-DE" sz="1250" b="1" dirty="0" err="1">
                <a:solidFill>
                  <a:srgbClr val="626262"/>
                </a:solidFill>
                <a:latin typeface="Futura Lt BT Light" panose="020B0402020204020303" pitchFamily="34" charset="0"/>
              </a:rPr>
              <a:t>and</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money</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and</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achieve</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better</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outcomes</a:t>
            </a:r>
            <a:r>
              <a:rPr lang="de-DE" sz="1250" b="1" dirty="0">
                <a:solidFill>
                  <a:srgbClr val="626262"/>
                </a:solidFill>
                <a:latin typeface="Futura Lt BT Light" panose="020B0402020204020303" pitchFamily="34" charset="0"/>
              </a:rPr>
              <a:t> in </a:t>
            </a:r>
            <a:r>
              <a:rPr lang="de-DE" sz="1250" b="1" dirty="0" err="1">
                <a:solidFill>
                  <a:srgbClr val="626262"/>
                </a:solidFill>
                <a:latin typeface="Futura Lt BT Light" panose="020B0402020204020303" pitchFamily="34" charset="0"/>
              </a:rPr>
              <a:t>the</a:t>
            </a:r>
            <a:r>
              <a:rPr lang="de-DE" sz="1250" b="1" dirty="0">
                <a:solidFill>
                  <a:srgbClr val="626262"/>
                </a:solidFill>
                <a:latin typeface="Futura Lt BT Light" panose="020B0402020204020303" pitchFamily="34" charset="0"/>
              </a:rPr>
              <a:t> care </a:t>
            </a:r>
            <a:r>
              <a:rPr lang="de-DE" sz="1250" b="1" dirty="0" err="1">
                <a:solidFill>
                  <a:srgbClr val="626262"/>
                </a:solidFill>
                <a:latin typeface="Futura Lt BT Light" panose="020B0402020204020303" pitchFamily="34" charset="0"/>
              </a:rPr>
              <a:t>of</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specific</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patient</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groups</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through</a:t>
            </a:r>
            <a:r>
              <a:rPr lang="de-DE" sz="1250" b="1" dirty="0">
                <a:solidFill>
                  <a:srgbClr val="626262"/>
                </a:solidFill>
                <a:latin typeface="Futura Lt BT Light" panose="020B0402020204020303" pitchFamily="34" charset="0"/>
              </a:rPr>
              <a:t> innovative </a:t>
            </a:r>
            <a:r>
              <a:rPr lang="de-DE" sz="1250" b="1" dirty="0" err="1">
                <a:solidFill>
                  <a:srgbClr val="626262"/>
                </a:solidFill>
                <a:latin typeface="Futura Lt BT Light" panose="020B0402020204020303" pitchFamily="34" charset="0"/>
              </a:rPr>
              <a:t>products</a:t>
            </a:r>
            <a:r>
              <a:rPr lang="de-DE" sz="1250" b="1" dirty="0">
                <a:solidFill>
                  <a:srgbClr val="626262"/>
                </a:solidFill>
                <a:latin typeface="Futura Lt BT Light" panose="020B0402020204020303" pitchFamily="34" charset="0"/>
              </a:rPr>
              <a:t> at optimal </a:t>
            </a:r>
            <a:r>
              <a:rPr lang="de-DE" sz="1250" b="1" dirty="0" err="1">
                <a:solidFill>
                  <a:srgbClr val="626262"/>
                </a:solidFill>
                <a:latin typeface="Futura Lt BT Light" panose="020B0402020204020303" pitchFamily="34" charset="0"/>
              </a:rPr>
              <a:t>economic</a:t>
            </a:r>
            <a:r>
              <a:rPr lang="de-DE" sz="1250" b="1" dirty="0">
                <a:solidFill>
                  <a:srgbClr val="626262"/>
                </a:solidFill>
                <a:latin typeface="Futura Lt BT Light" panose="020B0402020204020303" pitchFamily="34" charset="0"/>
              </a:rPr>
              <a:t> </a:t>
            </a:r>
            <a:r>
              <a:rPr lang="de-DE" sz="1250" b="1" dirty="0" err="1">
                <a:solidFill>
                  <a:srgbClr val="626262"/>
                </a:solidFill>
                <a:latin typeface="Futura Lt BT Light" panose="020B0402020204020303" pitchFamily="34" charset="0"/>
              </a:rPr>
              <a:t>conditions</a:t>
            </a:r>
            <a:r>
              <a:rPr lang="de-DE" sz="1250" b="1" dirty="0">
                <a:solidFill>
                  <a:srgbClr val="626262"/>
                </a:solidFill>
                <a:latin typeface="Futura Lt BT Light" panose="020B0402020204020303" pitchFamily="34" charset="0"/>
              </a:rPr>
              <a:t>.</a:t>
            </a:r>
          </a:p>
        </p:txBody>
      </p:sp>
      <p:pic>
        <p:nvPicPr>
          <p:cNvPr id="27" name="Grafik 26">
            <a:extLst>
              <a:ext uri="{FF2B5EF4-FFF2-40B4-BE49-F238E27FC236}">
                <a16:creationId xmlns:a16="http://schemas.microsoft.com/office/drawing/2014/main" id="{B824F6CF-B4A7-DA48-AB78-8506E5045F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5793" y="2007779"/>
            <a:ext cx="1043781" cy="521891"/>
          </a:xfrm>
          <a:prstGeom prst="rect">
            <a:avLst/>
          </a:prstGeom>
        </p:spPr>
      </p:pic>
      <p:pic>
        <p:nvPicPr>
          <p:cNvPr id="5" name="Grafik 4">
            <a:extLst>
              <a:ext uri="{FF2B5EF4-FFF2-40B4-BE49-F238E27FC236}">
                <a16:creationId xmlns:a16="http://schemas.microsoft.com/office/drawing/2014/main" id="{67A3F3BF-DBD2-D846-9829-F11DAE0A5B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792" y="4809705"/>
            <a:ext cx="195453" cy="195453"/>
          </a:xfrm>
          <a:prstGeom prst="rect">
            <a:avLst/>
          </a:prstGeom>
        </p:spPr>
      </p:pic>
      <p:sp>
        <p:nvSpPr>
          <p:cNvPr id="25" name="Datumsplatzhalter 24">
            <a:extLst>
              <a:ext uri="{FF2B5EF4-FFF2-40B4-BE49-F238E27FC236}">
                <a16:creationId xmlns:a16="http://schemas.microsoft.com/office/drawing/2014/main" id="{1152FC89-771F-B14C-B713-4A61B258971F}"/>
              </a:ext>
            </a:extLst>
          </p:cNvPr>
          <p:cNvSpPr>
            <a:spLocks noGrp="1"/>
          </p:cNvSpPr>
          <p:nvPr>
            <p:ph type="dt" sz="half" idx="4294967295"/>
          </p:nvPr>
        </p:nvSpPr>
        <p:spPr>
          <a:xfrm>
            <a:off x="991435" y="4824351"/>
            <a:ext cx="737478" cy="273844"/>
          </a:xfrm>
          <a:prstGeom prst="rect">
            <a:avLst/>
          </a:prstGeom>
        </p:spPr>
        <p:txBody>
          <a:bodyPr/>
          <a:lstStyle/>
          <a:p>
            <a:r>
              <a:rPr lang="de-DE"/>
              <a:t>2018</a:t>
            </a:r>
          </a:p>
        </p:txBody>
      </p:sp>
      <p:sp>
        <p:nvSpPr>
          <p:cNvPr id="26" name="Foliennummernplatzhalter 25">
            <a:extLst>
              <a:ext uri="{FF2B5EF4-FFF2-40B4-BE49-F238E27FC236}">
                <a16:creationId xmlns:a16="http://schemas.microsoft.com/office/drawing/2014/main" id="{E9340080-2707-D746-A556-CC0814B02D56}"/>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81</a:t>
            </a:fld>
            <a:endParaRPr lang="de-DE"/>
          </a:p>
        </p:txBody>
      </p:sp>
      <p:sp>
        <p:nvSpPr>
          <p:cNvPr id="11" name="Interaktive Schaltfläche: Anpassen 10">
            <a:hlinkClick r:id="rId6" action="ppaction://hlinksldjump" highlightClick="1"/>
            <a:extLst>
              <a:ext uri="{FF2B5EF4-FFF2-40B4-BE49-F238E27FC236}">
                <a16:creationId xmlns:a16="http://schemas.microsoft.com/office/drawing/2014/main" id="{30D2E079-506E-8B47-9097-59235E2CEDD3}"/>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2" name="Interaktive Schaltfläche: Anpassen 11">
            <a:hlinkClick r:id="rId7" action="ppaction://hlinksldjump" highlightClick="1"/>
            <a:extLst>
              <a:ext uri="{FF2B5EF4-FFF2-40B4-BE49-F238E27FC236}">
                <a16:creationId xmlns:a16="http://schemas.microsoft.com/office/drawing/2014/main" id="{783B0125-4CF5-264C-A396-FE19C70CD759}"/>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13" name="Interaktive Schaltfläche: Anpassen 12">
            <a:hlinkClick r:id="rId8" action="ppaction://hlinksldjump" highlightClick="1"/>
            <a:extLst>
              <a:ext uri="{FF2B5EF4-FFF2-40B4-BE49-F238E27FC236}">
                <a16:creationId xmlns:a16="http://schemas.microsoft.com/office/drawing/2014/main" id="{C4A7B3ED-9ED0-1049-9244-7EA8B9A953D5}"/>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14" name="Interaktive Schaltfläche: Anpassen 13">
            <a:hlinkClick r:id="rId9" action="ppaction://hlinksldjump" highlightClick="1"/>
            <a:extLst>
              <a:ext uri="{FF2B5EF4-FFF2-40B4-BE49-F238E27FC236}">
                <a16:creationId xmlns:a16="http://schemas.microsoft.com/office/drawing/2014/main" id="{577526A2-9F9A-3E43-BBD6-E72A8B500B9E}"/>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15" name="Interaktive Schaltfläche: Anpassen 14">
            <a:hlinkClick r:id="rId10" action="ppaction://hlinksldjump" highlightClick="1"/>
            <a:extLst>
              <a:ext uri="{FF2B5EF4-FFF2-40B4-BE49-F238E27FC236}">
                <a16:creationId xmlns:a16="http://schemas.microsoft.com/office/drawing/2014/main" id="{3354A39E-61B5-244C-817A-AD25F15102A9}"/>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16" name="Interaktive Schaltfläche: Anpassen 15">
            <a:hlinkClick r:id="rId11" action="ppaction://hlinksldjump" highlightClick="1"/>
            <a:extLst>
              <a:ext uri="{FF2B5EF4-FFF2-40B4-BE49-F238E27FC236}">
                <a16:creationId xmlns:a16="http://schemas.microsoft.com/office/drawing/2014/main" id="{DAC35B7B-F112-FB41-BE16-410E49E6ECFB}"/>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17" name="Interaktive Schaltfläche: Zurückkehren 16">
            <a:hlinkClick r:id="" action="ppaction://hlinkshowjump?jump=lastslideviewed" highlightClick="1"/>
            <a:extLst>
              <a:ext uri="{FF2B5EF4-FFF2-40B4-BE49-F238E27FC236}">
                <a16:creationId xmlns:a16="http://schemas.microsoft.com/office/drawing/2014/main" id="{D46DCCD9-0405-D346-BD3A-073B530683F7}"/>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Interaktive Schaltfläche: Anpassen 17">
            <a:hlinkClick r:id="rId12" action="ppaction://hlinksldjump" highlightClick="1"/>
            <a:extLst>
              <a:ext uri="{FF2B5EF4-FFF2-40B4-BE49-F238E27FC236}">
                <a16:creationId xmlns:a16="http://schemas.microsoft.com/office/drawing/2014/main" id="{9D08025A-6FE2-C54C-B94D-72F9E9A46C3C}"/>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0" name="Interaktive Schaltfläche: Erste Folie 19">
            <a:hlinkClick r:id="rId13" action="ppaction://hlinksldjump" highlightClick="1"/>
            <a:extLst>
              <a:ext uri="{FF2B5EF4-FFF2-40B4-BE49-F238E27FC236}">
                <a16:creationId xmlns:a16="http://schemas.microsoft.com/office/drawing/2014/main" id="{4D9325A8-964B-DF4E-B962-406911BFDD1D}"/>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0DAAA2E8-E4D6-B24E-BF06-B648CFBF8D5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8782" y="4770271"/>
            <a:ext cx="322326" cy="274320"/>
          </a:xfrm>
          <a:prstGeom prst="rect">
            <a:avLst/>
          </a:prstGeom>
        </p:spPr>
      </p:pic>
      <p:sp>
        <p:nvSpPr>
          <p:cNvPr id="23" name="Rechteck 22">
            <a:extLst>
              <a:ext uri="{FF2B5EF4-FFF2-40B4-BE49-F238E27FC236}">
                <a16:creationId xmlns:a16="http://schemas.microsoft.com/office/drawing/2014/main" id="{6703CEF1-2C9B-AB44-B065-DA8CEC54180A}"/>
              </a:ext>
            </a:extLst>
          </p:cNvPr>
          <p:cNvSpPr/>
          <p:nvPr/>
        </p:nvSpPr>
        <p:spPr>
          <a:xfrm>
            <a:off x="22860" y="4789310"/>
            <a:ext cx="2665770" cy="283126"/>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3006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B948589-C635-044B-A2F9-2786CF16CC4F}"/>
              </a:ext>
            </a:extLst>
          </p:cNvPr>
          <p:cNvPicPr>
            <a:picLocks noChangeAspect="1"/>
          </p:cNvPicPr>
          <p:nvPr/>
        </p:nvPicPr>
        <p:blipFill>
          <a:blip r:embed="rId3"/>
          <a:stretch>
            <a:fillRect/>
          </a:stretch>
        </p:blipFill>
        <p:spPr>
          <a:xfrm>
            <a:off x="1521650" y="1406762"/>
            <a:ext cx="6057900" cy="2844800"/>
          </a:xfrm>
          <a:prstGeom prst="rect">
            <a:avLst/>
          </a:prstGeom>
        </p:spPr>
      </p:pic>
      <p:sp>
        <p:nvSpPr>
          <p:cNvPr id="6" name="Foliennummernplatzhalter 5">
            <a:extLst>
              <a:ext uri="{FF2B5EF4-FFF2-40B4-BE49-F238E27FC236}">
                <a16:creationId xmlns:a16="http://schemas.microsoft.com/office/drawing/2014/main" id="{4DE9C27A-09CE-C645-852F-559BF7E9C17F}"/>
              </a:ext>
            </a:extLst>
          </p:cNvPr>
          <p:cNvSpPr>
            <a:spLocks noGrp="1"/>
          </p:cNvSpPr>
          <p:nvPr>
            <p:ph type="sldNum" sz="quarter" idx="12"/>
          </p:nvPr>
        </p:nvSpPr>
        <p:spPr>
          <a:xfrm>
            <a:off x="8629801" y="4847211"/>
            <a:ext cx="489851" cy="273844"/>
          </a:xfrm>
          <a:prstGeom prst="rect">
            <a:avLst/>
          </a:prstGeom>
        </p:spPr>
        <p:txBody>
          <a:bodyPr/>
          <a:lstStyle/>
          <a:p>
            <a:fld id="{87A3CC67-4906-0147-BBE4-0946374E3E3F}" type="slidenum">
              <a:rPr lang="de-DE" smtClean="0"/>
              <a:pPr/>
              <a:t>9</a:t>
            </a:fld>
            <a:endParaRPr lang="de-DE"/>
          </a:p>
        </p:txBody>
      </p:sp>
      <p:sp>
        <p:nvSpPr>
          <p:cNvPr id="9" name="Textfeld 8">
            <a:extLst>
              <a:ext uri="{FF2B5EF4-FFF2-40B4-BE49-F238E27FC236}">
                <a16:creationId xmlns:a16="http://schemas.microsoft.com/office/drawing/2014/main" id="{A2A8EF30-AC33-DD41-8706-C08552DC62DC}"/>
              </a:ext>
            </a:extLst>
          </p:cNvPr>
          <p:cNvSpPr txBox="1"/>
          <p:nvPr/>
        </p:nvSpPr>
        <p:spPr>
          <a:xfrm>
            <a:off x="1748589" y="1069707"/>
            <a:ext cx="5622758" cy="323165"/>
          </a:xfrm>
          <a:prstGeom prst="rect">
            <a:avLst/>
          </a:prstGeom>
          <a:noFill/>
        </p:spPr>
        <p:txBody>
          <a:bodyPr wrap="square" rtlCol="0">
            <a:spAutoFit/>
          </a:bodyPr>
          <a:lstStyle/>
          <a:p>
            <a:pPr algn="ctr">
              <a:lnSpc>
                <a:spcPts val="860"/>
              </a:lnSpc>
            </a:pPr>
            <a:r>
              <a:rPr lang="de-DE" sz="800" dirty="0"/>
              <a:t>Derselbe Patient, dicke borkige Beläge auf der Zungenoberfläche.</a:t>
            </a:r>
          </a:p>
          <a:p>
            <a:pPr algn="ctr">
              <a:lnSpc>
                <a:spcPts val="860"/>
              </a:lnSpc>
            </a:pPr>
            <a:r>
              <a:rPr lang="de-DE" sz="800" i="1" dirty="0"/>
              <a:t>Same </a:t>
            </a:r>
            <a:r>
              <a:rPr lang="de-DE" sz="800" i="1" dirty="0" err="1"/>
              <a:t>patient</a:t>
            </a:r>
            <a:r>
              <a:rPr lang="de-DE" sz="800" i="1" dirty="0"/>
              <a:t>, heavy </a:t>
            </a:r>
            <a:r>
              <a:rPr lang="de-DE" sz="800" i="1" dirty="0" err="1"/>
              <a:t>encrustations</a:t>
            </a:r>
            <a:r>
              <a:rPr lang="de-DE" sz="800" i="1" dirty="0"/>
              <a:t> on </a:t>
            </a:r>
            <a:r>
              <a:rPr lang="de-DE" sz="800" i="1" dirty="0" err="1"/>
              <a:t>the</a:t>
            </a:r>
            <a:r>
              <a:rPr lang="de-DE" sz="800" i="1" dirty="0"/>
              <a:t> </a:t>
            </a:r>
            <a:r>
              <a:rPr lang="de-DE" sz="800" i="1" dirty="0" err="1"/>
              <a:t>surface</a:t>
            </a:r>
            <a:r>
              <a:rPr lang="de-DE" sz="800" i="1" dirty="0"/>
              <a:t> </a:t>
            </a:r>
            <a:r>
              <a:rPr lang="de-DE" sz="800" i="1" dirty="0" err="1"/>
              <a:t>of</a:t>
            </a:r>
            <a:r>
              <a:rPr lang="de-DE" sz="800" i="1" dirty="0"/>
              <a:t> </a:t>
            </a:r>
            <a:r>
              <a:rPr lang="de-DE" sz="800" i="1" dirty="0" err="1"/>
              <a:t>the</a:t>
            </a:r>
            <a:r>
              <a:rPr lang="de-DE" sz="800" i="1" dirty="0"/>
              <a:t> </a:t>
            </a:r>
            <a:r>
              <a:rPr lang="de-DE" sz="800" i="1" dirty="0" err="1"/>
              <a:t>tongue</a:t>
            </a:r>
            <a:r>
              <a:rPr lang="de-DE" sz="800" i="1" dirty="0"/>
              <a:t>.</a:t>
            </a:r>
          </a:p>
        </p:txBody>
      </p:sp>
      <p:sp>
        <p:nvSpPr>
          <p:cNvPr id="18" name="Interaktive Schaltfläche: Anpassen 17">
            <a:hlinkClick r:id="rId4" action="ppaction://hlinksldjump" highlightClick="1"/>
            <a:extLst>
              <a:ext uri="{FF2B5EF4-FFF2-40B4-BE49-F238E27FC236}">
                <a16:creationId xmlns:a16="http://schemas.microsoft.com/office/drawing/2014/main" id="{49A60D65-58FE-774D-AECC-F5BA7BF744BE}"/>
              </a:ext>
            </a:extLst>
          </p:cNvPr>
          <p:cNvSpPr/>
          <p:nvPr/>
        </p:nvSpPr>
        <p:spPr>
          <a:xfrm>
            <a:off x="8672563" y="37077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7</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Do</a:t>
            </a:r>
          </a:p>
        </p:txBody>
      </p:sp>
      <p:sp>
        <p:nvSpPr>
          <p:cNvPr id="19" name="Interaktive Schaltfläche: Anpassen 18">
            <a:hlinkClick r:id="rId5" action="ppaction://hlinksldjump" highlightClick="1"/>
            <a:extLst>
              <a:ext uri="{FF2B5EF4-FFF2-40B4-BE49-F238E27FC236}">
                <a16:creationId xmlns:a16="http://schemas.microsoft.com/office/drawing/2014/main" id="{00D8E956-0117-A443-9488-3733318C9F64}"/>
              </a:ext>
            </a:extLst>
          </p:cNvPr>
          <p:cNvSpPr/>
          <p:nvPr/>
        </p:nvSpPr>
        <p:spPr>
          <a:xfrm>
            <a:off x="8669947" y="327754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6</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USP</a:t>
            </a:r>
          </a:p>
        </p:txBody>
      </p:sp>
      <p:sp>
        <p:nvSpPr>
          <p:cNvPr id="20" name="Interaktive Schaltfläche: Anpassen 19">
            <a:hlinkClick r:id="rId6" action="ppaction://hlinksldjump" highlightClick="1"/>
            <a:extLst>
              <a:ext uri="{FF2B5EF4-FFF2-40B4-BE49-F238E27FC236}">
                <a16:creationId xmlns:a16="http://schemas.microsoft.com/office/drawing/2014/main" id="{5AD919D2-3AFD-6F41-8891-942ADE8458B9}"/>
              </a:ext>
            </a:extLst>
          </p:cNvPr>
          <p:cNvSpPr/>
          <p:nvPr/>
        </p:nvSpPr>
        <p:spPr>
          <a:xfrm>
            <a:off x="8669947" y="2867566"/>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5</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3-S</a:t>
            </a:r>
          </a:p>
        </p:txBody>
      </p:sp>
      <p:sp>
        <p:nvSpPr>
          <p:cNvPr id="21" name="Interaktive Schaltfläche: Anpassen 20">
            <a:hlinkClick r:id="rId7" action="ppaction://hlinksldjump" highlightClick="1"/>
            <a:extLst>
              <a:ext uri="{FF2B5EF4-FFF2-40B4-BE49-F238E27FC236}">
                <a16:creationId xmlns:a16="http://schemas.microsoft.com/office/drawing/2014/main" id="{53C12403-0F60-C243-A600-BC976470046D}"/>
              </a:ext>
            </a:extLst>
          </p:cNvPr>
          <p:cNvSpPr/>
          <p:nvPr/>
        </p:nvSpPr>
        <p:spPr>
          <a:xfrm>
            <a:off x="8669947" y="2457590"/>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4</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Pro</a:t>
            </a:r>
          </a:p>
        </p:txBody>
      </p:sp>
      <p:sp>
        <p:nvSpPr>
          <p:cNvPr id="22" name="Interaktive Schaltfläche: Anpassen 21">
            <a:hlinkClick r:id="rId8" action="ppaction://hlinksldjump" highlightClick="1"/>
            <a:extLst>
              <a:ext uri="{FF2B5EF4-FFF2-40B4-BE49-F238E27FC236}">
                <a16:creationId xmlns:a16="http://schemas.microsoft.com/office/drawing/2014/main" id="{47D850B3-1B20-8D4A-9D46-870A9D1ED332}"/>
              </a:ext>
            </a:extLst>
          </p:cNvPr>
          <p:cNvSpPr/>
          <p:nvPr/>
        </p:nvSpPr>
        <p:spPr>
          <a:xfrm>
            <a:off x="8669947" y="2047614"/>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3</a:t>
            </a:r>
            <a:r>
              <a:rPr lang="de-DE" sz="700" b="1" dirty="0">
                <a:solidFill>
                  <a:schemeClr val="tx1"/>
                </a:solidFill>
                <a:latin typeface="Arial" panose="020B0604020202020204" pitchFamily="34" charset="0"/>
                <a:cs typeface="Arial" panose="020B0604020202020204" pitchFamily="34" charset="0"/>
              </a:rPr>
              <a:t> </a:t>
            </a:r>
            <a:r>
              <a:rPr lang="de-DE" sz="700" dirty="0" err="1">
                <a:solidFill>
                  <a:schemeClr val="tx1"/>
                </a:solidFill>
                <a:latin typeface="Arial" panose="020B0604020202020204" pitchFamily="34" charset="0"/>
                <a:cs typeface="Arial" panose="020B0604020202020204" pitchFamily="34" charset="0"/>
              </a:rPr>
              <a:t>Ora</a:t>
            </a:r>
            <a:endParaRPr lang="de-DE" sz="700" dirty="0">
              <a:solidFill>
                <a:schemeClr val="tx1"/>
              </a:solidFill>
              <a:latin typeface="Arial" panose="020B0604020202020204" pitchFamily="34" charset="0"/>
              <a:cs typeface="Arial" panose="020B0604020202020204" pitchFamily="34" charset="0"/>
            </a:endParaRPr>
          </a:p>
        </p:txBody>
      </p:sp>
      <p:sp>
        <p:nvSpPr>
          <p:cNvPr id="23" name="Interaktive Schaltfläche: Anpassen 22">
            <a:hlinkClick r:id="rId9" action="ppaction://hlinksldjump" highlightClick="1"/>
            <a:extLst>
              <a:ext uri="{FF2B5EF4-FFF2-40B4-BE49-F238E27FC236}">
                <a16:creationId xmlns:a16="http://schemas.microsoft.com/office/drawing/2014/main" id="{F8125DBA-A9A6-0E46-A07D-0833DF74201B}"/>
              </a:ext>
            </a:extLst>
          </p:cNvPr>
          <p:cNvSpPr/>
          <p:nvPr/>
        </p:nvSpPr>
        <p:spPr>
          <a:xfrm>
            <a:off x="8669947" y="1637638"/>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2</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Ana</a:t>
            </a:r>
          </a:p>
        </p:txBody>
      </p:sp>
      <p:sp>
        <p:nvSpPr>
          <p:cNvPr id="26" name="Interaktive Schaltfläche: Zurückkehren 25">
            <a:hlinkClick r:id="" action="ppaction://hlinkshowjump?jump=lastslideviewed" highlightClick="1"/>
            <a:extLst>
              <a:ext uri="{FF2B5EF4-FFF2-40B4-BE49-F238E27FC236}">
                <a16:creationId xmlns:a16="http://schemas.microsoft.com/office/drawing/2014/main" id="{BEF4419A-4BFB-534A-AF22-D45A88DFBDA8}"/>
              </a:ext>
            </a:extLst>
          </p:cNvPr>
          <p:cNvSpPr/>
          <p:nvPr/>
        </p:nvSpPr>
        <p:spPr>
          <a:xfrm>
            <a:off x="8655928" y="4267199"/>
            <a:ext cx="486000" cy="130629"/>
          </a:xfrm>
          <a:prstGeom prst="actionButtonReturn">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Interaktive Schaltfläche: Anpassen 16">
            <a:hlinkClick r:id="rId10" action="ppaction://hlinksldjump" highlightClick="1"/>
            <a:extLst>
              <a:ext uri="{FF2B5EF4-FFF2-40B4-BE49-F238E27FC236}">
                <a16:creationId xmlns:a16="http://schemas.microsoft.com/office/drawing/2014/main" id="{19A64448-13A5-AF4B-AB31-BF5DD74ED00C}"/>
              </a:ext>
            </a:extLst>
          </p:cNvPr>
          <p:cNvSpPr/>
          <p:nvPr/>
        </p:nvSpPr>
        <p:spPr>
          <a:xfrm>
            <a:off x="8669947" y="1227662"/>
            <a:ext cx="486000" cy="194400"/>
          </a:xfrm>
          <a:prstGeom prst="actionButtonBlank">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de-DE" sz="900" b="1" dirty="0">
                <a:solidFill>
                  <a:schemeClr val="tx1"/>
                </a:solidFill>
                <a:latin typeface="Arial" panose="020B0604020202020204" pitchFamily="34" charset="0"/>
                <a:cs typeface="Arial" panose="020B0604020202020204" pitchFamily="34" charset="0"/>
              </a:rPr>
              <a:t>1</a:t>
            </a:r>
            <a:r>
              <a:rPr lang="de-DE" sz="700" b="1" dirty="0">
                <a:solidFill>
                  <a:schemeClr val="tx1"/>
                </a:solidFill>
                <a:latin typeface="Arial" panose="020B0604020202020204" pitchFamily="34" charset="0"/>
                <a:cs typeface="Arial" panose="020B0604020202020204" pitchFamily="34" charset="0"/>
              </a:rPr>
              <a:t> </a:t>
            </a:r>
            <a:r>
              <a:rPr lang="de-DE" sz="700" dirty="0">
                <a:solidFill>
                  <a:schemeClr val="tx1"/>
                </a:solidFill>
                <a:latin typeface="Arial" panose="020B0604020202020204" pitchFamily="34" charset="0"/>
                <a:cs typeface="Arial" panose="020B0604020202020204" pitchFamily="34" charset="0"/>
              </a:rPr>
              <a:t>Pat</a:t>
            </a:r>
          </a:p>
        </p:txBody>
      </p:sp>
      <p:sp>
        <p:nvSpPr>
          <p:cNvPr id="25" name="Interaktive Schaltfläche: Erste Folie 24">
            <a:hlinkClick r:id="rId11" action="ppaction://hlinksldjump" highlightClick="1"/>
            <a:extLst>
              <a:ext uri="{FF2B5EF4-FFF2-40B4-BE49-F238E27FC236}">
                <a16:creationId xmlns:a16="http://schemas.microsoft.com/office/drawing/2014/main" id="{FBD33DFB-93BB-0F4F-8BD7-5AB7F8DDF12B}"/>
              </a:ext>
            </a:extLst>
          </p:cNvPr>
          <p:cNvSpPr/>
          <p:nvPr/>
        </p:nvSpPr>
        <p:spPr>
          <a:xfrm>
            <a:off x="8669947" y="629829"/>
            <a:ext cx="486000" cy="129600"/>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Titel 1">
            <a:extLst>
              <a:ext uri="{FF2B5EF4-FFF2-40B4-BE49-F238E27FC236}">
                <a16:creationId xmlns:a16="http://schemas.microsoft.com/office/drawing/2014/main" id="{F2F3B003-C030-6743-AA92-A7272F74DB1C}"/>
              </a:ext>
            </a:extLst>
          </p:cNvPr>
          <p:cNvSpPr>
            <a:spLocks noGrp="1"/>
          </p:cNvSpPr>
          <p:nvPr>
            <p:ph type="title"/>
          </p:nvPr>
        </p:nvSpPr>
        <p:spPr>
          <a:xfrm>
            <a:off x="792163" y="205979"/>
            <a:ext cx="7667626" cy="857250"/>
          </a:xfrm>
        </p:spPr>
        <p:txBody>
          <a:bodyPr>
            <a:normAutofit/>
          </a:bodyPr>
          <a:lstStyle/>
          <a:p>
            <a:pPr marL="457200" indent="-457200" algn="l"/>
            <a:r>
              <a:rPr lang="de-DE" sz="2400" b="1" dirty="0">
                <a:solidFill>
                  <a:srgbClr val="004F8D"/>
                </a:solidFill>
              </a:rPr>
              <a:t>Patient														1</a:t>
            </a:r>
          </a:p>
        </p:txBody>
      </p:sp>
    </p:spTree>
    <p:extLst>
      <p:ext uri="{BB962C8B-B14F-4D97-AF65-F5344CB8AC3E}">
        <p14:creationId xmlns:p14="http://schemas.microsoft.com/office/powerpoint/2010/main" val="199169281"/>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7236</Words>
  <Application>Microsoft Macintosh PowerPoint</Application>
  <PresentationFormat>Bildschirmpräsentation (16:9)</PresentationFormat>
  <Paragraphs>1511</Paragraphs>
  <Slides>81</Slides>
  <Notes>81</Notes>
  <HiddenSlides>0</HiddenSlides>
  <MMClips>4</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81</vt:i4>
      </vt:variant>
    </vt:vector>
  </HeadingPairs>
  <TitlesOfParts>
    <vt:vector size="87" baseType="lpstr">
      <vt:lpstr>Arial</vt:lpstr>
      <vt:lpstr>Calibri</vt:lpstr>
      <vt:lpstr>Futura Lt BT Light</vt:lpstr>
      <vt:lpstr>Tahoma</vt:lpstr>
      <vt:lpstr>Wingdings</vt:lpstr>
      <vt:lpstr>Office-Design</vt:lpstr>
      <vt:lpstr>PowerPoint-Präsentation</vt:lpstr>
      <vt:lpstr>Einführung     Introduction</vt:lpstr>
      <vt:lpstr>PowerPoint-Präsentation</vt:lpstr>
      <vt:lpstr>PowerPoint-Präsentation</vt:lpstr>
      <vt:lpstr>PowerPoint-Präsentation</vt:lpstr>
      <vt:lpstr>PowerPoint-Präsentation</vt:lpstr>
      <vt:lpstr>Patienten       Patients </vt:lpstr>
      <vt:lpstr>Patient              1</vt:lpstr>
      <vt:lpstr>Patient              1</vt:lpstr>
      <vt:lpstr>Patient              1</vt:lpstr>
      <vt:lpstr>Patient              2</vt:lpstr>
      <vt:lpstr>Patient              2</vt:lpstr>
      <vt:lpstr>Patient              2</vt:lpstr>
      <vt:lpstr>PowerPoint-Präsentation</vt:lpstr>
      <vt:lpstr>PowerPoint-Präsentation</vt:lpstr>
      <vt:lpstr>PowerPoint-Präsentation</vt:lpstr>
      <vt:lpstr>PowerPoint-Präsentation</vt:lpstr>
      <vt:lpstr>Anamnese – Zunge</vt:lpstr>
      <vt:lpstr>Anamnesis – tongue</vt:lpstr>
      <vt:lpstr>Wussten Sie schon ...</vt:lpstr>
      <vt:lpstr>Did you know ...</vt:lpstr>
      <vt:lpstr>Anamnese – Mundschleimhäute</vt:lpstr>
      <vt:lpstr>Anamnesis – oral mucosa</vt:lpstr>
      <vt:lpstr>Wussten Sie schon ...</vt:lpstr>
      <vt:lpstr>Did you know ...</vt:lpstr>
      <vt:lpstr>Mundhöhle &amp; Wundraum – Spülung   Oral cavity &amp; wound space – rinsing</vt:lpstr>
      <vt:lpstr>Anamnese – Speichel</vt:lpstr>
      <vt:lpstr>Anamnesis – saliva</vt:lpstr>
      <vt:lpstr>Anamnese – Allgemeiner Gesundheitszustand</vt:lpstr>
      <vt:lpstr>Anamnesis – Patient‘s general health </vt:lpstr>
      <vt:lpstr>Wussten Sie schon ...</vt:lpstr>
      <vt:lpstr>Did you know ...</vt:lpstr>
      <vt:lpstr>Anamnese – Zahnfleisch</vt:lpstr>
      <vt:lpstr>Anamnesis – Gingiva</vt:lpstr>
      <vt:lpstr>Wussten Sie schon ...</vt:lpstr>
      <vt:lpstr>Did you know ...</vt:lpstr>
      <vt:lpstr>Wussten Sie schon ...</vt:lpstr>
      <vt:lpstr>Did you know ...</vt:lpstr>
      <vt:lpstr>Wussten Sie schon ...</vt:lpstr>
      <vt:lpstr>Did you know ...</vt:lpstr>
      <vt:lpstr>Anamnese – Mundschleimhäute</vt:lpstr>
      <vt:lpstr>Anamnesis – Oral mucosa</vt:lpstr>
      <vt:lpstr>Wussten Sie schon ...</vt:lpstr>
      <vt:lpstr>Did you know ...</vt:lpstr>
      <vt:lpstr>Wussten Sie schon ...</vt:lpstr>
      <vt:lpstr>Did you know ...</vt:lpstr>
      <vt:lpstr>Wussten Sie schon ...</vt:lpstr>
      <vt:lpstr>Did you know ...</vt:lpstr>
      <vt:lpstr>PowerPoint-Präsentation</vt:lpstr>
      <vt:lpstr>PowerPoint-Präsentation</vt:lpstr>
      <vt:lpstr>Orale Reinigung</vt:lpstr>
      <vt:lpstr>Oral cleansing</vt:lpstr>
      <vt:lpstr>Orale Keimreduktion</vt:lpstr>
      <vt:lpstr>Oral germ reduction</vt:lpstr>
      <vt:lpstr>Orale Wundpflege</vt:lpstr>
      <vt:lpstr>Oral wound care</vt:lpstr>
      <vt:lpstr>PowerPoint-Präsentation</vt:lpstr>
      <vt:lpstr>Eingesetzte Produkte</vt:lpstr>
      <vt:lpstr>Products used</vt:lpstr>
      <vt:lpstr>Eingesetzte Produkte</vt:lpstr>
      <vt:lpstr>Products used</vt:lpstr>
      <vt:lpstr>Eingesetzte Produkte</vt:lpstr>
      <vt:lpstr>Products used</vt:lpstr>
      <vt:lpstr>Eingesetzte Produkte</vt:lpstr>
      <vt:lpstr>Products used</vt:lpstr>
      <vt:lpstr>PowerPoint-Präsentation</vt:lpstr>
      <vt:lpstr>PowerPoint-Präsentation</vt:lpstr>
      <vt:lpstr>3-Schritt ANWENDUNG</vt:lpstr>
      <vt:lpstr>3-step APPLICATION</vt:lpstr>
      <vt:lpstr>3-Schritt ANWENDUNG</vt:lpstr>
      <vt:lpstr>3-step APPLICATION</vt:lpstr>
      <vt:lpstr>3-Schritt ANWENDUNG</vt:lpstr>
      <vt:lpstr>3-step APPLICATION</vt:lpstr>
      <vt:lpstr>PowerPoint-Präsentation</vt:lpstr>
      <vt:lpstr>Alleinstellung</vt:lpstr>
      <vt:lpstr>USP</vt:lpstr>
      <vt:lpstr>USP</vt:lpstr>
      <vt:lpstr>USP</vt:lpstr>
      <vt:lpstr>PowerPoint-Präsentation</vt:lpstr>
      <vt:lpstr>USP</vt:lpstr>
      <vt:lpstr>PowerPoint-Präsentation</vt:lpstr>
    </vt:vector>
  </TitlesOfParts>
  <Manager/>
  <Company>ELISCHA® medical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RheoDol® Oral Hygiene</dc:title>
  <dc:subject/>
  <dc:creator>Ricky Flach</dc:creator>
  <cp:keywords/>
  <dc:description/>
  <cp:lastModifiedBy>Ricky Flach</cp:lastModifiedBy>
  <cp:revision>914</cp:revision>
  <cp:lastPrinted>2025-06-24T15:15:11Z</cp:lastPrinted>
  <dcterms:created xsi:type="dcterms:W3CDTF">2012-07-31T15:44:30Z</dcterms:created>
  <dcterms:modified xsi:type="dcterms:W3CDTF">2025-06-24T15:23:33Z</dcterms:modified>
  <cp:category/>
</cp:coreProperties>
</file>